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5"/>
  </p:notesMasterIdLst>
  <p:handoutMasterIdLst>
    <p:handoutMasterId r:id="rId26"/>
  </p:handoutMasterIdLst>
  <p:sldIdLst>
    <p:sldId id="256" r:id="rId3"/>
    <p:sldId id="257" r:id="rId4"/>
    <p:sldId id="284" r:id="rId5"/>
    <p:sldId id="285" r:id="rId6"/>
    <p:sldId id="279" r:id="rId7"/>
    <p:sldId id="281" r:id="rId8"/>
    <p:sldId id="265" r:id="rId9"/>
    <p:sldId id="266" r:id="rId10"/>
    <p:sldId id="260" r:id="rId11"/>
    <p:sldId id="291" r:id="rId12"/>
    <p:sldId id="282" r:id="rId13"/>
    <p:sldId id="263" r:id="rId14"/>
    <p:sldId id="292" r:id="rId15"/>
    <p:sldId id="286" r:id="rId16"/>
    <p:sldId id="287" r:id="rId17"/>
    <p:sldId id="293" r:id="rId18"/>
    <p:sldId id="272" r:id="rId19"/>
    <p:sldId id="273" r:id="rId20"/>
    <p:sldId id="289" r:id="rId21"/>
    <p:sldId id="283" r:id="rId22"/>
    <p:sldId id="288" r:id="rId23"/>
    <p:sldId id="27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i Rubino" initials="" lastIdx="1" clrIdx="0"/>
  <p:cmAuthor id="1" name="Jennifer Russell (IT)" initials="" lastIdx="1" clrIdx="1"/>
  <p:cmAuthor id="2" name="Tana Hutchis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7E0000"/>
    <a:srgbClr val="2E33F6"/>
    <a:srgbClr val="008000"/>
    <a:srgbClr val="CC3300"/>
    <a:srgbClr val="4D4DDF"/>
    <a:srgbClr val="FFFFCC"/>
    <a:srgbClr val="99D359"/>
    <a:srgbClr val="2A2AD0"/>
    <a:srgbClr val="747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23" autoAdjust="0"/>
  </p:normalViewPr>
  <p:slideViewPr>
    <p:cSldViewPr>
      <p:cViewPr>
        <p:scale>
          <a:sx n="100" d="100"/>
          <a:sy n="100" d="100"/>
        </p:scale>
        <p:origin x="-125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87" d="100"/>
          <a:sy n="187" d="100"/>
        </p:scale>
        <p:origin x="-304" y="25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14CE1E-182F-4B1B-B5D7-B9B853916955}" type="datetimeFigureOut">
              <a:rPr lang="en-US" smtClean="0"/>
              <a:pPr/>
              <a:t>6/16/11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2E68B1-2957-4608-9977-D7D814BF8185}" type="slidenum">
              <a:rPr lang="en-US" smtClean="0"/>
              <a:pPr/>
              <a:t>‹#›</a:t>
            </a:fld>
            <a:endParaRPr lang="en-US" dirty="0"/>
          </a:p>
        </p:txBody>
      </p:sp>
    </p:spTree>
    <p:extLst>
      <p:ext uri="{BB962C8B-B14F-4D97-AF65-F5344CB8AC3E}">
        <p14:creationId xmlns:p14="http://schemas.microsoft.com/office/powerpoint/2010/main" val="156957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B2E64F-7818-420A-BECA-3F25EE8BACA3}" type="datetimeFigureOut">
              <a:rPr lang="en-US" smtClean="0"/>
              <a:pPr/>
              <a:t>6/16/11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05F86-EC9B-4882-853A-EC2BBD817C06}" type="slidenum">
              <a:rPr lang="en-US" smtClean="0"/>
              <a:pPr/>
              <a:t>‹#›</a:t>
            </a:fld>
            <a:endParaRPr lang="en-US" dirty="0"/>
          </a:p>
        </p:txBody>
      </p:sp>
    </p:spTree>
    <p:extLst>
      <p:ext uri="{BB962C8B-B14F-4D97-AF65-F5344CB8AC3E}">
        <p14:creationId xmlns:p14="http://schemas.microsoft.com/office/powerpoint/2010/main" val="368421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1</a:t>
            </a:fld>
            <a:endParaRPr lang="en-US" dirty="0"/>
          </a:p>
        </p:txBody>
      </p:sp>
    </p:spTree>
    <p:extLst>
      <p:ext uri="{BB962C8B-B14F-4D97-AF65-F5344CB8AC3E}">
        <p14:creationId xmlns:p14="http://schemas.microsoft.com/office/powerpoint/2010/main" val="181269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100" dirty="0" smtClean="0"/>
              <a:t>There will</a:t>
            </a:r>
            <a:r>
              <a:rPr lang="en-US" sz="1100" baseline="0" dirty="0" smtClean="0"/>
              <a:t> be a lot that stays the same:</a:t>
            </a:r>
          </a:p>
          <a:p>
            <a:r>
              <a:rPr lang="en-US" sz="1100" baseline="0" dirty="0" smtClean="0"/>
              <a:t> - Timesheets periods are not changing – still semi-monthly</a:t>
            </a:r>
          </a:p>
          <a:p>
            <a:pPr marL="171450" indent="-171450">
              <a:buFontTx/>
              <a:buChar char="-"/>
            </a:pPr>
            <a:r>
              <a:rPr lang="en-US" sz="1100" baseline="0" dirty="0" smtClean="0"/>
              <a:t>Administrative supervisors still review and approve the timesheet</a:t>
            </a:r>
          </a:p>
          <a:p>
            <a:pPr marL="171450" indent="-171450">
              <a:buFontTx/>
              <a:buChar char="-"/>
            </a:pPr>
            <a:r>
              <a:rPr lang="en-US" sz="1100" baseline="0" dirty="0" smtClean="0"/>
              <a:t>Exempt effort is entered in percentages and “standard hours” will be calculated for other systems</a:t>
            </a:r>
          </a:p>
          <a:p>
            <a:pPr marL="171450" indent="-171450">
              <a:buFontTx/>
              <a:buChar char="-"/>
            </a:pPr>
            <a:endParaRPr lang="en-US" sz="1100" baseline="0" dirty="0" smtClean="0"/>
          </a:p>
          <a:p>
            <a:pPr marL="0" indent="0">
              <a:buFontTx/>
              <a:buNone/>
            </a:pPr>
            <a:r>
              <a:rPr lang="en-US" sz="1100" baseline="0" dirty="0" smtClean="0"/>
              <a:t>What is different is the greater level of detail, reflecting our increased focus on accuracy and accountability</a:t>
            </a:r>
          </a:p>
          <a:p>
            <a:r>
              <a:rPr lang="en-US" sz="1100" baseline="0" dirty="0" smtClean="0"/>
              <a:t> - Exempt employees will enter effort percentages for each work day. Best practice is to go in at the end of the week, or the following Monday, and enter your percentages for the week while your effort, including any weekend or other “non-standard” time, is fresh in your mind. Remember – just as is true today at SLAC and at Stanford - </a:t>
            </a:r>
            <a:r>
              <a:rPr lang="en-US" sz="1100" kern="1200" dirty="0" smtClean="0">
                <a:solidFill>
                  <a:schemeClr val="tx1"/>
                </a:solidFill>
                <a:latin typeface="+mn-lt"/>
                <a:ea typeface="+mn-ea"/>
                <a:cs typeface="+mn-cs"/>
              </a:rPr>
              <a:t>for regular exempt employees, including faculty, who are paid through the payroll system, pay is considered to be remuneration for ALL work which benefits SLAC. For full-time employees, this is 100% Full-Time Equivalence (FTE). For exempt employees, 100% FTE does not equate to any set number of hours, e.g., 40 or 50 hours per week; it equates to the totality of SLAC-compensated effort. Although many SLAC systems use standard hours of 40 to indicate 100% FTE, this does not mean that exempt employees who are 100% FTE, work only 40 hours per week.</a:t>
            </a:r>
          </a:p>
          <a:p>
            <a:r>
              <a:rPr lang="en-US" sz="1100" kern="1200" dirty="0" smtClean="0">
                <a:solidFill>
                  <a:schemeClr val="tx1"/>
                </a:solidFill>
                <a:latin typeface="+mn-lt"/>
                <a:ea typeface="+mn-ea"/>
                <a:cs typeface="+mn-cs"/>
              </a:rPr>
              <a:t>When completing your effort/time sheet, you must record your effort distribution based on the total effort for the period, including any time in excess of 40 hours per week</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 For non-exempt employees</a:t>
            </a:r>
            <a:r>
              <a:rPr lang="en-US" sz="1100" kern="1200" baseline="0" dirty="0" smtClean="0">
                <a:solidFill>
                  <a:schemeClr val="tx1"/>
                </a:solidFill>
                <a:latin typeface="+mn-lt"/>
                <a:ea typeface="+mn-ea"/>
                <a:cs typeface="+mn-cs"/>
              </a:rPr>
              <a:t> we will be reporting the daily start and stop times as well as elapsed hours. Schedules can be set up to make this simpler</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The system </a:t>
            </a:r>
            <a:r>
              <a:rPr lang="en-US" sz="1100" dirty="0" smtClean="0"/>
              <a:t>requires a step to populate charge numbers and effort,</a:t>
            </a:r>
            <a:r>
              <a:rPr lang="en-US" sz="1100" baseline="0" dirty="0" smtClean="0"/>
              <a:t> increasing accountability</a:t>
            </a:r>
            <a:endParaRPr lang="en-US" sz="1100" dirty="0" smtClean="0"/>
          </a:p>
          <a:p>
            <a:pPr lvl="1"/>
            <a:r>
              <a:rPr lang="en-US" sz="1100" dirty="0" smtClean="0"/>
              <a:t>Copying charge numbers from previous period or week,</a:t>
            </a:r>
            <a:r>
              <a:rPr lang="en-US" sz="1100" baseline="0" dirty="0" smtClean="0"/>
              <a:t> validating they are still accurate</a:t>
            </a:r>
          </a:p>
          <a:p>
            <a:pPr lvl="1"/>
            <a:r>
              <a:rPr lang="en-US" sz="1100" baseline="0" dirty="0" smtClean="0"/>
              <a:t>Entering the effort or hours to reflect the work performed (allows changes on a daily basis as effort shifts)</a:t>
            </a:r>
          </a:p>
          <a:p>
            <a:pPr lvl="1"/>
            <a:r>
              <a:rPr lang="en-US" sz="1100" dirty="0" smtClean="0"/>
              <a:t>Can search for charge number or WBS (to select charge number)</a:t>
            </a:r>
          </a:p>
          <a:p>
            <a:pPr marL="0" lvl="0" indent="0" algn="l">
              <a:buFont typeface="Arial"/>
              <a:buNone/>
            </a:pPr>
            <a:endParaRPr lang="en-US" sz="1100" dirty="0" smtClean="0"/>
          </a:p>
          <a:p>
            <a:pPr marL="0" lvl="0" indent="0" algn="l">
              <a:buFont typeface="Arial"/>
              <a:buNone/>
            </a:pPr>
            <a:r>
              <a:rPr lang="en-US" sz="1100" dirty="0" smtClean="0"/>
              <a:t>Improved reporting will also be available</a:t>
            </a:r>
          </a:p>
          <a:p>
            <a:pPr lvl="1"/>
            <a:endParaRPr lang="en-US" sz="1800" dirty="0" smtClean="0"/>
          </a:p>
        </p:txBody>
      </p:sp>
      <p:sp>
        <p:nvSpPr>
          <p:cNvPr id="4" name="Slide Number Placeholder 3"/>
          <p:cNvSpPr>
            <a:spLocks noGrp="1"/>
          </p:cNvSpPr>
          <p:nvPr>
            <p:ph type="sldNum" sz="quarter" idx="10"/>
          </p:nvPr>
        </p:nvSpPr>
        <p:spPr/>
        <p:txBody>
          <a:bodyPr/>
          <a:lstStyle/>
          <a:p>
            <a:fld id="{54305F86-EC9B-4882-853A-EC2BBD817C06}" type="slidenum">
              <a:rPr lang="en-US" smtClean="0"/>
              <a:pPr/>
              <a:t>10</a:t>
            </a:fld>
            <a:endParaRPr lang="en-US" dirty="0"/>
          </a:p>
        </p:txBody>
      </p:sp>
    </p:spTree>
    <p:extLst>
      <p:ext uri="{BB962C8B-B14F-4D97-AF65-F5344CB8AC3E}">
        <p14:creationId xmlns:p14="http://schemas.microsoft.com/office/powerpoint/2010/main" val="3568148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Here is</a:t>
            </a:r>
            <a:r>
              <a:rPr lang="en-US" baseline="0" dirty="0" smtClean="0"/>
              <a:t> a </a:t>
            </a:r>
            <a:r>
              <a:rPr lang="en-US" dirty="0" smtClean="0"/>
              <a:t>quick overview</a:t>
            </a:r>
            <a:r>
              <a:rPr lang="en-US" baseline="0" dirty="0" smtClean="0"/>
              <a:t> of the approval process:</a:t>
            </a:r>
          </a:p>
          <a:p>
            <a:endParaRPr lang="en-US" baseline="0" dirty="0" smtClean="0"/>
          </a:p>
          <a:p>
            <a:r>
              <a:rPr lang="en-US" baseline="0" dirty="0" smtClean="0"/>
              <a:t>The employee fills out his own time/effort sheet, deals with any error messages  and attests to its accuracy</a:t>
            </a:r>
          </a:p>
          <a:p>
            <a:endParaRPr lang="en-US" baseline="0" dirty="0" smtClean="0"/>
          </a:p>
          <a:p>
            <a:r>
              <a:rPr lang="en-US" baseline="0" dirty="0" smtClean="0"/>
              <a:t>His or her supervisor reviews it online, considers any warning messages generated by the system, approves it (approving the leave, time worked and charge numbers charged)</a:t>
            </a:r>
          </a:p>
          <a:p>
            <a:endParaRPr lang="en-US" baseline="0" dirty="0" smtClean="0"/>
          </a:p>
          <a:p>
            <a:r>
              <a:rPr lang="en-US" baseline="0" dirty="0" smtClean="0"/>
              <a:t>Payroll runs processes to validate the time./effort sheet and pull the data into PeopleSoft</a:t>
            </a:r>
          </a:p>
          <a:p>
            <a:endParaRPr lang="en-US" baseline="0" dirty="0" smtClean="0"/>
          </a:p>
          <a:p>
            <a:r>
              <a:rPr lang="en-US" baseline="0" dirty="0" smtClean="0"/>
              <a:t>Gatekeepers help with trouble shooting and are back up approvers – although with web-based access we believe supervisors will usually be able to log on and approve for their staff</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Note, if anyone other than the employee amended his time/effort sheet, a message is sent to the employee informing him of the change to ensure it is accurate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2800" dirty="0" smtClean="0"/>
              <a:t>Why do these approvals</a:t>
            </a:r>
            <a:r>
              <a:rPr lang="en-US" sz="2800" baseline="0" dirty="0" smtClean="0"/>
              <a:t> matter? - </a:t>
            </a:r>
            <a:r>
              <a:rPr lang="en-US" sz="2800" dirty="0" smtClean="0"/>
              <a:t>Times have changed! SLAC is a multi-program lab</a:t>
            </a:r>
          </a:p>
          <a:p>
            <a:pPr lvl="1"/>
            <a:r>
              <a:rPr lang="en-US" sz="2400" dirty="0" smtClean="0"/>
              <a:t>SLAC’s funding comes from different areas of DOE as well as other sources</a:t>
            </a:r>
          </a:p>
          <a:p>
            <a:pPr lvl="1"/>
            <a:r>
              <a:rPr lang="en-US" sz="2400" dirty="0" smtClean="0"/>
              <a:t>SLAC intends to expand its Work For Others portfolio</a:t>
            </a:r>
          </a:p>
          <a:p>
            <a:r>
              <a:rPr lang="en-US" sz="2800" dirty="0" smtClean="0"/>
              <a:t>Each sponsor/funding source should only pay for effort that benefits it</a:t>
            </a:r>
          </a:p>
          <a:p>
            <a:r>
              <a:rPr lang="en-US" sz="2800" dirty="0" smtClean="0"/>
              <a:t>Employees and their supervisors are responsible for knowing where to charge their effort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11</a:t>
            </a:fld>
            <a:endParaRPr lang="en-US" dirty="0"/>
          </a:p>
        </p:txBody>
      </p:sp>
    </p:spTree>
    <p:extLst>
      <p:ext uri="{BB962C8B-B14F-4D97-AF65-F5344CB8AC3E}">
        <p14:creationId xmlns:p14="http://schemas.microsoft.com/office/powerpoint/2010/main" val="257489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supervisor</a:t>
            </a:r>
            <a:r>
              <a:rPr lang="en-US" baseline="0" dirty="0" smtClean="0"/>
              <a:t> will have more selections on their home page than a typical employee. They will have the links to initiate their own time/effort entry but will also have links to review and approve their staff’s time/effort sheets and time off requests</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12</a:t>
            </a:fld>
            <a:endParaRPr lang="en-US" dirty="0"/>
          </a:p>
        </p:txBody>
      </p:sp>
    </p:spTree>
    <p:extLst>
      <p:ext uri="{BB962C8B-B14F-4D97-AF65-F5344CB8AC3E}">
        <p14:creationId xmlns:p14="http://schemas.microsoft.com/office/powerpoint/2010/main" val="244371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You can search on WBS number or</a:t>
            </a:r>
            <a:r>
              <a:rPr lang="en-US" baseline="0" dirty="0" smtClean="0"/>
              <a:t> </a:t>
            </a:r>
            <a:r>
              <a:rPr lang="en-US" dirty="0" smtClean="0"/>
              <a:t> title in order to find a charge number </a:t>
            </a:r>
            <a:r>
              <a:rPr lang="en-US" baseline="0" dirty="0" smtClean="0"/>
              <a:t>- the charge number and description will always show, improving accuracy as you can validate the charge number based on the description</a:t>
            </a:r>
          </a:p>
          <a:p>
            <a:endParaRPr lang="en-US" dirty="0" smtClean="0"/>
          </a:p>
          <a:p>
            <a:r>
              <a:rPr lang="en-US" dirty="0" smtClean="0"/>
              <a:t>Time off (</a:t>
            </a:r>
            <a:r>
              <a:rPr lang="en-US" baseline="0" dirty="0" smtClean="0"/>
              <a:t>vacation, sick, PTO, etc.) is entered in hours, </a:t>
            </a:r>
            <a:r>
              <a:rPr lang="en-US" dirty="0" smtClean="0"/>
              <a:t>just as we</a:t>
            </a:r>
            <a:r>
              <a:rPr lang="en-US" baseline="0" dirty="0" smtClean="0"/>
              <a:t> currently do, Work time is then charged out in percentages – 100% per day, reflecting the allocation of the effort expended</a:t>
            </a:r>
          </a:p>
          <a:p>
            <a:endParaRPr lang="en-US" baseline="0" dirty="0" smtClean="0"/>
          </a:p>
          <a:p>
            <a:r>
              <a:rPr lang="en-US" baseline="0" dirty="0" smtClean="0"/>
              <a:t>The system shows the “calculated” weekly hours, using a standard 40 hour week for a full time employee</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13</a:t>
            </a:fld>
            <a:endParaRPr lang="en-US" dirty="0"/>
          </a:p>
        </p:txBody>
      </p:sp>
    </p:spTree>
    <p:extLst>
      <p:ext uri="{BB962C8B-B14F-4D97-AF65-F5344CB8AC3E}">
        <p14:creationId xmlns:p14="http://schemas.microsoft.com/office/powerpoint/2010/main" val="131442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nonexempt</a:t>
            </a:r>
            <a:r>
              <a:rPr lang="en-US" baseline="0" dirty="0" smtClean="0"/>
              <a:t> employee will adjust his start/stop times as needed and  then enter the elapsed hours by charge numbers for each day</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14</a:t>
            </a:fld>
            <a:endParaRPr lang="en-US" dirty="0"/>
          </a:p>
        </p:txBody>
      </p:sp>
    </p:spTree>
    <p:extLst>
      <p:ext uri="{BB962C8B-B14F-4D97-AF65-F5344CB8AC3E}">
        <p14:creationId xmlns:p14="http://schemas.microsoft.com/office/powerpoint/2010/main" val="145609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supervisor</a:t>
            </a:r>
            <a:r>
              <a:rPr lang="en-US" baseline="0" dirty="0" smtClean="0"/>
              <a:t> goes to his approval screen he will have two sections – those where the employee has submitted the timesheet and those where it has not yet been completed. The high level summary will show the total hours, regular and overtime hours, leave and sick hours and will display the primary charge number for the employee. Around half of SLAC’s employees only charge one charge number per period – so for them, the supervisor could approve or reject the timesheet from this summary screen, without drilling in to the details. </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15</a:t>
            </a:fld>
            <a:endParaRPr lang="en-US" dirty="0"/>
          </a:p>
        </p:txBody>
      </p:sp>
    </p:spTree>
    <p:extLst>
      <p:ext uri="{BB962C8B-B14F-4D97-AF65-F5344CB8AC3E}">
        <p14:creationId xmlns:p14="http://schemas.microsoft.com/office/powerpoint/2010/main" val="2110222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supervisor drills in</a:t>
            </a:r>
            <a:r>
              <a:rPr lang="en-US" baseline="0" dirty="0" smtClean="0"/>
              <a:t> to the employee’s time sheet, he can select from two tabs – one that shows the detailed timesheet as the employee entered it, and one that is called the results tab – it is presented in a table format, showing the hours (actual for non-exempt – calculated for exempt) by charge number by  day. </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16</a:t>
            </a:fld>
            <a:endParaRPr lang="en-US" dirty="0"/>
          </a:p>
        </p:txBody>
      </p:sp>
    </p:spTree>
    <p:extLst>
      <p:ext uri="{BB962C8B-B14F-4D97-AF65-F5344CB8AC3E}">
        <p14:creationId xmlns:p14="http://schemas.microsoft.com/office/powerpoint/2010/main" val="2168744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just wrapping</a:t>
            </a:r>
            <a:r>
              <a:rPr lang="en-US" baseline="0" dirty="0" smtClean="0"/>
              <a:t> up our User Acceptance Testing. We’ve ha d32 people representing all the directorates involved in our testing</a:t>
            </a:r>
          </a:p>
          <a:p>
            <a:endParaRPr lang="en-US" baseline="0" dirty="0" smtClean="0"/>
          </a:p>
          <a:p>
            <a:r>
              <a:rPr lang="en-US" baseline="0" dirty="0" smtClean="0"/>
              <a:t>We will then move to pilot mode, again, encompassing a variety of staff in the lab. We will learn from our pilot participants, making any needed changed so the system or our training and instructional material</a:t>
            </a:r>
          </a:p>
          <a:p>
            <a:endParaRPr lang="en-US" baseline="0" dirty="0" smtClean="0"/>
          </a:p>
          <a:p>
            <a:r>
              <a:rPr lang="en-US" baseline="0" dirty="0" smtClean="0"/>
              <a:t>We will then move to lab-wide roll out</a:t>
            </a:r>
          </a:p>
          <a:p>
            <a:endParaRPr lang="en-US" baseline="0" dirty="0" smtClean="0"/>
          </a:p>
          <a:p>
            <a:r>
              <a:rPr lang="en-US" baseline="0" dirty="0" smtClean="0"/>
              <a:t>If any significant issues are found as we wrap up UAT or perform our pilot the roll out could be delayed slightly. We will not go live if we have concerns about the system or processes.</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17</a:t>
            </a:fld>
            <a:endParaRPr lang="en-US" dirty="0"/>
          </a:p>
        </p:txBody>
      </p:sp>
    </p:spTree>
    <p:extLst>
      <p:ext uri="{BB962C8B-B14F-4D97-AF65-F5344CB8AC3E}">
        <p14:creationId xmlns:p14="http://schemas.microsoft.com/office/powerpoint/2010/main" val="1525581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any significant change, there will be people who are unhappy</a:t>
            </a:r>
          </a:p>
          <a:p>
            <a:endParaRPr lang="en-US" dirty="0" smtClean="0"/>
          </a:p>
          <a:p>
            <a:r>
              <a:rPr lang="en-US" dirty="0" smtClean="0"/>
              <a:t>We have</a:t>
            </a:r>
            <a:r>
              <a:rPr lang="en-US" baseline="0" dirty="0" smtClean="0"/>
              <a:t> heard “if this system takes longer than the current paper system – you will have failed”. Well – we know it will. Our paper system does not hold the employee accountable for their own time and effort – we need that accountability</a:t>
            </a:r>
          </a:p>
          <a:p>
            <a:endParaRPr lang="en-US" baseline="0" dirty="0" smtClean="0"/>
          </a:p>
          <a:p>
            <a:r>
              <a:rPr lang="en-US" baseline="0" dirty="0" smtClean="0"/>
              <a:t>We need to be sure that the review is carried out by the knowledgeable supervisor – this key control should not be delegated</a:t>
            </a:r>
          </a:p>
          <a:p>
            <a:endParaRPr lang="en-US" baseline="0" dirty="0" smtClean="0"/>
          </a:p>
          <a:p>
            <a:r>
              <a:rPr lang="en-US" baseline="0" dirty="0" smtClean="0"/>
              <a:t>We need the ALDs to be “early adopters”</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18</a:t>
            </a:fld>
            <a:endParaRPr lang="en-US" dirty="0"/>
          </a:p>
        </p:txBody>
      </p:sp>
    </p:spTree>
    <p:extLst>
      <p:ext uri="{BB962C8B-B14F-4D97-AF65-F5344CB8AC3E}">
        <p14:creationId xmlns:p14="http://schemas.microsoft.com/office/powerpoint/2010/main" val="2122087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the increased level of detail</a:t>
            </a:r>
            <a:r>
              <a:rPr lang="en-US" baseline="0" dirty="0" smtClean="0"/>
              <a:t> will cause complaints – in addition to that, some folks just don’t like any change</a:t>
            </a:r>
          </a:p>
          <a:p>
            <a:endParaRPr lang="en-US" baseline="0" dirty="0" smtClean="0"/>
          </a:p>
          <a:p>
            <a:r>
              <a:rPr lang="en-US" baseline="0" dirty="0" smtClean="0"/>
              <a:t>We expect complaints for the first few pay periods, until people get used to the system. That has been the typical pattern at other companies using this system or at other DOE labs when they moved from a paper system to an online system. </a:t>
            </a:r>
          </a:p>
          <a:p>
            <a:endParaRPr lang="en-US" baseline="0" dirty="0" smtClean="0"/>
          </a:p>
          <a:p>
            <a:r>
              <a:rPr lang="en-US" baseline="0" dirty="0" smtClean="0"/>
              <a:t>In addition, we’ve not yet had time to complete the custom reports we want. They will not be available as we start the pilot, but will be ready before we go-live.</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19</a:t>
            </a:fld>
            <a:endParaRPr lang="en-US" dirty="0"/>
          </a:p>
        </p:txBody>
      </p:sp>
    </p:spTree>
    <p:extLst>
      <p:ext uri="{BB962C8B-B14F-4D97-AF65-F5344CB8AC3E}">
        <p14:creationId xmlns:p14="http://schemas.microsoft.com/office/powerpoint/2010/main" val="91452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meant to give you a high level overview of our new online time and effort system, scheduled to be rolled out this summer. We will explain:</a:t>
            </a:r>
          </a:p>
          <a:p>
            <a:endParaRPr lang="en-US" dirty="0"/>
          </a:p>
          <a:p>
            <a:r>
              <a:rPr lang="en-US" dirty="0" smtClean="0"/>
              <a:t>Why we are changing</a:t>
            </a:r>
          </a:p>
          <a:p>
            <a:r>
              <a:rPr lang="en-US" dirty="0" smtClean="0"/>
              <a:t>Who is involved</a:t>
            </a:r>
          </a:p>
          <a:p>
            <a:r>
              <a:rPr lang="en-US" dirty="0" smtClean="0"/>
              <a:t>What is different in the new system</a:t>
            </a:r>
          </a:p>
          <a:p>
            <a:endParaRPr lang="en-US" dirty="0"/>
          </a:p>
          <a:p>
            <a:r>
              <a:rPr lang="en-US" dirty="0" smtClean="0"/>
              <a:t>We will show you some screen shots and talk about how it works </a:t>
            </a:r>
          </a:p>
          <a:p>
            <a:endParaRPr lang="en-US" dirty="0"/>
          </a:p>
          <a:p>
            <a:r>
              <a:rPr lang="en-US" dirty="0" smtClean="0"/>
              <a:t>Then we’ll review the timing and plan</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2</a:t>
            </a:fld>
            <a:endParaRPr lang="en-US" dirty="0"/>
          </a:p>
        </p:txBody>
      </p:sp>
    </p:spTree>
    <p:extLst>
      <p:ext uri="{BB962C8B-B14F-4D97-AF65-F5344CB8AC3E}">
        <p14:creationId xmlns:p14="http://schemas.microsoft.com/office/powerpoint/2010/main" val="85259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Optional comments:</a:t>
            </a:r>
          </a:p>
          <a:p>
            <a:endParaRPr lang="en-US" sz="1100" dirty="0" smtClean="0"/>
          </a:p>
          <a:p>
            <a:r>
              <a:rPr lang="en-US" sz="1100" dirty="0" smtClean="0"/>
              <a:t>Remember - SLAC is using a single tool for three distinct purposes</a:t>
            </a:r>
          </a:p>
          <a:p>
            <a:pPr lvl="1"/>
            <a:r>
              <a:rPr lang="en-US" sz="1100" dirty="0" smtClean="0"/>
              <a:t>Time reporting for non-exempt staff (including overtime and other premium calculations)</a:t>
            </a:r>
          </a:p>
          <a:p>
            <a:pPr lvl="1"/>
            <a:r>
              <a:rPr lang="en-US" sz="1100" dirty="0" smtClean="0"/>
              <a:t>Leave reporting for all employees</a:t>
            </a:r>
          </a:p>
          <a:p>
            <a:pPr lvl="1"/>
            <a:r>
              <a:rPr lang="en-US" sz="1100" dirty="0" smtClean="0"/>
              <a:t>Effort distribution for non-leave pay for all employees</a:t>
            </a:r>
          </a:p>
          <a:p>
            <a:pPr lvl="1"/>
            <a:endParaRPr lang="en-US" sz="1100" dirty="0" smtClean="0"/>
          </a:p>
          <a:p>
            <a:r>
              <a:rPr lang="en-US" sz="1100" dirty="0" smtClean="0"/>
              <a:t>We didn’t build a custom system</a:t>
            </a:r>
          </a:p>
          <a:p>
            <a:pPr lvl="1"/>
            <a:r>
              <a:rPr lang="en-US" sz="1100" dirty="0" smtClean="0"/>
              <a:t>Hosted Software as a Service model (upkeep is outsourced)</a:t>
            </a:r>
          </a:p>
          <a:p>
            <a:pPr lvl="1"/>
            <a:r>
              <a:rPr lang="en-US" sz="1100" dirty="0" smtClean="0"/>
              <a:t>Agile, web-based system, available anywhere</a:t>
            </a:r>
          </a:p>
          <a:p>
            <a:pPr lvl="1"/>
            <a:r>
              <a:rPr lang="en-US" sz="1100" dirty="0" smtClean="0"/>
              <a:t>Can easily interface with other payroll systems, keeping SLAC’s options open </a:t>
            </a:r>
          </a:p>
          <a:p>
            <a:pPr lvl="1"/>
            <a:r>
              <a:rPr lang="en-US" sz="1100" dirty="0" smtClean="0"/>
              <a:t>However, customization possibilities are limited</a:t>
            </a:r>
          </a:p>
          <a:p>
            <a:endParaRPr lang="en-US" sz="1100" dirty="0" smtClean="0"/>
          </a:p>
          <a:p>
            <a:r>
              <a:rPr lang="en-US" sz="1100" dirty="0" smtClean="0"/>
              <a:t>We think, once you get used to it, you will like it!</a:t>
            </a:r>
          </a:p>
          <a:p>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20</a:t>
            </a:fld>
            <a:endParaRPr lang="en-US" dirty="0"/>
          </a:p>
        </p:txBody>
      </p:sp>
    </p:spTree>
    <p:extLst>
      <p:ext uri="{BB962C8B-B14F-4D97-AF65-F5344CB8AC3E}">
        <p14:creationId xmlns:p14="http://schemas.microsoft.com/office/powerpoint/2010/main" val="1438493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305F86-EC9B-4882-853A-EC2BBD817C06}" type="slidenum">
              <a:rPr lang="en-US" smtClean="0"/>
              <a:pPr/>
              <a:t>21</a:t>
            </a:fld>
            <a:endParaRPr lang="en-US" dirty="0"/>
          </a:p>
        </p:txBody>
      </p:sp>
    </p:spTree>
    <p:extLst>
      <p:ext uri="{BB962C8B-B14F-4D97-AF65-F5344CB8AC3E}">
        <p14:creationId xmlns:p14="http://schemas.microsoft.com/office/powerpoint/2010/main" val="2926434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Of the nine other Science</a:t>
            </a:r>
            <a:r>
              <a:rPr lang="en-US" sz="1200" baseline="0" dirty="0" smtClean="0"/>
              <a:t> Labs, o</a:t>
            </a:r>
            <a:r>
              <a:rPr lang="en-US" sz="1200" dirty="0" smtClean="0"/>
              <a:t>ne still on paper, using hours</a:t>
            </a:r>
          </a:p>
          <a:p>
            <a:r>
              <a:rPr lang="en-US" sz="1200" dirty="0" smtClean="0"/>
              <a:t>Eight online:</a:t>
            </a:r>
          </a:p>
          <a:p>
            <a:pPr lvl="1"/>
            <a:r>
              <a:rPr lang="en-US" sz="1200" dirty="0" smtClean="0"/>
              <a:t> 2 enter effort percent (on a monthly basis)</a:t>
            </a:r>
          </a:p>
          <a:p>
            <a:pPr lvl="1"/>
            <a:r>
              <a:rPr lang="en-US" sz="1200" dirty="0" smtClean="0"/>
              <a:t> 2 enter total hours (on a daily basis)</a:t>
            </a:r>
          </a:p>
          <a:p>
            <a:pPr lvl="1"/>
            <a:r>
              <a:rPr lang="en-US" sz="1200" dirty="0" smtClean="0"/>
              <a:t> 4 enter "prorated" standard hours  </a:t>
            </a:r>
          </a:p>
          <a:p>
            <a:pPr lvl="2"/>
            <a:r>
              <a:rPr lang="en-US" sz="1200" dirty="0" smtClean="0"/>
              <a:t>Considering all effort but limited to standard (40) hours per week</a:t>
            </a:r>
          </a:p>
          <a:p>
            <a:pPr lvl="2"/>
            <a:r>
              <a:rPr lang="en-US" sz="1200" dirty="0" smtClean="0"/>
              <a:t>2 of the 4 allow extra hours to be recorded to offset later non-productive effort</a:t>
            </a:r>
          </a:p>
          <a:p>
            <a:pPr lvl="2"/>
            <a:r>
              <a:rPr lang="en-US" sz="1200" dirty="0" smtClean="0"/>
              <a:t>2 of the 4 record daily, 1 of the 4 records weekly, 1 of the 4 records weekly or monthly</a:t>
            </a:r>
          </a:p>
          <a:p>
            <a:pPr lvl="2"/>
            <a:endParaRPr lang="en-US" sz="1200" dirty="0" smtClean="0"/>
          </a:p>
          <a:p>
            <a:pPr lvl="0"/>
            <a:r>
              <a:rPr lang="en-US" sz="1200" dirty="0" smtClean="0"/>
              <a:t>In addition, Livermore also records time in prorated hours, on a daily basis</a:t>
            </a:r>
          </a:p>
          <a:p>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22</a:t>
            </a:fld>
            <a:endParaRPr lang="en-US" dirty="0"/>
          </a:p>
        </p:txBody>
      </p:sp>
    </p:spTree>
    <p:extLst>
      <p:ext uri="{BB962C8B-B14F-4D97-AF65-F5344CB8AC3E}">
        <p14:creationId xmlns:p14="http://schemas.microsoft.com/office/powerpoint/2010/main" val="67633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probably know – our current manual system is very labor intensive, involving both central office and directorate staff. There is a lot of time spent in our current “sneaker-net” process:</a:t>
            </a:r>
          </a:p>
          <a:p>
            <a:pPr marL="171450" indent="-171450">
              <a:buFontTx/>
              <a:buChar char="-"/>
            </a:pPr>
            <a:r>
              <a:rPr lang="en-US" dirty="0" smtClean="0"/>
              <a:t>First the timesheets must be printed and distributed</a:t>
            </a:r>
          </a:p>
          <a:p>
            <a:pPr marL="171450" indent="-171450">
              <a:buFontTx/>
              <a:buChar char="-"/>
            </a:pPr>
            <a:r>
              <a:rPr lang="en-US" dirty="0" smtClean="0"/>
              <a:t>Employees fill them in and supervisors approve, then local staff collect them, find those that are missing, make local copies, file the copies, then</a:t>
            </a:r>
          </a:p>
          <a:p>
            <a:pPr marL="171450" indent="-171450">
              <a:buFontTx/>
              <a:buChar char="-"/>
            </a:pPr>
            <a:r>
              <a:rPr lang="en-US" dirty="0" smtClean="0"/>
              <a:t>Run them back over to payroll where</a:t>
            </a:r>
          </a:p>
          <a:p>
            <a:pPr marL="171450" indent="-171450">
              <a:buFontTx/>
              <a:buChar char="-"/>
            </a:pPr>
            <a:r>
              <a:rPr lang="en-US" dirty="0" smtClean="0"/>
              <a:t>They are entered and validated</a:t>
            </a:r>
          </a:p>
          <a:p>
            <a:pPr marL="171450" indent="-171450">
              <a:buFontTx/>
              <a:buChar char="-"/>
            </a:pPr>
            <a:r>
              <a:rPr lang="en-US" dirty="0" smtClean="0"/>
              <a:t>Those that need signature are flagged for follow up, necessitating a trip to payroll by the approver. Then</a:t>
            </a:r>
          </a:p>
          <a:p>
            <a:pPr marL="171450" indent="-171450">
              <a:buFontTx/>
              <a:buChar char="-"/>
            </a:pPr>
            <a:r>
              <a:rPr lang="en-US" dirty="0" smtClean="0"/>
              <a:t>Payroll files the paper copies, until</a:t>
            </a:r>
          </a:p>
          <a:p>
            <a:pPr marL="171450" indent="-171450">
              <a:buFontTx/>
              <a:buChar char="-"/>
            </a:pPr>
            <a:r>
              <a:rPr lang="en-US" dirty="0" smtClean="0"/>
              <a:t>A question comes up and we need to pull the copies </a:t>
            </a:r>
          </a:p>
          <a:p>
            <a:pPr marL="171450" indent="-171450">
              <a:buFontTx/>
              <a:buChar char="-"/>
            </a:pPr>
            <a:r>
              <a:rPr lang="en-US" dirty="0" smtClean="0"/>
              <a:t>Or make inquiries about leave balances and activity</a:t>
            </a:r>
          </a:p>
          <a:p>
            <a:pPr marL="171450" indent="-171450">
              <a:buFontTx/>
              <a:buChar char="-"/>
            </a:pPr>
            <a:endParaRPr lang="en-US" dirty="0"/>
          </a:p>
          <a:p>
            <a:r>
              <a:rPr lang="en-US" dirty="0" smtClean="0"/>
              <a:t>This is a very labor intensive process</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future process will be much smoother</a:t>
            </a:r>
          </a:p>
          <a:p>
            <a:endParaRPr lang="en-US" dirty="0"/>
          </a:p>
          <a:p>
            <a:r>
              <a:rPr lang="en-US" dirty="0" smtClean="0"/>
              <a:t>The employee</a:t>
            </a:r>
            <a:r>
              <a:rPr lang="en-US" baseline="0" dirty="0" smtClean="0"/>
              <a:t> completes the online timesheet via the web and attests to the accuracy of the time and effort</a:t>
            </a:r>
          </a:p>
          <a:p>
            <a:endParaRPr lang="en-US" baseline="0" dirty="0" smtClean="0"/>
          </a:p>
          <a:p>
            <a:r>
              <a:rPr lang="en-US" baseline="0" dirty="0" smtClean="0"/>
              <a:t>The Supervisor reviews and approves the timesheet on the web, considering the time worked, leave and charge numbers receiving the effort</a:t>
            </a:r>
          </a:p>
          <a:p>
            <a:endParaRPr lang="en-US" baseline="0" dirty="0" smtClean="0"/>
          </a:p>
          <a:p>
            <a:r>
              <a:rPr lang="en-US" baseline="0" dirty="0" smtClean="0"/>
              <a:t>Payroll runs routines to process the time/effort sheets; data is passed in to the Payroll system and is available for reporting</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reason to move to an online system is to improve accountability. This is key to our credibility as a multi</a:t>
            </a:r>
            <a:r>
              <a:rPr lang="en-US" baseline="0" dirty="0" smtClean="0"/>
              <a:t>- program lab so that we ensure the right funding source pays for the right effort – be it DOE or a “work for others” sponsor. This is reflected in the Lab’s core values of “one lab” and “playing to win” by keeping our commitment to our customers.</a:t>
            </a:r>
          </a:p>
          <a:p>
            <a:endParaRPr lang="en-US" baseline="0" dirty="0" smtClean="0"/>
          </a:p>
          <a:p>
            <a:r>
              <a:rPr lang="en-US" baseline="0" dirty="0" smtClean="0"/>
              <a:t>The automated system will also help us comply with Stanford policies and state and federal labor rules. As rules change the experts who maintain the system will make the changes. </a:t>
            </a:r>
          </a:p>
          <a:p>
            <a:endParaRPr lang="en-US" baseline="0" dirty="0" smtClean="0"/>
          </a:p>
          <a:p>
            <a:r>
              <a:rPr lang="en-US" baseline="0" dirty="0" smtClean="0"/>
              <a:t>You’ve already seen the comparison of the efficiency of the old and new processes. In addition, the data is maintained and retained in the online system – there is no worry about losing the paper.</a:t>
            </a:r>
          </a:p>
          <a:p>
            <a:endParaRPr lang="en-US" baseline="0" dirty="0" smtClean="0"/>
          </a:p>
          <a:p>
            <a:r>
              <a:rPr lang="en-US" baseline="0" dirty="0" smtClean="0"/>
              <a:t>And the accuracy will be improved – employees know what they meant to enter (and will see the charge number and title) – sometimes transcription errors are made in our current process and these will be eliminated, along with the time-consuming correction process we currently have. There is still a process to amend a prior timesheet, and it will provide better documentation of the reason for the change and the online approvals. </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5</a:t>
            </a:fld>
            <a:endParaRPr lang="en-US" dirty="0"/>
          </a:p>
        </p:txBody>
      </p:sp>
    </p:spTree>
    <p:extLst>
      <p:ext uri="{BB962C8B-B14F-4D97-AF65-F5344CB8AC3E}">
        <p14:creationId xmlns:p14="http://schemas.microsoft.com/office/powerpoint/2010/main" val="59914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In addition,</a:t>
            </a:r>
            <a:r>
              <a:rPr lang="en-US" sz="1100" baseline="0" dirty="0" smtClean="0"/>
              <a:t> the web-based system we selected can be interfaced with other payroll systems, giving us flexibility as we determine our long-term business system strategy.</a:t>
            </a:r>
          </a:p>
          <a:p>
            <a:endParaRPr lang="en-US" sz="1100" baseline="0" dirty="0" smtClean="0"/>
          </a:p>
          <a:p>
            <a:r>
              <a:rPr lang="en-US" sz="1100" baseline="0" dirty="0" smtClean="0"/>
              <a:t>The system documents the approvals, providing an “audit trail”</a:t>
            </a:r>
          </a:p>
          <a:p>
            <a:endParaRPr lang="en-US" sz="1100" baseline="0" dirty="0" smtClean="0"/>
          </a:p>
          <a:p>
            <a:r>
              <a:rPr lang="en-US" sz="1100" baseline="0" dirty="0" smtClean="0"/>
              <a:t>It offers the option of requesting and approving leave and vacation time online – units can adopt that when they wish. If you have an existing system that works you need not change, but the approval and reporting features of the system may be beneficial</a:t>
            </a:r>
          </a:p>
          <a:p>
            <a:endParaRPr lang="en-US" sz="1100" baseline="0" dirty="0" smtClean="0"/>
          </a:p>
          <a:p>
            <a:r>
              <a:rPr lang="en-US" sz="1100" baseline="0" dirty="0" smtClean="0"/>
              <a:t>The system will send targeted email reminders to employees and supervisors – and it will not send a reminder to those who have already completed a step!</a:t>
            </a:r>
          </a:p>
          <a:p>
            <a:endParaRPr lang="en-US" sz="1100" baseline="0" dirty="0" smtClean="0"/>
          </a:p>
          <a:p>
            <a:r>
              <a:rPr lang="en-US" sz="1100" baseline="0" dirty="0" smtClean="0"/>
              <a:t>The system will not contain any sensitive or confidential data such as pay rates – that remains in PeopleSoft – the system will only hold time, leave and effort</a:t>
            </a:r>
          </a:p>
          <a:p>
            <a:endParaRPr lang="en-US" sz="1100" baseline="0" dirty="0" smtClean="0"/>
          </a:p>
          <a:p>
            <a:r>
              <a:rPr lang="en-US" sz="1100" baseline="0" dirty="0" smtClean="0"/>
              <a:t>It will provide better information for projects</a:t>
            </a:r>
          </a:p>
          <a:p>
            <a:endParaRPr lang="en-US" sz="1100" baseline="0" dirty="0" smtClean="0"/>
          </a:p>
          <a:p>
            <a:r>
              <a:rPr lang="en-US" sz="1100" baseline="0" dirty="0" smtClean="0"/>
              <a:t>And as mentioned, it is available anywhere via the web – employees or supervisors can log on and submit and approve time/effort from anywhere – we won’t have to chase people down for subsequent signatures</a:t>
            </a:r>
          </a:p>
          <a:p>
            <a:endParaRPr lang="en-US" sz="1100" baseline="0" dirty="0" smtClean="0"/>
          </a:p>
          <a:p>
            <a:r>
              <a:rPr lang="en-US" sz="1100" baseline="0" dirty="0" smtClean="0"/>
              <a:t>For employees who do not have easy access to a computer they can use a shared computer to get to the system on the web</a:t>
            </a:r>
            <a:endParaRPr lang="en-US" sz="1100"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6</a:t>
            </a:fld>
            <a:endParaRPr lang="en-US" dirty="0"/>
          </a:p>
        </p:txBody>
      </p:sp>
    </p:spTree>
    <p:extLst>
      <p:ext uri="{BB962C8B-B14F-4D97-AF65-F5344CB8AC3E}">
        <p14:creationId xmlns:p14="http://schemas.microsoft.com/office/powerpoint/2010/main" val="30325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will be used by all employees</a:t>
            </a:r>
            <a:r>
              <a:rPr lang="en-US" baseline="0" dirty="0" smtClean="0"/>
              <a:t> paid by SLAC</a:t>
            </a:r>
          </a:p>
          <a:p>
            <a:r>
              <a:rPr lang="en-US" baseline="0" dirty="0" smtClean="0"/>
              <a:t> - Exempt</a:t>
            </a:r>
          </a:p>
          <a:p>
            <a:r>
              <a:rPr lang="en-US" baseline="0" dirty="0" smtClean="0"/>
              <a:t> - Faculty and Grad Students (if paid directly by SLAC)</a:t>
            </a:r>
          </a:p>
          <a:p>
            <a:r>
              <a:rPr lang="en-US" baseline="0" dirty="0" smtClean="0"/>
              <a:t> - Non-exempt salaried staff</a:t>
            </a:r>
          </a:p>
          <a:p>
            <a:r>
              <a:rPr lang="en-US" baseline="0" dirty="0" smtClean="0"/>
              <a:t> - Non-exempt bargaining unit staff</a:t>
            </a:r>
          </a:p>
          <a:p>
            <a:r>
              <a:rPr lang="en-US" baseline="0" dirty="0" smtClean="0"/>
              <a:t> - and casual/hourly employees</a:t>
            </a:r>
          </a:p>
          <a:p>
            <a:endParaRPr lang="en-US" baseline="0" dirty="0" smtClean="0"/>
          </a:p>
          <a:p>
            <a:r>
              <a:rPr lang="en-US" baseline="0" dirty="0" smtClean="0"/>
              <a:t>Rules have been set up for each employee group in accordance with Stanford policies and federal and state laws</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7</a:t>
            </a:fld>
            <a:endParaRPr lang="en-US" dirty="0"/>
          </a:p>
        </p:txBody>
      </p:sp>
    </p:spTree>
    <p:extLst>
      <p:ext uri="{BB962C8B-B14F-4D97-AF65-F5344CB8AC3E}">
        <p14:creationId xmlns:p14="http://schemas.microsoft.com/office/powerpoint/2010/main" val="391576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a:t>
            </a:r>
            <a:r>
              <a:rPr lang="en-US" baseline="0" dirty="0" smtClean="0"/>
              <a:t> the employee role, some people will have other roles:</a:t>
            </a:r>
          </a:p>
          <a:p>
            <a:endParaRPr lang="en-US" baseline="0" dirty="0" smtClean="0"/>
          </a:p>
          <a:p>
            <a:r>
              <a:rPr lang="en-US" baseline="0" dirty="0" smtClean="0"/>
              <a:t>Supervisors will approve the time, leave and effort for their staff</a:t>
            </a:r>
          </a:p>
          <a:p>
            <a:endParaRPr lang="en-US" baseline="0" dirty="0" smtClean="0"/>
          </a:p>
          <a:p>
            <a:r>
              <a:rPr lang="en-US" baseline="0" dirty="0" smtClean="0"/>
              <a:t>Gatekeepers are local “super users” who will be available to help you learn the system, provide basic trouble-shooting, run reports, make corrections</a:t>
            </a:r>
          </a:p>
          <a:p>
            <a:endParaRPr lang="en-US" baseline="0" dirty="0" smtClean="0"/>
          </a:p>
          <a:p>
            <a:r>
              <a:rPr lang="en-US" baseline="0" dirty="0" smtClean="0"/>
              <a:t>Financial approvers will be business managers or financial planners who can run reports, initiate corrections and follow up on any rejected items</a:t>
            </a:r>
          </a:p>
          <a:p>
            <a:endParaRPr lang="en-US" baseline="0" dirty="0" smtClean="0"/>
          </a:p>
          <a:p>
            <a:r>
              <a:rPr lang="en-US" baseline="0" dirty="0" smtClean="0"/>
              <a:t>Cost Account Managers can run reports and identify necessary changes on their charge numbers</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8</a:t>
            </a:fld>
            <a:endParaRPr lang="en-US" dirty="0"/>
          </a:p>
        </p:txBody>
      </p:sp>
    </p:spTree>
    <p:extLst>
      <p:ext uri="{BB962C8B-B14F-4D97-AF65-F5344CB8AC3E}">
        <p14:creationId xmlns:p14="http://schemas.microsoft.com/office/powerpoint/2010/main" val="1236950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a:t>
            </a:r>
            <a:r>
              <a:rPr lang="en-US" baseline="0" dirty="0" smtClean="0"/>
              <a:t> role the system out, we will NOT include everyone currently using a paper timesheet</a:t>
            </a:r>
          </a:p>
          <a:p>
            <a:endParaRPr lang="en-US" baseline="0" dirty="0" smtClean="0"/>
          </a:p>
          <a:p>
            <a:r>
              <a:rPr lang="en-US" baseline="0" dirty="0" smtClean="0"/>
              <a:t>Agency Temps will still use paper timesheets until we transition to the online Manpower system</a:t>
            </a:r>
          </a:p>
          <a:p>
            <a:endParaRPr lang="en-US" baseline="0" dirty="0" smtClean="0"/>
          </a:p>
          <a:p>
            <a:r>
              <a:rPr lang="en-US" baseline="0" dirty="0" smtClean="0"/>
              <a:t>Those employees already in the online FAMIS or VIMA systems  will continue to use those systems. We will move them to “it’s About Time” in a future phase</a:t>
            </a:r>
          </a:p>
          <a:p>
            <a:endParaRPr lang="en-US" baseline="0" dirty="0" smtClean="0"/>
          </a:p>
          <a:p>
            <a:r>
              <a:rPr lang="en-US" baseline="0" dirty="0" smtClean="0"/>
              <a:t>People paid through Stanford will not use the system, unless they are a supervisor of SLAC employees, in which case they will use the system to approve</a:t>
            </a:r>
            <a:endParaRPr lang="en-US" dirty="0"/>
          </a:p>
        </p:txBody>
      </p:sp>
      <p:sp>
        <p:nvSpPr>
          <p:cNvPr id="4" name="Slide Number Placeholder 3"/>
          <p:cNvSpPr>
            <a:spLocks noGrp="1"/>
          </p:cNvSpPr>
          <p:nvPr>
            <p:ph type="sldNum" sz="quarter" idx="10"/>
          </p:nvPr>
        </p:nvSpPr>
        <p:spPr/>
        <p:txBody>
          <a:bodyPr/>
          <a:lstStyle/>
          <a:p>
            <a:fld id="{54305F86-EC9B-4882-853A-EC2BBD817C06}" type="slidenum">
              <a:rPr lang="en-US" smtClean="0"/>
              <a:pPr/>
              <a:t>9</a:t>
            </a:fld>
            <a:endParaRPr lang="en-US" dirty="0"/>
          </a:p>
        </p:txBody>
      </p:sp>
    </p:spTree>
    <p:extLst>
      <p:ext uri="{BB962C8B-B14F-4D97-AF65-F5344CB8AC3E}">
        <p14:creationId xmlns:p14="http://schemas.microsoft.com/office/powerpoint/2010/main" val="38744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0574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77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308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lgn="ctr">
              <a:defRPr/>
            </a:lvl1pPr>
          </a:lstStyle>
          <a:p>
            <a:pPr>
              <a:defRPr/>
            </a:pPr>
            <a:r>
              <a:rPr lang="en-US" dirty="0"/>
              <a:t>Presentation Title</a:t>
            </a:r>
            <a:endParaRPr lang="en-US" dirty="0">
              <a:cs typeface="Arial" charset="0"/>
            </a:endParaRPr>
          </a:p>
          <a:p>
            <a:pPr>
              <a:defRPr/>
            </a:pPr>
            <a:r>
              <a:rPr lang="en-US" dirty="0"/>
              <a:t>Page </a:t>
            </a:r>
            <a:fld id="{E0945E43-15AD-419E-9769-82942A6B16A8}"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311739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C:\Users\Shari\AppData\Local\Microsoft\Windows\Temporary Internet Files\Content.Outlook\SCXK2Y64\abouttime_logo_small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248400"/>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p:txBody>
          <a:bodyPr/>
          <a:lstStyle>
            <a:lvl1pPr algn="r">
              <a:defRPr dirty="0" smtClean="0"/>
            </a:lvl1pPr>
          </a:lstStyle>
          <a:p>
            <a:pPr>
              <a:defRPr/>
            </a:pPr>
            <a:endParaRPr lang="en-US" dirty="0"/>
          </a:p>
          <a:p>
            <a:pPr>
              <a:defRPr/>
            </a:pPr>
            <a:r>
              <a:rPr lang="en-US" dirty="0"/>
              <a:t>Page </a:t>
            </a:r>
            <a:fld id="{CB5E68EA-34EB-40CA-B389-4F922A4BB38A}"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99284723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C:\Users\Shari\AppData\Local\Microsoft\Windows\Temporary Internet Files\Content.Outlook\SCXK2Y64\abouttime_logo_small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248400"/>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3"/>
          <p:cNvSpPr>
            <a:spLocks noGrp="1"/>
          </p:cNvSpPr>
          <p:nvPr>
            <p:ph type="ftr" sz="quarter" idx="10"/>
          </p:nvPr>
        </p:nvSpPr>
        <p:spPr/>
        <p:txBody>
          <a:bodyPr/>
          <a:lstStyle>
            <a:lvl1pPr algn="r">
              <a:defRPr dirty="0" smtClean="0">
                <a:cs typeface="Arial" charset="0"/>
              </a:defRPr>
            </a:lvl1pPr>
          </a:lstStyle>
          <a:p>
            <a:pPr>
              <a:defRPr/>
            </a:pPr>
            <a:endParaRPr lang="en-US" dirty="0"/>
          </a:p>
          <a:p>
            <a:pPr>
              <a:defRPr/>
            </a:pPr>
            <a:r>
              <a:rPr lang="en-US" dirty="0">
                <a:cs typeface="+mn-cs"/>
              </a:rPr>
              <a:t>Page </a:t>
            </a:r>
            <a:fld id="{914C528E-B02C-45DF-8148-0B6F9BD69E2C}" type="slidenum">
              <a:rPr lang="en-US">
                <a:cs typeface="+mn-cs"/>
              </a:rPr>
              <a:pPr>
                <a:defRPr/>
              </a:pPr>
              <a:t>‹#›</a:t>
            </a:fld>
            <a:endParaRPr lang="en-US" dirty="0">
              <a:cs typeface="+mn-cs"/>
            </a:endParaRPr>
          </a:p>
          <a:p>
            <a:pPr>
              <a:defRPr/>
            </a:pPr>
            <a:endParaRPr lang="en-US" dirty="0">
              <a:cs typeface="+mn-cs"/>
            </a:endParaRPr>
          </a:p>
        </p:txBody>
      </p:sp>
    </p:spTree>
    <p:extLst>
      <p:ext uri="{BB962C8B-B14F-4D97-AF65-F5344CB8AC3E}">
        <p14:creationId xmlns:p14="http://schemas.microsoft.com/office/powerpoint/2010/main" val="220616574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 descr="C:\Users\Shari\AppData\Local\Microsoft\Windows\Temporary Internet Files\Content.Outlook\SCXK2Y64\abouttime_logo_small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248400"/>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292100" y="1219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219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0"/>
          </p:nvPr>
        </p:nvSpPr>
        <p:spPr/>
        <p:txBody>
          <a:bodyPr/>
          <a:lstStyle>
            <a:lvl1pPr algn="r">
              <a:defRPr dirty="0" smtClean="0">
                <a:cs typeface="Arial" charset="0"/>
              </a:defRPr>
            </a:lvl1pPr>
          </a:lstStyle>
          <a:p>
            <a:pPr>
              <a:defRPr/>
            </a:pPr>
            <a:endParaRPr lang="en-US" dirty="0"/>
          </a:p>
          <a:p>
            <a:pPr>
              <a:defRPr/>
            </a:pPr>
            <a:r>
              <a:rPr lang="en-US" dirty="0">
                <a:cs typeface="+mn-cs"/>
              </a:rPr>
              <a:t>Page </a:t>
            </a:r>
            <a:fld id="{6A777644-730B-4DF2-82F7-2A6B21D82F87}" type="slidenum">
              <a:rPr lang="en-US">
                <a:cs typeface="+mn-cs"/>
              </a:rPr>
              <a:pPr>
                <a:defRPr/>
              </a:pPr>
              <a:t>‹#›</a:t>
            </a:fld>
            <a:endParaRPr lang="en-US" dirty="0">
              <a:cs typeface="+mn-cs"/>
            </a:endParaRPr>
          </a:p>
          <a:p>
            <a:pPr>
              <a:defRPr/>
            </a:pPr>
            <a:endParaRPr lang="en-US" dirty="0">
              <a:cs typeface="+mn-cs"/>
            </a:endParaRPr>
          </a:p>
        </p:txBody>
      </p:sp>
      <p:sp>
        <p:nvSpPr>
          <p:cNvPr id="7" name="Title 1"/>
          <p:cNvSpPr>
            <a:spLocks noGrp="1"/>
          </p:cNvSpPr>
          <p:nvPr>
            <p:ph type="title"/>
          </p:nvPr>
        </p:nvSpPr>
        <p:spPr>
          <a:xfrm>
            <a:off x="304800" y="152400"/>
            <a:ext cx="8610600" cy="762000"/>
          </a:xfrm>
        </p:spPr>
        <p:txBody>
          <a:bodyPr/>
          <a:lstStyle>
            <a:lvl1pPr>
              <a:defRPr cap="small"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70336100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1" descr="C:\Users\Shari\AppData\Local\Microsoft\Windows\Temporary Internet Files\Content.Outlook\SCXK2Y64\abouttime_logo_small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248400"/>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10"/>
          </p:nvPr>
        </p:nvSpPr>
        <p:spPr/>
        <p:txBody>
          <a:bodyPr/>
          <a:lstStyle>
            <a:lvl1pPr algn="r">
              <a:defRPr dirty="0" smtClean="0"/>
            </a:lvl1pPr>
          </a:lstStyle>
          <a:p>
            <a:pPr>
              <a:defRPr/>
            </a:pPr>
            <a:endParaRPr lang="en-US" dirty="0"/>
          </a:p>
          <a:p>
            <a:pPr>
              <a:defRPr/>
            </a:pPr>
            <a:r>
              <a:rPr lang="en-US" dirty="0"/>
              <a:t>Page </a:t>
            </a:r>
            <a:fld id="{B2E3BBFE-454F-4CA7-9123-EDA57F43FC93}" type="slidenum">
              <a:rPr lang="en-US"/>
              <a:pPr>
                <a:defRPr/>
              </a:pPr>
              <a:t>‹#›</a:t>
            </a:fld>
            <a:endParaRPr lang="en-US" dirty="0"/>
          </a:p>
          <a:p>
            <a:pPr>
              <a:defRPr/>
            </a:pPr>
            <a:endParaRPr lang="en-US" dirty="0"/>
          </a:p>
        </p:txBody>
      </p:sp>
      <p:sp>
        <p:nvSpPr>
          <p:cNvPr id="9" name="Title 1"/>
          <p:cNvSpPr>
            <a:spLocks noGrp="1"/>
          </p:cNvSpPr>
          <p:nvPr>
            <p:ph type="title"/>
          </p:nvPr>
        </p:nvSpPr>
        <p:spPr>
          <a:xfrm>
            <a:off x="304800" y="152400"/>
            <a:ext cx="8610600" cy="762000"/>
          </a:xfrm>
        </p:spPr>
        <p:txBody>
          <a:bodyPr/>
          <a:lstStyle>
            <a:lvl1pPr>
              <a:defRPr cap="small"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11967554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C:\Users\Shari\AppData\Local\Microsoft\Windows\Temporary Internet Files\Content.Outlook\SCXK2Y64\abouttime_logo_small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248400"/>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p:cNvSpPr>
            <a:spLocks noGrp="1"/>
          </p:cNvSpPr>
          <p:nvPr>
            <p:ph type="ftr" sz="quarter" idx="10"/>
          </p:nvPr>
        </p:nvSpPr>
        <p:spPr/>
        <p:txBody>
          <a:bodyPr/>
          <a:lstStyle>
            <a:lvl1pPr algn="r">
              <a:defRPr dirty="0" smtClean="0"/>
            </a:lvl1pPr>
          </a:lstStyle>
          <a:p>
            <a:pPr>
              <a:defRPr/>
            </a:pPr>
            <a:endParaRPr lang="en-US" dirty="0"/>
          </a:p>
          <a:p>
            <a:pPr>
              <a:defRPr/>
            </a:pPr>
            <a:r>
              <a:rPr lang="en-US" dirty="0"/>
              <a:t>Page </a:t>
            </a:r>
            <a:fld id="{A6C62277-36E2-41B4-8E56-88B42E270A49}" type="slidenum">
              <a:rPr lang="en-US"/>
              <a:pPr>
                <a:defRPr/>
              </a:pPr>
              <a:t>‹#›</a:t>
            </a:fld>
            <a:endParaRPr lang="en-US" dirty="0"/>
          </a:p>
          <a:p>
            <a:pPr>
              <a:defRPr/>
            </a:pPr>
            <a:endParaRPr lang="en-US" dirty="0"/>
          </a:p>
        </p:txBody>
      </p:sp>
      <p:sp>
        <p:nvSpPr>
          <p:cNvPr id="5" name="Title 1"/>
          <p:cNvSpPr>
            <a:spLocks noGrp="1"/>
          </p:cNvSpPr>
          <p:nvPr>
            <p:ph type="title"/>
          </p:nvPr>
        </p:nvSpPr>
        <p:spPr>
          <a:xfrm>
            <a:off x="304800" y="152400"/>
            <a:ext cx="8610600" cy="762000"/>
          </a:xfrm>
        </p:spPr>
        <p:txBody>
          <a:bodyPr/>
          <a:lstStyle>
            <a:lvl1pPr>
              <a:defRPr cap="small"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963199209"/>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C:\Users\Shari\AppData\Local\Microsoft\Windows\Temporary Internet Files\Content.Outlook\SCXK2Y64\abouttime_logo_small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248400"/>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
          <p:cNvSpPr>
            <a:spLocks noGrp="1"/>
          </p:cNvSpPr>
          <p:nvPr>
            <p:ph type="ftr" sz="quarter" idx="10"/>
          </p:nvPr>
        </p:nvSpPr>
        <p:spPr/>
        <p:txBody>
          <a:bodyPr/>
          <a:lstStyle>
            <a:lvl1pPr algn="r">
              <a:defRPr dirty="0" smtClean="0"/>
            </a:lvl1pPr>
          </a:lstStyle>
          <a:p>
            <a:pPr>
              <a:defRPr/>
            </a:pPr>
            <a:endParaRPr lang="en-US" dirty="0"/>
          </a:p>
          <a:p>
            <a:pPr>
              <a:defRPr/>
            </a:pPr>
            <a:r>
              <a:rPr lang="en-US" dirty="0"/>
              <a:t>Page </a:t>
            </a:r>
            <a:fld id="{45DA0985-9335-4DF2-94DB-8DAEE5EB1312}" type="slidenum">
              <a:rPr lang="en-US"/>
              <a:pPr>
                <a:defRPr/>
              </a:pPr>
              <a:t>‹#›</a:t>
            </a:fld>
            <a:endParaRPr lang="en-US" dirty="0"/>
          </a:p>
          <a:p>
            <a:pPr>
              <a:defRPr/>
            </a:pPr>
            <a:endParaRPr lang="en-US" dirty="0"/>
          </a:p>
        </p:txBody>
      </p:sp>
      <p:sp>
        <p:nvSpPr>
          <p:cNvPr id="4" name="Title 1"/>
          <p:cNvSpPr>
            <a:spLocks noGrp="1"/>
          </p:cNvSpPr>
          <p:nvPr>
            <p:ph type="title"/>
          </p:nvPr>
        </p:nvSpPr>
        <p:spPr>
          <a:xfrm>
            <a:off x="304800" y="152400"/>
            <a:ext cx="8610600" cy="762000"/>
          </a:xfrm>
        </p:spPr>
        <p:txBody>
          <a:bodyPr/>
          <a:lstStyle>
            <a:lvl1pPr>
              <a:defRPr cap="small"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56572168"/>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 descr="C:\Users\Shari\AppData\Local\Microsoft\Windows\Temporary Internet Files\Content.Outlook\SCXK2Y64\abouttime_logo_small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248400"/>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algn="r">
              <a:defRPr dirty="0" smtClean="0"/>
            </a:lvl1pPr>
          </a:lstStyle>
          <a:p>
            <a:pPr>
              <a:defRPr/>
            </a:pPr>
            <a:endParaRPr lang="en-US" dirty="0"/>
          </a:p>
          <a:p>
            <a:pPr>
              <a:defRPr/>
            </a:pPr>
            <a:r>
              <a:rPr lang="en-US" dirty="0"/>
              <a:t>Page </a:t>
            </a:r>
            <a:fld id="{31A11401-29D0-4B9B-BDEE-896AEC9DA720}"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302977481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1800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descr="C:\Users\Shari\AppData\Local\Microsoft\Windows\Temporary Internet Files\Content.Outlook\SCXK2Y64\abouttime_logo_small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248400"/>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algn="r">
              <a:defRPr dirty="0" smtClean="0"/>
            </a:lvl1pPr>
          </a:lstStyle>
          <a:p>
            <a:pPr>
              <a:defRPr/>
            </a:pPr>
            <a:endParaRPr lang="en-US" dirty="0"/>
          </a:p>
          <a:p>
            <a:pPr>
              <a:defRPr/>
            </a:pPr>
            <a:r>
              <a:rPr lang="en-US" dirty="0"/>
              <a:t>Page </a:t>
            </a:r>
            <a:fld id="{3ED7D5D8-3168-4BAC-A986-4804720E2DB6}"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3991788812"/>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1" descr="C:\Users\Shari\AppData\Local\Microsoft\Windows\Temporary Internet Files\Content.Outlook\SCXK2Y64\abouttime_logo_small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248400"/>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p:txBody>
          <a:bodyPr/>
          <a:lstStyle>
            <a:lvl1pPr algn="r">
              <a:defRPr dirty="0" smtClean="0"/>
            </a:lvl1pPr>
          </a:lstStyle>
          <a:p>
            <a:pPr>
              <a:defRPr/>
            </a:pPr>
            <a:endParaRPr lang="en-US" dirty="0"/>
          </a:p>
          <a:p>
            <a:pPr>
              <a:defRPr/>
            </a:pPr>
            <a:r>
              <a:rPr lang="en-US" dirty="0"/>
              <a:t>Page </a:t>
            </a:r>
            <a:fld id="{7CDFD681-A118-4D99-BF0A-86F11147C3DD}" type="slidenum">
              <a:rPr lang="en-US"/>
              <a:pPr>
                <a:defRPr/>
              </a:pPr>
              <a:t>‹#›</a:t>
            </a:fld>
            <a:endParaRPr lang="en-US" dirty="0"/>
          </a:p>
          <a:p>
            <a:pPr>
              <a:defRPr/>
            </a:pPr>
            <a:endParaRPr lang="en-US" dirty="0"/>
          </a:p>
        </p:txBody>
      </p:sp>
      <p:sp>
        <p:nvSpPr>
          <p:cNvPr id="6" name="Title 1"/>
          <p:cNvSpPr>
            <a:spLocks noGrp="1"/>
          </p:cNvSpPr>
          <p:nvPr>
            <p:ph type="title"/>
          </p:nvPr>
        </p:nvSpPr>
        <p:spPr>
          <a:xfrm>
            <a:off x="304800" y="152400"/>
            <a:ext cx="8610600" cy="762000"/>
          </a:xfrm>
        </p:spPr>
        <p:txBody>
          <a:bodyPr/>
          <a:lstStyle>
            <a:lvl1pPr>
              <a:defRPr cap="small"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95461680"/>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 descr="C:\Users\Shari\AppData\Local\Microsoft\Windows\Temporary Internet Files\Content.Outlook\SCXK2Y64\abouttime_logo_small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248400"/>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759575" y="152400"/>
            <a:ext cx="2155825"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152400"/>
            <a:ext cx="6315075"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p:txBody>
          <a:bodyPr/>
          <a:lstStyle>
            <a:lvl1pPr algn="r">
              <a:defRPr dirty="0" smtClean="0"/>
            </a:lvl1pPr>
          </a:lstStyle>
          <a:p>
            <a:pPr>
              <a:defRPr/>
            </a:pPr>
            <a:endParaRPr lang="en-US" dirty="0"/>
          </a:p>
          <a:p>
            <a:pPr>
              <a:defRPr/>
            </a:pPr>
            <a:r>
              <a:rPr lang="en-US" dirty="0"/>
              <a:t>Page </a:t>
            </a:r>
            <a:fld id="{6AEEE951-DA4F-489F-9A48-B55AABBC9A0F}"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266352297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717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04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44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1978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31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41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4119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11" descr="SLAC_Logo_hire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7913"/>
            <a:ext cx="15271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ftr" sz="quarter" idx="3"/>
          </p:nvPr>
        </p:nvSpPr>
        <p:spPr bwMode="auto">
          <a:xfrm>
            <a:off x="4970463" y="6229350"/>
            <a:ext cx="39449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dirty="0" smtClean="0">
                <a:cs typeface="+mn-cs"/>
              </a:defRPr>
            </a:lvl1pPr>
          </a:lstStyle>
          <a:p>
            <a:pPr>
              <a:defRPr/>
            </a:pPr>
            <a:r>
              <a:rPr lang="en-US" dirty="0"/>
              <a:t>		         Presentation Title</a:t>
            </a:r>
            <a:endParaRPr lang="en-US" dirty="0">
              <a:cs typeface="Arial" charset="0"/>
            </a:endParaRPr>
          </a:p>
          <a:p>
            <a:pPr>
              <a:defRPr/>
            </a:pPr>
            <a:r>
              <a:rPr lang="en-US" dirty="0"/>
              <a:t>			      Page </a:t>
            </a:r>
            <a:fld id="{03D32C80-89C4-4881-A362-D41108E293C6}" type="slidenum">
              <a:rPr lang="en-US"/>
              <a:pPr>
                <a:defRPr/>
              </a:pPr>
              <a:t>‹#›</a:t>
            </a:fld>
            <a:endParaRPr lang="en-US" dirty="0"/>
          </a:p>
          <a:p>
            <a:pPr>
              <a:defRPr/>
            </a:pPr>
            <a:endParaRPr lang="en-US" dirty="0"/>
          </a:p>
        </p:txBody>
      </p:sp>
      <p:sp>
        <p:nvSpPr>
          <p:cNvPr id="4101" name="Line 5"/>
          <p:cNvSpPr>
            <a:spLocks noChangeShapeType="1"/>
          </p:cNvSpPr>
          <p:nvPr userDrawn="1"/>
        </p:nvSpPr>
        <p:spPr bwMode="auto">
          <a:xfrm>
            <a:off x="0" y="990600"/>
            <a:ext cx="8574088" cy="0"/>
          </a:xfrm>
          <a:prstGeom prst="line">
            <a:avLst/>
          </a:prstGeom>
          <a:noFill/>
          <a:ln w="38100">
            <a:solidFill>
              <a:srgbClr val="B40000"/>
            </a:solidFill>
            <a:round/>
            <a:headEnd/>
            <a:tailEnd type="oval" w="med" len="med"/>
          </a:ln>
          <a:effectLst/>
        </p:spPr>
        <p:txBody>
          <a:bodyPr/>
          <a:lstStyle/>
          <a:p>
            <a:pPr>
              <a:defRPr/>
            </a:pPr>
            <a:endParaRPr lang="en-US" dirty="0">
              <a:cs typeface="+mn-cs"/>
            </a:endParaRPr>
          </a:p>
        </p:txBody>
      </p:sp>
      <p:sp>
        <p:nvSpPr>
          <p:cNvPr id="13316" name="Rectangle 6"/>
          <p:cNvSpPr>
            <a:spLocks noGrp="1" noChangeArrowheads="1"/>
          </p:cNvSpPr>
          <p:nvPr>
            <p:ph type="title"/>
          </p:nvPr>
        </p:nvSpPr>
        <p:spPr bwMode="auto">
          <a:xfrm>
            <a:off x="304800" y="152400"/>
            <a:ext cx="861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7" name="Rectangle 7"/>
          <p:cNvSpPr>
            <a:spLocks noGrp="1" noChangeArrowheads="1"/>
          </p:cNvSpPr>
          <p:nvPr>
            <p:ph type="body" idx="1"/>
          </p:nvPr>
        </p:nvSpPr>
        <p:spPr bwMode="auto">
          <a:xfrm>
            <a:off x="292100" y="12192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318" name="Picture 15" descr="SLAC_Logo_hire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7913"/>
            <a:ext cx="15271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package" Target="../embeddings/Microsoft_Word_Document1.docx"/><Relationship Id="rId5" Type="http://schemas.openxmlformats.org/officeDocument/2006/relationships/image" Target="../media/image21.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wmf"/><Relationship Id="rId5" Type="http://schemas.openxmlformats.org/officeDocument/2006/relationships/image" Target="../media/image6.gif"/><Relationship Id="rId6" Type="http://schemas.openxmlformats.org/officeDocument/2006/relationships/image" Target="../media/image7.wmf"/><Relationship Id="rId7" Type="http://schemas.openxmlformats.org/officeDocument/2006/relationships/image" Target="../media/image8.wmf"/><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p:nvPr>
        </p:nvSpPr>
        <p:spPr bwMode="auto">
          <a:xfrm>
            <a:off x="685800" y="1501775"/>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ONLINE TIME &amp; EFFORT SYSTEM</a:t>
            </a:r>
          </a:p>
        </p:txBody>
      </p:sp>
      <p:sp>
        <p:nvSpPr>
          <p:cNvPr id="25602" name="Rectangle 9"/>
          <p:cNvSpPr>
            <a:spLocks noChangeArrowheads="1"/>
          </p:cNvSpPr>
          <p:nvPr/>
        </p:nvSpPr>
        <p:spPr bwMode="auto">
          <a:xfrm>
            <a:off x="1371600" y="42672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50000"/>
              </a:lnSpc>
              <a:spcBef>
                <a:spcPct val="20000"/>
              </a:spcBef>
            </a:pPr>
            <a:r>
              <a:rPr lang="en-US" sz="2800" b="1" cap="small" dirty="0" smtClean="0">
                <a:solidFill>
                  <a:srgbClr val="A20000"/>
                </a:solidFill>
                <a:effectLst>
                  <a:outerShdw blurRad="38100" dist="38100" dir="2700000" algn="tl">
                    <a:srgbClr val="000000">
                      <a:alpha val="43137"/>
                    </a:srgbClr>
                  </a:outerShdw>
                </a:effectLst>
                <a:latin typeface="Arial Black" pitchFamily="34" charset="0"/>
              </a:rPr>
              <a:t>Tana Hutchison</a:t>
            </a:r>
            <a:r>
              <a:rPr lang="en-US" sz="2800" b="1" dirty="0">
                <a:solidFill>
                  <a:srgbClr val="A20000"/>
                </a:solidFill>
                <a:effectLst>
                  <a:outerShdw blurRad="38100" dist="38100" dir="2700000" algn="tl">
                    <a:srgbClr val="000000">
                      <a:alpha val="43137"/>
                    </a:srgbClr>
                  </a:outerShdw>
                </a:effectLst>
              </a:rPr>
              <a:t/>
            </a:r>
            <a:br>
              <a:rPr lang="en-US" sz="2800" b="1" dirty="0">
                <a:solidFill>
                  <a:srgbClr val="A20000"/>
                </a:solidFill>
                <a:effectLst>
                  <a:outerShdw blurRad="38100" dist="38100" dir="2700000" algn="tl">
                    <a:srgbClr val="000000">
                      <a:alpha val="43137"/>
                    </a:srgbClr>
                  </a:outerShdw>
                </a:effectLst>
              </a:rPr>
            </a:br>
            <a:r>
              <a:rPr lang="en-US" sz="2800" b="1" cap="small" dirty="0" smtClean="0">
                <a:solidFill>
                  <a:srgbClr val="A20000"/>
                </a:solidFill>
                <a:effectLst>
                  <a:outerShdw blurRad="38100" dist="38100" dir="2700000" algn="tl">
                    <a:srgbClr val="000000">
                      <a:alpha val="43137"/>
                    </a:srgbClr>
                  </a:outerShdw>
                </a:effectLst>
                <a:latin typeface="Arial Black" pitchFamily="34" charset="0"/>
              </a:rPr>
              <a:t>June </a:t>
            </a:r>
            <a:r>
              <a:rPr lang="en-US" sz="2800" b="1" cap="small" dirty="0">
                <a:solidFill>
                  <a:srgbClr val="A20000"/>
                </a:solidFill>
                <a:effectLst>
                  <a:outerShdw blurRad="38100" dist="38100" dir="2700000" algn="tl">
                    <a:srgbClr val="000000">
                      <a:alpha val="43137"/>
                    </a:srgbClr>
                  </a:outerShdw>
                </a:effectLst>
                <a:latin typeface="Arial Black" pitchFamily="34" charset="0"/>
              </a:rPr>
              <a:t>2011</a:t>
            </a:r>
          </a:p>
        </p:txBody>
      </p:sp>
      <p:pic>
        <p:nvPicPr>
          <p:cNvPr id="25603" name="Picture 1" descr="C:\Users\Shari\AppData\Local\Microsoft\Windows\Temporary Internet Files\Content.Outlook\SCXK2Y64\abouttime_logo_big (2).jpg"/>
          <p:cNvPicPr>
            <a:picLocks noChangeAspect="1" noChangeArrowheads="1"/>
          </p:cNvPicPr>
          <p:nvPr/>
        </p:nvPicPr>
        <p:blipFill>
          <a:blip r:embed="rId3" cstate="print">
            <a:lum bright="6000" contrast="24000"/>
            <a:extLst>
              <a:ext uri="{28A0092B-C50C-407E-A947-70E740481C1C}">
                <a14:useLocalDpi xmlns:a14="http://schemas.microsoft.com/office/drawing/2010/main" val="0"/>
              </a:ext>
            </a:extLst>
          </a:blip>
          <a:srcRect/>
          <a:stretch>
            <a:fillRect/>
          </a:stretch>
        </p:blipFill>
        <p:spPr bwMode="auto">
          <a:xfrm>
            <a:off x="1219200" y="533400"/>
            <a:ext cx="645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26C145E1-E91D-4CDF-9810-7297D25AAF20}" type="slidenum">
              <a:rPr lang="en-US"/>
              <a:pPr/>
              <a:t>10</a:t>
            </a:fld>
            <a:endParaRPr lang="en-US" dirty="0"/>
          </a:p>
          <a:p>
            <a:endParaRPr lang="en-US" dirty="0"/>
          </a:p>
        </p:txBody>
      </p:sp>
      <p:sp>
        <p:nvSpPr>
          <p:cNvPr id="35842" name="Rectangle 2"/>
          <p:cNvSpPr>
            <a:spLocks noGrp="1" noChangeArrowheads="1"/>
          </p:cNvSpPr>
          <p:nvPr>
            <p:ph type="title"/>
          </p:nvPr>
        </p:nvSpPr>
        <p:spPr/>
        <p:txBody>
          <a:bodyPr/>
          <a:lstStyle/>
          <a:p>
            <a:pPr algn="l" eaLnBrk="1" hangingPunct="1"/>
            <a:r>
              <a:rPr lang="en-US" dirty="0" smtClean="0"/>
              <a:t>What will be new?</a:t>
            </a:r>
          </a:p>
        </p:txBody>
      </p:sp>
      <p:sp>
        <p:nvSpPr>
          <p:cNvPr id="11267" name="Rectangle 3"/>
          <p:cNvSpPr>
            <a:spLocks noGrp="1" noChangeArrowheads="1"/>
          </p:cNvSpPr>
          <p:nvPr>
            <p:ph type="body" idx="1"/>
          </p:nvPr>
        </p:nvSpPr>
        <p:spPr>
          <a:xfrm>
            <a:off x="292100" y="914400"/>
            <a:ext cx="8610600" cy="5105400"/>
          </a:xfrm>
          <a:ln>
            <a:miter lim="800000"/>
            <a:headEnd/>
            <a:tailEnd/>
          </a:ln>
        </p:spPr>
        <p:txBody>
          <a:bodyPr/>
          <a:lstStyle/>
          <a:p>
            <a:pPr eaLnBrk="1" hangingPunct="1">
              <a:lnSpc>
                <a:spcPct val="150000"/>
              </a:lnSpc>
              <a:defRPr/>
            </a:pPr>
            <a:r>
              <a:rPr lang="en-US" sz="2400" dirty="0" smtClean="0"/>
              <a:t>Greater Detail: </a:t>
            </a:r>
          </a:p>
          <a:p>
            <a:pPr lvl="1" eaLnBrk="1" hangingPunct="1">
              <a:lnSpc>
                <a:spcPct val="150000"/>
              </a:lnSpc>
              <a:defRPr/>
            </a:pPr>
            <a:r>
              <a:rPr lang="en-US" sz="2000" b="1" dirty="0" smtClean="0"/>
              <a:t>Exempt Employees: </a:t>
            </a:r>
          </a:p>
          <a:p>
            <a:pPr lvl="2" eaLnBrk="1" hangingPunct="1">
              <a:lnSpc>
                <a:spcPct val="150000"/>
              </a:lnSpc>
              <a:defRPr/>
            </a:pPr>
            <a:r>
              <a:rPr lang="en-US" sz="1600" dirty="0" smtClean="0">
                <a:solidFill>
                  <a:srgbClr val="000000"/>
                </a:solidFill>
              </a:rPr>
              <a:t>Effort Percentages (%) entered for each work </a:t>
            </a:r>
            <a:r>
              <a:rPr lang="en-US" sz="1600" dirty="0" smtClean="0">
                <a:solidFill>
                  <a:srgbClr val="000000"/>
                </a:solidFill>
              </a:rPr>
              <a:t>day</a:t>
            </a:r>
          </a:p>
          <a:p>
            <a:pPr lvl="2" eaLnBrk="1" hangingPunct="1">
              <a:lnSpc>
                <a:spcPct val="150000"/>
              </a:lnSpc>
              <a:defRPr/>
            </a:pPr>
            <a:r>
              <a:rPr lang="en-US" sz="1600" dirty="0" smtClean="0">
                <a:solidFill>
                  <a:srgbClr val="000000"/>
                </a:solidFill>
              </a:rPr>
              <a:t>Best Practice: Enter once a week, considering ALL effort expended</a:t>
            </a:r>
            <a:endParaRPr lang="en-US" sz="1600" dirty="0" smtClean="0">
              <a:solidFill>
                <a:srgbClr val="000000"/>
              </a:solidFill>
            </a:endParaRPr>
          </a:p>
          <a:p>
            <a:pPr lvl="1" eaLnBrk="1" hangingPunct="1">
              <a:lnSpc>
                <a:spcPct val="150000"/>
              </a:lnSpc>
              <a:defRPr/>
            </a:pPr>
            <a:r>
              <a:rPr lang="en-US" sz="2000" b="1" dirty="0" smtClean="0">
                <a:solidFill>
                  <a:srgbClr val="000000"/>
                </a:solidFill>
              </a:rPr>
              <a:t>NonExempt Employees:</a:t>
            </a:r>
          </a:p>
          <a:p>
            <a:pPr lvl="2" eaLnBrk="1" hangingPunct="1">
              <a:lnSpc>
                <a:spcPct val="150000"/>
              </a:lnSpc>
              <a:defRPr/>
            </a:pPr>
            <a:r>
              <a:rPr lang="en-US" sz="1600" dirty="0" smtClean="0">
                <a:solidFill>
                  <a:srgbClr val="000000"/>
                </a:solidFill>
              </a:rPr>
              <a:t>Daily Start &amp; Stop Times</a:t>
            </a:r>
          </a:p>
          <a:p>
            <a:pPr lvl="1" eaLnBrk="1" hangingPunct="1">
              <a:lnSpc>
                <a:spcPct val="150000"/>
              </a:lnSpc>
              <a:defRPr/>
            </a:pPr>
            <a:r>
              <a:rPr lang="en-US" sz="2000" dirty="0" smtClean="0">
                <a:solidFill>
                  <a:srgbClr val="000000"/>
                </a:solidFill>
              </a:rPr>
              <a:t>Active entry of effort by charge number increases accountability </a:t>
            </a:r>
          </a:p>
          <a:p>
            <a:pPr lvl="2" eaLnBrk="1" hangingPunct="1">
              <a:lnSpc>
                <a:spcPct val="150000"/>
              </a:lnSpc>
              <a:defRPr/>
            </a:pPr>
            <a:r>
              <a:rPr lang="en-US" sz="1600" dirty="0">
                <a:solidFill>
                  <a:srgbClr val="000000"/>
                </a:solidFill>
              </a:rPr>
              <a:t>C</a:t>
            </a:r>
            <a:r>
              <a:rPr lang="en-US" sz="1600" dirty="0" smtClean="0">
                <a:solidFill>
                  <a:srgbClr val="000000"/>
                </a:solidFill>
              </a:rPr>
              <a:t>ritical for a multi-program lab</a:t>
            </a:r>
            <a:endParaRPr lang="en-US" sz="1000" dirty="0" smtClean="0">
              <a:solidFill>
                <a:srgbClr val="000000"/>
              </a:solidFill>
            </a:endParaRPr>
          </a:p>
          <a:p>
            <a:pPr eaLnBrk="1" hangingPunct="1">
              <a:lnSpc>
                <a:spcPct val="150000"/>
              </a:lnSpc>
              <a:defRPr/>
            </a:pPr>
            <a:r>
              <a:rPr lang="en-US" sz="2400" dirty="0" smtClean="0"/>
              <a:t>Detailed Reporting:  Employee, Organization and Charge number/WBS</a:t>
            </a:r>
          </a:p>
          <a:p>
            <a:pPr lvl="2" eaLnBrk="1" hangingPunct="1">
              <a:lnSpc>
                <a:spcPct val="150000"/>
              </a:lnSpc>
              <a:defRPr/>
            </a:pPr>
            <a:endParaRPr lang="en-US" sz="2800" dirty="0"/>
          </a:p>
          <a:p>
            <a:pPr lvl="1" eaLnBrk="1" hangingPunct="1">
              <a:lnSpc>
                <a:spcPct val="150000"/>
              </a:lnSpc>
              <a:buFontTx/>
              <a:buNone/>
              <a:defRPr/>
            </a:pP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E5245802-ABD1-486D-B8EF-14B252FDE1CC}" type="slidenum">
              <a:rPr lang="en-US"/>
              <a:pPr/>
              <a:t>11</a:t>
            </a:fld>
            <a:endParaRPr lang="en-US" dirty="0"/>
          </a:p>
          <a:p>
            <a:endParaRPr lang="en-US" dirty="0"/>
          </a:p>
        </p:txBody>
      </p:sp>
      <p:sp>
        <p:nvSpPr>
          <p:cNvPr id="40962" name="Rectangle 2"/>
          <p:cNvSpPr>
            <a:spLocks noGrp="1" noChangeArrowheads="1"/>
          </p:cNvSpPr>
          <p:nvPr>
            <p:ph type="title"/>
          </p:nvPr>
        </p:nvSpPr>
        <p:spPr/>
        <p:txBody>
          <a:bodyPr/>
          <a:lstStyle/>
          <a:p>
            <a:pPr algn="l" eaLnBrk="1" hangingPunct="1"/>
            <a:r>
              <a:rPr lang="en-US" dirty="0" smtClean="0"/>
              <a:t>How do approvals work?</a:t>
            </a:r>
          </a:p>
        </p:txBody>
      </p:sp>
      <p:sp>
        <p:nvSpPr>
          <p:cNvPr id="7" name="Freeform 6"/>
          <p:cNvSpPr/>
          <p:nvPr/>
        </p:nvSpPr>
        <p:spPr>
          <a:xfrm>
            <a:off x="611247" y="1397000"/>
            <a:ext cx="2563824" cy="4622799"/>
          </a:xfrm>
          <a:custGeom>
            <a:avLst/>
            <a:gdLst>
              <a:gd name="connsiteX0" fmla="*/ 0 w 2563824"/>
              <a:gd name="connsiteY0" fmla="*/ 256382 h 4622799"/>
              <a:gd name="connsiteX1" fmla="*/ 75093 w 2563824"/>
              <a:gd name="connsiteY1" fmla="*/ 75093 h 4622799"/>
              <a:gd name="connsiteX2" fmla="*/ 256383 w 2563824"/>
              <a:gd name="connsiteY2" fmla="*/ 1 h 4622799"/>
              <a:gd name="connsiteX3" fmla="*/ 2307442 w 2563824"/>
              <a:gd name="connsiteY3" fmla="*/ 0 h 4622799"/>
              <a:gd name="connsiteX4" fmla="*/ 2488731 w 2563824"/>
              <a:gd name="connsiteY4" fmla="*/ 75093 h 4622799"/>
              <a:gd name="connsiteX5" fmla="*/ 2563823 w 2563824"/>
              <a:gd name="connsiteY5" fmla="*/ 256383 h 4622799"/>
              <a:gd name="connsiteX6" fmla="*/ 2563824 w 2563824"/>
              <a:gd name="connsiteY6" fmla="*/ 4366417 h 4622799"/>
              <a:gd name="connsiteX7" fmla="*/ 2488731 w 2563824"/>
              <a:gd name="connsiteY7" fmla="*/ 4547707 h 4622799"/>
              <a:gd name="connsiteX8" fmla="*/ 2307441 w 2563824"/>
              <a:gd name="connsiteY8" fmla="*/ 4622799 h 4622799"/>
              <a:gd name="connsiteX9" fmla="*/ 256382 w 2563824"/>
              <a:gd name="connsiteY9" fmla="*/ 4622799 h 4622799"/>
              <a:gd name="connsiteX10" fmla="*/ 75093 w 2563824"/>
              <a:gd name="connsiteY10" fmla="*/ 4547706 h 4622799"/>
              <a:gd name="connsiteX11" fmla="*/ 1 w 2563824"/>
              <a:gd name="connsiteY11" fmla="*/ 4366416 h 4622799"/>
              <a:gd name="connsiteX12" fmla="*/ 0 w 2563824"/>
              <a:gd name="connsiteY12" fmla="*/ 256382 h 462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824" h="4622799">
                <a:moveTo>
                  <a:pt x="0" y="256382"/>
                </a:moveTo>
                <a:cubicBezTo>
                  <a:pt x="0" y="188385"/>
                  <a:pt x="27012" y="123173"/>
                  <a:pt x="75093" y="75093"/>
                </a:cubicBezTo>
                <a:cubicBezTo>
                  <a:pt x="123174" y="27012"/>
                  <a:pt x="188386" y="1"/>
                  <a:pt x="256383" y="1"/>
                </a:cubicBezTo>
                <a:lnTo>
                  <a:pt x="2307442" y="0"/>
                </a:lnTo>
                <a:cubicBezTo>
                  <a:pt x="2375439" y="0"/>
                  <a:pt x="2440651" y="27012"/>
                  <a:pt x="2488731" y="75093"/>
                </a:cubicBezTo>
                <a:cubicBezTo>
                  <a:pt x="2536812" y="123174"/>
                  <a:pt x="2563823" y="188386"/>
                  <a:pt x="2563823" y="256383"/>
                </a:cubicBezTo>
                <a:cubicBezTo>
                  <a:pt x="2563823" y="1626394"/>
                  <a:pt x="2563824" y="2996406"/>
                  <a:pt x="2563824" y="4366417"/>
                </a:cubicBezTo>
                <a:cubicBezTo>
                  <a:pt x="2563824" y="4434414"/>
                  <a:pt x="2536812" y="4499626"/>
                  <a:pt x="2488731" y="4547707"/>
                </a:cubicBezTo>
                <a:cubicBezTo>
                  <a:pt x="2440650" y="4595788"/>
                  <a:pt x="2375438" y="4622800"/>
                  <a:pt x="2307441" y="4622799"/>
                </a:cubicBezTo>
                <a:lnTo>
                  <a:pt x="256382" y="4622799"/>
                </a:lnTo>
                <a:cubicBezTo>
                  <a:pt x="188385" y="4622799"/>
                  <a:pt x="123173" y="4595787"/>
                  <a:pt x="75093" y="4547706"/>
                </a:cubicBezTo>
                <a:cubicBezTo>
                  <a:pt x="27012" y="4499625"/>
                  <a:pt x="1" y="4434413"/>
                  <a:pt x="1" y="4366416"/>
                </a:cubicBezTo>
                <a:cubicBezTo>
                  <a:pt x="1" y="2996405"/>
                  <a:pt x="0" y="1626393"/>
                  <a:pt x="0" y="25638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8016" tIns="1977136" rIns="128016" bIns="1052575" numCol="1" spcCol="1270" anchor="b"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EMPLOYEE</a:t>
            </a:r>
          </a:p>
          <a:p>
            <a:pPr lvl="0" algn="ctr" defTabSz="800100">
              <a:lnSpc>
                <a:spcPct val="90000"/>
              </a:lnSpc>
              <a:spcBef>
                <a:spcPct val="0"/>
              </a:spcBef>
              <a:spcAft>
                <a:spcPct val="35000"/>
              </a:spcAft>
            </a:pPr>
            <a:r>
              <a:rPr lang="en-US" sz="1800" b="1" kern="1200" dirty="0" smtClean="0"/>
              <a:t> </a:t>
            </a:r>
          </a:p>
          <a:p>
            <a:pPr lvl="0" algn="ctr" defTabSz="800100">
              <a:lnSpc>
                <a:spcPct val="90000"/>
              </a:lnSpc>
              <a:spcBef>
                <a:spcPct val="0"/>
              </a:spcBef>
              <a:spcAft>
                <a:spcPct val="35000"/>
              </a:spcAft>
            </a:pPr>
            <a:r>
              <a:rPr lang="en-US" sz="1400" b="1" kern="1200" dirty="0" smtClean="0"/>
              <a:t>Submits &amp; Attests </a:t>
            </a:r>
          </a:p>
          <a:p>
            <a:pPr lvl="0" algn="ctr" defTabSz="800100">
              <a:lnSpc>
                <a:spcPct val="90000"/>
              </a:lnSpc>
              <a:spcBef>
                <a:spcPct val="0"/>
              </a:spcBef>
              <a:spcAft>
                <a:spcPct val="35000"/>
              </a:spcAft>
            </a:pPr>
            <a:r>
              <a:rPr lang="en-US" sz="1400" b="1" kern="1200" dirty="0" smtClean="0"/>
              <a:t>Timeshee</a:t>
            </a:r>
            <a:r>
              <a:rPr lang="en-US" sz="1800" b="1" kern="1200" dirty="0" smtClean="0"/>
              <a:t>t</a:t>
            </a:r>
            <a:endParaRPr lang="en-US" sz="1800" b="1" kern="1200" dirty="0"/>
          </a:p>
        </p:txBody>
      </p:sp>
      <p:sp>
        <p:nvSpPr>
          <p:cNvPr id="8" name="Oval 7"/>
          <p:cNvSpPr/>
          <p:nvPr/>
        </p:nvSpPr>
        <p:spPr>
          <a:xfrm>
            <a:off x="1123464" y="1674368"/>
            <a:ext cx="1539392" cy="1539392"/>
          </a:xfrm>
          <a:prstGeom prst="ellipse">
            <a:avLst/>
          </a:prstGeom>
          <a:blipFill>
            <a:blip r:embed="rId3" cstate="print">
              <a:extLst>
                <a:ext uri="{28A0092B-C50C-407E-A947-70E740481C1C}">
                  <a14:useLocalDpi xmlns:a14="http://schemas.microsoft.com/office/drawing/2010/main" val="0"/>
                </a:ext>
              </a:extLst>
            </a:blip>
            <a:srcRect/>
            <a:stretch>
              <a:fillRect t="-20000" b="-20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3251987" y="1397000"/>
            <a:ext cx="2563824" cy="4622799"/>
          </a:xfrm>
          <a:custGeom>
            <a:avLst/>
            <a:gdLst>
              <a:gd name="connsiteX0" fmla="*/ 0 w 2563824"/>
              <a:gd name="connsiteY0" fmla="*/ 256382 h 4622799"/>
              <a:gd name="connsiteX1" fmla="*/ 75093 w 2563824"/>
              <a:gd name="connsiteY1" fmla="*/ 75093 h 4622799"/>
              <a:gd name="connsiteX2" fmla="*/ 256383 w 2563824"/>
              <a:gd name="connsiteY2" fmla="*/ 1 h 4622799"/>
              <a:gd name="connsiteX3" fmla="*/ 2307442 w 2563824"/>
              <a:gd name="connsiteY3" fmla="*/ 0 h 4622799"/>
              <a:gd name="connsiteX4" fmla="*/ 2488731 w 2563824"/>
              <a:gd name="connsiteY4" fmla="*/ 75093 h 4622799"/>
              <a:gd name="connsiteX5" fmla="*/ 2563823 w 2563824"/>
              <a:gd name="connsiteY5" fmla="*/ 256383 h 4622799"/>
              <a:gd name="connsiteX6" fmla="*/ 2563824 w 2563824"/>
              <a:gd name="connsiteY6" fmla="*/ 4366417 h 4622799"/>
              <a:gd name="connsiteX7" fmla="*/ 2488731 w 2563824"/>
              <a:gd name="connsiteY7" fmla="*/ 4547707 h 4622799"/>
              <a:gd name="connsiteX8" fmla="*/ 2307441 w 2563824"/>
              <a:gd name="connsiteY8" fmla="*/ 4622799 h 4622799"/>
              <a:gd name="connsiteX9" fmla="*/ 256382 w 2563824"/>
              <a:gd name="connsiteY9" fmla="*/ 4622799 h 4622799"/>
              <a:gd name="connsiteX10" fmla="*/ 75093 w 2563824"/>
              <a:gd name="connsiteY10" fmla="*/ 4547706 h 4622799"/>
              <a:gd name="connsiteX11" fmla="*/ 1 w 2563824"/>
              <a:gd name="connsiteY11" fmla="*/ 4366416 h 4622799"/>
              <a:gd name="connsiteX12" fmla="*/ 0 w 2563824"/>
              <a:gd name="connsiteY12" fmla="*/ 256382 h 462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824" h="4622799">
                <a:moveTo>
                  <a:pt x="0" y="256382"/>
                </a:moveTo>
                <a:cubicBezTo>
                  <a:pt x="0" y="188385"/>
                  <a:pt x="27012" y="123173"/>
                  <a:pt x="75093" y="75093"/>
                </a:cubicBezTo>
                <a:cubicBezTo>
                  <a:pt x="123174" y="27012"/>
                  <a:pt x="188386" y="1"/>
                  <a:pt x="256383" y="1"/>
                </a:cubicBezTo>
                <a:lnTo>
                  <a:pt x="2307442" y="0"/>
                </a:lnTo>
                <a:cubicBezTo>
                  <a:pt x="2375439" y="0"/>
                  <a:pt x="2440651" y="27012"/>
                  <a:pt x="2488731" y="75093"/>
                </a:cubicBezTo>
                <a:cubicBezTo>
                  <a:pt x="2536812" y="123174"/>
                  <a:pt x="2563823" y="188386"/>
                  <a:pt x="2563823" y="256383"/>
                </a:cubicBezTo>
                <a:cubicBezTo>
                  <a:pt x="2563823" y="1626394"/>
                  <a:pt x="2563824" y="2996406"/>
                  <a:pt x="2563824" y="4366417"/>
                </a:cubicBezTo>
                <a:cubicBezTo>
                  <a:pt x="2563824" y="4434414"/>
                  <a:pt x="2536812" y="4499626"/>
                  <a:pt x="2488731" y="4547707"/>
                </a:cubicBezTo>
                <a:cubicBezTo>
                  <a:pt x="2440650" y="4595788"/>
                  <a:pt x="2375438" y="4622800"/>
                  <a:pt x="2307441" y="4622799"/>
                </a:cubicBezTo>
                <a:lnTo>
                  <a:pt x="256382" y="4622799"/>
                </a:lnTo>
                <a:cubicBezTo>
                  <a:pt x="188385" y="4622799"/>
                  <a:pt x="123173" y="4595787"/>
                  <a:pt x="75093" y="4547706"/>
                </a:cubicBezTo>
                <a:cubicBezTo>
                  <a:pt x="27012" y="4499625"/>
                  <a:pt x="1" y="4434413"/>
                  <a:pt x="1" y="4366416"/>
                </a:cubicBezTo>
                <a:cubicBezTo>
                  <a:pt x="1" y="2996405"/>
                  <a:pt x="0" y="1626393"/>
                  <a:pt x="0" y="25638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7200000"/>
              <a:satOff val="-25001"/>
              <a:lumOff val="30001"/>
              <a:alphaOff val="0"/>
            </a:schemeClr>
          </a:fillRef>
          <a:effectRef idx="2">
            <a:schemeClr val="accent2">
              <a:hueOff val="-7200000"/>
              <a:satOff val="-25001"/>
              <a:lumOff val="30001"/>
              <a:alphaOff val="0"/>
            </a:schemeClr>
          </a:effectRef>
          <a:fontRef idx="minor">
            <a:schemeClr val="lt1"/>
          </a:fontRef>
        </p:style>
        <p:txBody>
          <a:bodyPr spcFirstLastPara="0" vert="horz" wrap="square" lIns="128016" tIns="1977136" rIns="128016" bIns="1052575" numCol="1" spcCol="1270" anchor="ctr" anchorCtr="0">
            <a:noAutofit/>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1800" b="1" kern="1200" dirty="0" smtClean="0">
                <a:solidFill>
                  <a:schemeClr val="bg1"/>
                </a:solidFill>
              </a:rPr>
              <a:t>SUPERVISOR</a:t>
            </a:r>
          </a:p>
          <a:p>
            <a:pPr lvl="0" algn="ctr" defTabSz="800100">
              <a:lnSpc>
                <a:spcPct val="90000"/>
              </a:lnSpc>
              <a:spcBef>
                <a:spcPct val="0"/>
              </a:spcBef>
              <a:spcAft>
                <a:spcPct val="35000"/>
              </a:spcAft>
            </a:pPr>
            <a:r>
              <a:rPr lang="en-US" sz="1800" b="1" kern="1200" dirty="0" smtClean="0"/>
              <a:t> </a:t>
            </a:r>
          </a:p>
          <a:p>
            <a:pPr lvl="0" algn="ctr" defTabSz="800100">
              <a:lnSpc>
                <a:spcPct val="90000"/>
              </a:lnSpc>
              <a:spcBef>
                <a:spcPct val="0"/>
              </a:spcBef>
              <a:spcAft>
                <a:spcPct val="35000"/>
              </a:spcAft>
            </a:pPr>
            <a:r>
              <a:rPr lang="en-US" sz="1400" b="1" kern="1200" dirty="0" smtClean="0"/>
              <a:t>Reviews, Approves &amp;</a:t>
            </a:r>
          </a:p>
          <a:p>
            <a:pPr lvl="0" algn="ctr" defTabSz="800100">
              <a:lnSpc>
                <a:spcPct val="90000"/>
              </a:lnSpc>
              <a:spcBef>
                <a:spcPct val="0"/>
              </a:spcBef>
              <a:spcAft>
                <a:spcPct val="35000"/>
              </a:spcAft>
            </a:pPr>
            <a:r>
              <a:rPr lang="en-US" sz="1400" b="1" kern="1200" dirty="0" smtClean="0"/>
              <a:t> Validates </a:t>
            </a:r>
          </a:p>
          <a:p>
            <a:pPr lvl="0" algn="ctr" defTabSz="800100">
              <a:lnSpc>
                <a:spcPct val="90000"/>
              </a:lnSpc>
              <a:spcBef>
                <a:spcPct val="0"/>
              </a:spcBef>
              <a:spcAft>
                <a:spcPct val="35000"/>
              </a:spcAft>
            </a:pPr>
            <a:r>
              <a:rPr lang="en-US" sz="1400" b="1" kern="1200" dirty="0" smtClean="0"/>
              <a:t>Employee Timesheet</a:t>
            </a:r>
            <a:endParaRPr lang="en-US" sz="1400" b="1" kern="1200" dirty="0"/>
          </a:p>
        </p:txBody>
      </p:sp>
      <p:sp>
        <p:nvSpPr>
          <p:cNvPr id="10" name="Oval 9"/>
          <p:cNvSpPr/>
          <p:nvPr/>
        </p:nvSpPr>
        <p:spPr>
          <a:xfrm>
            <a:off x="3764203" y="1674368"/>
            <a:ext cx="1539392" cy="1539392"/>
          </a:xfrm>
          <a:prstGeom prst="ellipse">
            <a:avLst/>
          </a:prstGeom>
          <a:blipFill>
            <a:blip r:embed="rId3" cstate="print">
              <a:extLst>
                <a:ext uri="{28A0092B-C50C-407E-A947-70E740481C1C}">
                  <a14:useLocalDpi xmlns:a14="http://schemas.microsoft.com/office/drawing/2010/main" val="0"/>
                </a:ext>
              </a:extLst>
            </a:blip>
            <a:srcRect/>
            <a:stretch>
              <a:fillRect t="-20000" b="-20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7200000"/>
              <a:satOff val="-10157"/>
              <a:lumOff val="10550"/>
              <a:alphaOff val="0"/>
            </a:schemeClr>
          </a:effectRef>
          <a:fontRef idx="minor">
            <a:schemeClr val="lt1">
              <a:hueOff val="0"/>
              <a:satOff val="0"/>
              <a:lumOff val="0"/>
              <a:alphaOff val="0"/>
            </a:schemeClr>
          </a:fontRef>
        </p:style>
      </p:sp>
      <p:sp>
        <p:nvSpPr>
          <p:cNvPr id="11" name="Freeform 10"/>
          <p:cNvSpPr/>
          <p:nvPr/>
        </p:nvSpPr>
        <p:spPr>
          <a:xfrm>
            <a:off x="5892727" y="1397000"/>
            <a:ext cx="2563824" cy="4622799"/>
          </a:xfrm>
          <a:custGeom>
            <a:avLst/>
            <a:gdLst>
              <a:gd name="connsiteX0" fmla="*/ 0 w 2563824"/>
              <a:gd name="connsiteY0" fmla="*/ 256382 h 4622799"/>
              <a:gd name="connsiteX1" fmla="*/ 75093 w 2563824"/>
              <a:gd name="connsiteY1" fmla="*/ 75093 h 4622799"/>
              <a:gd name="connsiteX2" fmla="*/ 256383 w 2563824"/>
              <a:gd name="connsiteY2" fmla="*/ 1 h 4622799"/>
              <a:gd name="connsiteX3" fmla="*/ 2307442 w 2563824"/>
              <a:gd name="connsiteY3" fmla="*/ 0 h 4622799"/>
              <a:gd name="connsiteX4" fmla="*/ 2488731 w 2563824"/>
              <a:gd name="connsiteY4" fmla="*/ 75093 h 4622799"/>
              <a:gd name="connsiteX5" fmla="*/ 2563823 w 2563824"/>
              <a:gd name="connsiteY5" fmla="*/ 256383 h 4622799"/>
              <a:gd name="connsiteX6" fmla="*/ 2563824 w 2563824"/>
              <a:gd name="connsiteY6" fmla="*/ 4366417 h 4622799"/>
              <a:gd name="connsiteX7" fmla="*/ 2488731 w 2563824"/>
              <a:gd name="connsiteY7" fmla="*/ 4547707 h 4622799"/>
              <a:gd name="connsiteX8" fmla="*/ 2307441 w 2563824"/>
              <a:gd name="connsiteY8" fmla="*/ 4622799 h 4622799"/>
              <a:gd name="connsiteX9" fmla="*/ 256382 w 2563824"/>
              <a:gd name="connsiteY9" fmla="*/ 4622799 h 4622799"/>
              <a:gd name="connsiteX10" fmla="*/ 75093 w 2563824"/>
              <a:gd name="connsiteY10" fmla="*/ 4547706 h 4622799"/>
              <a:gd name="connsiteX11" fmla="*/ 1 w 2563824"/>
              <a:gd name="connsiteY11" fmla="*/ 4366416 h 4622799"/>
              <a:gd name="connsiteX12" fmla="*/ 0 w 2563824"/>
              <a:gd name="connsiteY12" fmla="*/ 256382 h 462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824" h="4622799">
                <a:moveTo>
                  <a:pt x="0" y="256382"/>
                </a:moveTo>
                <a:cubicBezTo>
                  <a:pt x="0" y="188385"/>
                  <a:pt x="27012" y="123173"/>
                  <a:pt x="75093" y="75093"/>
                </a:cubicBezTo>
                <a:cubicBezTo>
                  <a:pt x="123174" y="27012"/>
                  <a:pt x="188386" y="1"/>
                  <a:pt x="256383" y="1"/>
                </a:cubicBezTo>
                <a:lnTo>
                  <a:pt x="2307442" y="0"/>
                </a:lnTo>
                <a:cubicBezTo>
                  <a:pt x="2375439" y="0"/>
                  <a:pt x="2440651" y="27012"/>
                  <a:pt x="2488731" y="75093"/>
                </a:cubicBezTo>
                <a:cubicBezTo>
                  <a:pt x="2536812" y="123174"/>
                  <a:pt x="2563823" y="188386"/>
                  <a:pt x="2563823" y="256383"/>
                </a:cubicBezTo>
                <a:cubicBezTo>
                  <a:pt x="2563823" y="1626394"/>
                  <a:pt x="2563824" y="2996406"/>
                  <a:pt x="2563824" y="4366417"/>
                </a:cubicBezTo>
                <a:cubicBezTo>
                  <a:pt x="2563824" y="4434414"/>
                  <a:pt x="2536812" y="4499626"/>
                  <a:pt x="2488731" y="4547707"/>
                </a:cubicBezTo>
                <a:cubicBezTo>
                  <a:pt x="2440650" y="4595788"/>
                  <a:pt x="2375438" y="4622800"/>
                  <a:pt x="2307441" y="4622799"/>
                </a:cubicBezTo>
                <a:lnTo>
                  <a:pt x="256382" y="4622799"/>
                </a:lnTo>
                <a:cubicBezTo>
                  <a:pt x="188385" y="4622799"/>
                  <a:pt x="123173" y="4595787"/>
                  <a:pt x="75093" y="4547706"/>
                </a:cubicBezTo>
                <a:cubicBezTo>
                  <a:pt x="27012" y="4499625"/>
                  <a:pt x="1" y="4434413"/>
                  <a:pt x="1" y="4366416"/>
                </a:cubicBezTo>
                <a:cubicBezTo>
                  <a:pt x="1" y="2996405"/>
                  <a:pt x="0" y="1626393"/>
                  <a:pt x="0" y="256382"/>
                </a:cubicBezTo>
                <a:close/>
              </a:path>
            </a:pathLst>
          </a:custGeom>
          <a:gradFill rotWithShape="0">
            <a:gsLst>
              <a:gs pos="0">
                <a:srgbClr val="FF99CC"/>
              </a:gs>
              <a:gs pos="99000">
                <a:srgbClr val="FF99CC">
                  <a:lumMod val="60000"/>
                </a:srgbClr>
              </a:gs>
              <a:gs pos="100000">
                <a:srgbClr val="FFCCCC"/>
              </a:gs>
              <a:gs pos="100000">
                <a:schemeClr val="accent1">
                  <a:shade val="94000"/>
                  <a:satMod val="135000"/>
                </a:schemeClr>
              </a:gs>
            </a:gsLst>
            <a:lin ang="16200000" scaled="0"/>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14400000"/>
              <a:satOff val="-50003"/>
              <a:lumOff val="60001"/>
              <a:alphaOff val="0"/>
            </a:schemeClr>
          </a:effectRef>
          <a:fontRef idx="minor">
            <a:schemeClr val="lt1"/>
          </a:fontRef>
        </p:style>
        <p:txBody>
          <a:bodyPr spcFirstLastPara="0" vert="horz" wrap="square" lIns="142240" tIns="1991360" rIns="142240" bIns="1066799"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1800" b="1" kern="1200" dirty="0" smtClean="0"/>
              <a:t>PAYROLL</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1400" b="1" kern="1200" dirty="0" smtClean="0"/>
              <a:t>Validates </a:t>
            </a:r>
          </a:p>
          <a:p>
            <a:pPr lvl="0" algn="ctr" defTabSz="889000">
              <a:lnSpc>
                <a:spcPct val="90000"/>
              </a:lnSpc>
              <a:spcBef>
                <a:spcPct val="0"/>
              </a:spcBef>
              <a:spcAft>
                <a:spcPct val="35000"/>
              </a:spcAft>
            </a:pPr>
            <a:r>
              <a:rPr lang="en-US" sz="1400" b="1" kern="1200" dirty="0" smtClean="0"/>
              <a:t>&amp; </a:t>
            </a:r>
          </a:p>
          <a:p>
            <a:pPr lvl="0" algn="ctr" defTabSz="889000">
              <a:lnSpc>
                <a:spcPct val="90000"/>
              </a:lnSpc>
              <a:spcBef>
                <a:spcPct val="0"/>
              </a:spcBef>
              <a:spcAft>
                <a:spcPct val="35000"/>
              </a:spcAft>
            </a:pPr>
            <a:r>
              <a:rPr lang="en-US" sz="1400" b="1" kern="1200" dirty="0" smtClean="0"/>
              <a:t>Processes Timesheets</a:t>
            </a:r>
            <a:endParaRPr lang="en-US" sz="1400" b="1" kern="1200" dirty="0"/>
          </a:p>
        </p:txBody>
      </p:sp>
      <p:sp>
        <p:nvSpPr>
          <p:cNvPr id="12" name="Oval 11"/>
          <p:cNvSpPr/>
          <p:nvPr/>
        </p:nvSpPr>
        <p:spPr>
          <a:xfrm>
            <a:off x="6404943" y="1674368"/>
            <a:ext cx="1539392" cy="1539392"/>
          </a:xfrm>
          <a:prstGeom prst="ellipse">
            <a:avLst/>
          </a:prstGeom>
          <a:blipFill>
            <a:blip r:embed="rId3" cstate="print">
              <a:extLst>
                <a:ext uri="{28A0092B-C50C-407E-A947-70E740481C1C}">
                  <a14:useLocalDpi xmlns:a14="http://schemas.microsoft.com/office/drawing/2010/main" val="0"/>
                </a:ext>
              </a:extLst>
            </a:blip>
            <a:srcRect/>
            <a:stretch>
              <a:fillRect t="-20000" b="-20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14400000"/>
              <a:satOff val="-20314"/>
              <a:lumOff val="21099"/>
              <a:alphaOff val="0"/>
            </a:schemeClr>
          </a:effectRef>
          <a:fontRef idx="minor">
            <a:schemeClr val="lt1">
              <a:hueOff val="0"/>
              <a:satOff val="0"/>
              <a:lumOff val="0"/>
              <a:alphaOff val="0"/>
            </a:schemeClr>
          </a:fontRef>
        </p:style>
      </p:sp>
      <p:grpSp>
        <p:nvGrpSpPr>
          <p:cNvPr id="15" name="Group 14"/>
          <p:cNvGrpSpPr/>
          <p:nvPr/>
        </p:nvGrpSpPr>
        <p:grpSpPr>
          <a:xfrm>
            <a:off x="914373" y="5189228"/>
            <a:ext cx="7220712" cy="830571"/>
            <a:chOff x="914373" y="5189228"/>
            <a:chExt cx="7220712" cy="830571"/>
          </a:xfrm>
        </p:grpSpPr>
        <p:sp>
          <p:nvSpPr>
            <p:cNvPr id="13" name="Right Arrow 12"/>
            <p:cNvSpPr/>
            <p:nvPr/>
          </p:nvSpPr>
          <p:spPr>
            <a:xfrm>
              <a:off x="914373" y="5189228"/>
              <a:ext cx="7220712" cy="830571"/>
            </a:xfrm>
            <a:prstGeom prst="rightArrow">
              <a:avLst/>
            </a:prstGeom>
            <a:scene3d>
              <a:camera prst="orthographicFront"/>
              <a:lightRig rig="flat" dir="t"/>
            </a:scene3d>
            <a:sp3d z="190500" prstMaterial="plastic">
              <a:bevelT w="120900" h="88900"/>
              <a:bevelB w="88900" h="31750" prst="angle"/>
            </a:sp3d>
          </p:spPr>
          <p:style>
            <a:lnRef idx="3">
              <a:schemeClr val="lt1"/>
            </a:lnRef>
            <a:fillRef idx="1">
              <a:schemeClr val="accent1"/>
            </a:fillRef>
            <a:effectRef idx="1">
              <a:schemeClr val="accent1"/>
            </a:effectRef>
            <a:fontRef idx="minor">
              <a:schemeClr val="dk1">
                <a:hueOff val="0"/>
                <a:satOff val="0"/>
                <a:lumOff val="0"/>
                <a:alphaOff val="0"/>
              </a:schemeClr>
            </a:fontRef>
          </p:style>
        </p:sp>
        <p:sp>
          <p:nvSpPr>
            <p:cNvPr id="3" name="TextBox 2"/>
            <p:cNvSpPr txBox="1"/>
            <p:nvPr/>
          </p:nvSpPr>
          <p:spPr>
            <a:xfrm>
              <a:off x="914400" y="5486400"/>
              <a:ext cx="7162800" cy="261610"/>
            </a:xfrm>
            <a:prstGeom prst="rect">
              <a:avLst/>
            </a:prstGeom>
            <a:noFill/>
            <a:ln>
              <a:noFill/>
            </a:ln>
          </p:spPr>
          <p:txBody>
            <a:bodyPr wrap="square" rtlCol="0">
              <a:spAutoFit/>
            </a:bodyPr>
            <a:lstStyle/>
            <a:p>
              <a:r>
                <a:rPr lang="en-US" sz="1050" b="1" dirty="0" smtClean="0">
                  <a:solidFill>
                    <a:srgbClr val="000000"/>
                  </a:solidFill>
                </a:rPr>
                <a:t>Gatekeepers will oversee Employee Timesheet Troubleshooting &amp; Act as Back-Up Approver for Supervisor  </a:t>
              </a:r>
              <a:endParaRPr lang="en-US" sz="1050" b="1" dirty="0">
                <a:solidFill>
                  <a:srgbClr val="000000"/>
                </a:solidFill>
              </a:endParaRPr>
            </a:p>
          </p:txBody>
        </p:sp>
      </p:grpSp>
    </p:spTree>
    <p:extLst>
      <p:ext uri="{BB962C8B-B14F-4D97-AF65-F5344CB8AC3E}">
        <p14:creationId xmlns:p14="http://schemas.microsoft.com/office/powerpoint/2010/main" val="41652086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ppt_w/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 calcmode="lin" valueType="num">
                                      <p:cBhvr>
                                        <p:cTn id="9" dur="2000" fill="hold"/>
                                        <p:tgtEl>
                                          <p:spTgt spid="7"/>
                                        </p:tgtEl>
                                        <p:attrNameLst>
                                          <p:attrName>ppt_w</p:attrName>
                                        </p:attrNameLst>
                                      </p:cBhvr>
                                      <p:tavLst>
                                        <p:tav tm="0">
                                          <p:val>
                                            <p:fltVal val="0"/>
                                          </p:val>
                                        </p:tav>
                                        <p:tav tm="100000">
                                          <p:val>
                                            <p:strVal val="#ppt_w"/>
                                          </p:val>
                                        </p:tav>
                                      </p:tavLst>
                                    </p:anim>
                                    <p:anim calcmode="lin" valueType="num">
                                      <p:cBhvr>
                                        <p:cTn id="10" dur="2000" fill="hold"/>
                                        <p:tgtEl>
                                          <p:spTgt spid="7"/>
                                        </p:tgtEl>
                                        <p:attrNameLst>
                                          <p:attrName>ppt_h</p:attrName>
                                        </p:attrNameLst>
                                      </p:cBhvr>
                                      <p:tavLst>
                                        <p:tav tm="0">
                                          <p:val>
                                            <p:strVal val="#ppt_h"/>
                                          </p:val>
                                        </p:tav>
                                        <p:tav tm="100000">
                                          <p:val>
                                            <p:strVal val="#ppt_h"/>
                                          </p:val>
                                        </p:tav>
                                      </p:tavLst>
                                    </p:anim>
                                  </p:childTnLst>
                                </p:cTn>
                              </p:par>
                            </p:childTnLst>
                          </p:cTn>
                        </p:par>
                        <p:par>
                          <p:cTn id="11" fill="hold">
                            <p:stCondLst>
                              <p:cond delay="2000"/>
                            </p:stCondLst>
                            <p:childTnLst>
                              <p:par>
                                <p:cTn id="12" presetID="26"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par>
                          <p:cTn id="28" fill="hold">
                            <p:stCondLst>
                              <p:cond delay="4000"/>
                            </p:stCondLst>
                            <p:childTnLst>
                              <p:par>
                                <p:cTn id="29" presetID="17"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ppt_x</p:attrName>
                                        </p:attrNameLst>
                                      </p:cBhvr>
                                      <p:tavLst>
                                        <p:tav tm="0">
                                          <p:val>
                                            <p:strVal val="#ppt_x-#ppt_w/2"/>
                                          </p:val>
                                        </p:tav>
                                        <p:tav tm="100000">
                                          <p:val>
                                            <p:strVal val="#ppt_x"/>
                                          </p:val>
                                        </p:tav>
                                      </p:tavLst>
                                    </p:anim>
                                    <p:anim calcmode="lin" valueType="num">
                                      <p:cBhvr>
                                        <p:cTn id="32" dur="2000" fill="hold"/>
                                        <p:tgtEl>
                                          <p:spTgt spid="9"/>
                                        </p:tgtEl>
                                        <p:attrNameLst>
                                          <p:attrName>ppt_y</p:attrName>
                                        </p:attrNameLst>
                                      </p:cBhvr>
                                      <p:tavLst>
                                        <p:tav tm="0">
                                          <p:val>
                                            <p:strVal val="#ppt_y"/>
                                          </p:val>
                                        </p:tav>
                                        <p:tav tm="100000">
                                          <p:val>
                                            <p:strVal val="#ppt_y"/>
                                          </p:val>
                                        </p:tav>
                                      </p:tavLst>
                                    </p:anim>
                                    <p:anim calcmode="lin" valueType="num">
                                      <p:cBhvr>
                                        <p:cTn id="33" dur="2000" fill="hold"/>
                                        <p:tgtEl>
                                          <p:spTgt spid="9"/>
                                        </p:tgtEl>
                                        <p:attrNameLst>
                                          <p:attrName>ppt_w</p:attrName>
                                        </p:attrNameLst>
                                      </p:cBhvr>
                                      <p:tavLst>
                                        <p:tav tm="0">
                                          <p:val>
                                            <p:fltVal val="0"/>
                                          </p:val>
                                        </p:tav>
                                        <p:tav tm="100000">
                                          <p:val>
                                            <p:strVal val="#ppt_w"/>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childTnLst>
                          </p:cTn>
                        </p:par>
                        <p:par>
                          <p:cTn id="35" fill="hold">
                            <p:stCondLst>
                              <p:cond delay="6000"/>
                            </p:stCondLst>
                            <p:childTnLst>
                              <p:par>
                                <p:cTn id="36" presetID="26"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par>
                          <p:cTn id="52" fill="hold">
                            <p:stCondLst>
                              <p:cond delay="8000"/>
                            </p:stCondLst>
                            <p:childTnLst>
                              <p:par>
                                <p:cTn id="53" presetID="17"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2000" fill="hold"/>
                                        <p:tgtEl>
                                          <p:spTgt spid="11"/>
                                        </p:tgtEl>
                                        <p:attrNameLst>
                                          <p:attrName>ppt_x</p:attrName>
                                        </p:attrNameLst>
                                      </p:cBhvr>
                                      <p:tavLst>
                                        <p:tav tm="0">
                                          <p:val>
                                            <p:strVal val="#ppt_x-#ppt_w/2"/>
                                          </p:val>
                                        </p:tav>
                                        <p:tav tm="100000">
                                          <p:val>
                                            <p:strVal val="#ppt_x"/>
                                          </p:val>
                                        </p:tav>
                                      </p:tavLst>
                                    </p:anim>
                                    <p:anim calcmode="lin" valueType="num">
                                      <p:cBhvr>
                                        <p:cTn id="56" dur="2000" fill="hold"/>
                                        <p:tgtEl>
                                          <p:spTgt spid="11"/>
                                        </p:tgtEl>
                                        <p:attrNameLst>
                                          <p:attrName>ppt_y</p:attrName>
                                        </p:attrNameLst>
                                      </p:cBhvr>
                                      <p:tavLst>
                                        <p:tav tm="0">
                                          <p:val>
                                            <p:strVal val="#ppt_y"/>
                                          </p:val>
                                        </p:tav>
                                        <p:tav tm="100000">
                                          <p:val>
                                            <p:strVal val="#ppt_y"/>
                                          </p:val>
                                        </p:tav>
                                      </p:tavLst>
                                    </p:anim>
                                    <p:anim calcmode="lin" valueType="num">
                                      <p:cBhvr>
                                        <p:cTn id="57" dur="2000" fill="hold"/>
                                        <p:tgtEl>
                                          <p:spTgt spid="11"/>
                                        </p:tgtEl>
                                        <p:attrNameLst>
                                          <p:attrName>ppt_w</p:attrName>
                                        </p:attrNameLst>
                                      </p:cBhvr>
                                      <p:tavLst>
                                        <p:tav tm="0">
                                          <p:val>
                                            <p:fltVal val="0"/>
                                          </p:val>
                                        </p:tav>
                                        <p:tav tm="100000">
                                          <p:val>
                                            <p:strVal val="#ppt_w"/>
                                          </p:val>
                                        </p:tav>
                                      </p:tavLst>
                                    </p:anim>
                                    <p:anim calcmode="lin" valueType="num">
                                      <p:cBhvr>
                                        <p:cTn id="58" dur="2000" fill="hold"/>
                                        <p:tgtEl>
                                          <p:spTgt spid="11"/>
                                        </p:tgtEl>
                                        <p:attrNameLst>
                                          <p:attrName>ppt_h</p:attrName>
                                        </p:attrNameLst>
                                      </p:cBhvr>
                                      <p:tavLst>
                                        <p:tav tm="0">
                                          <p:val>
                                            <p:strVal val="#ppt_h"/>
                                          </p:val>
                                        </p:tav>
                                        <p:tav tm="100000">
                                          <p:val>
                                            <p:strVal val="#ppt_h"/>
                                          </p:val>
                                        </p:tav>
                                      </p:tavLst>
                                    </p:anim>
                                  </p:childTnLst>
                                </p:cTn>
                              </p:par>
                            </p:childTnLst>
                          </p:cTn>
                        </p:par>
                        <p:par>
                          <p:cTn id="59" fill="hold">
                            <p:stCondLst>
                              <p:cond delay="10000"/>
                            </p:stCondLst>
                            <p:childTnLst>
                              <p:par>
                                <p:cTn id="60" presetID="26"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80">
                                          <p:stCondLst>
                                            <p:cond delay="0"/>
                                          </p:stCondLst>
                                        </p:cTn>
                                        <p:tgtEl>
                                          <p:spTgt spid="12"/>
                                        </p:tgtEl>
                                      </p:cBhvr>
                                    </p:animEffect>
                                    <p:anim calcmode="lin" valueType="num">
                                      <p:cBhvr>
                                        <p:cTn id="6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8" dur="26">
                                          <p:stCondLst>
                                            <p:cond delay="650"/>
                                          </p:stCondLst>
                                        </p:cTn>
                                        <p:tgtEl>
                                          <p:spTgt spid="12"/>
                                        </p:tgtEl>
                                      </p:cBhvr>
                                      <p:to x="100000" y="60000"/>
                                    </p:animScale>
                                    <p:animScale>
                                      <p:cBhvr>
                                        <p:cTn id="69" dur="166" decel="50000">
                                          <p:stCondLst>
                                            <p:cond delay="676"/>
                                          </p:stCondLst>
                                        </p:cTn>
                                        <p:tgtEl>
                                          <p:spTgt spid="12"/>
                                        </p:tgtEl>
                                      </p:cBhvr>
                                      <p:to x="100000" y="100000"/>
                                    </p:animScale>
                                    <p:animScale>
                                      <p:cBhvr>
                                        <p:cTn id="70" dur="26">
                                          <p:stCondLst>
                                            <p:cond delay="1312"/>
                                          </p:stCondLst>
                                        </p:cTn>
                                        <p:tgtEl>
                                          <p:spTgt spid="12"/>
                                        </p:tgtEl>
                                      </p:cBhvr>
                                      <p:to x="100000" y="80000"/>
                                    </p:animScale>
                                    <p:animScale>
                                      <p:cBhvr>
                                        <p:cTn id="71" dur="166" decel="50000">
                                          <p:stCondLst>
                                            <p:cond delay="1338"/>
                                          </p:stCondLst>
                                        </p:cTn>
                                        <p:tgtEl>
                                          <p:spTgt spid="12"/>
                                        </p:tgtEl>
                                      </p:cBhvr>
                                      <p:to x="100000" y="100000"/>
                                    </p:animScale>
                                    <p:animScale>
                                      <p:cBhvr>
                                        <p:cTn id="72" dur="26">
                                          <p:stCondLst>
                                            <p:cond delay="1642"/>
                                          </p:stCondLst>
                                        </p:cTn>
                                        <p:tgtEl>
                                          <p:spTgt spid="12"/>
                                        </p:tgtEl>
                                      </p:cBhvr>
                                      <p:to x="100000" y="90000"/>
                                    </p:animScale>
                                    <p:animScale>
                                      <p:cBhvr>
                                        <p:cTn id="73" dur="166" decel="50000">
                                          <p:stCondLst>
                                            <p:cond delay="1668"/>
                                          </p:stCondLst>
                                        </p:cTn>
                                        <p:tgtEl>
                                          <p:spTgt spid="12"/>
                                        </p:tgtEl>
                                      </p:cBhvr>
                                      <p:to x="100000" y="100000"/>
                                    </p:animScale>
                                    <p:animScale>
                                      <p:cBhvr>
                                        <p:cTn id="74" dur="26">
                                          <p:stCondLst>
                                            <p:cond delay="1808"/>
                                          </p:stCondLst>
                                        </p:cTn>
                                        <p:tgtEl>
                                          <p:spTgt spid="12"/>
                                        </p:tgtEl>
                                      </p:cBhvr>
                                      <p:to x="100000" y="95000"/>
                                    </p:animScale>
                                    <p:animScale>
                                      <p:cBhvr>
                                        <p:cTn id="75" dur="166" decel="50000">
                                          <p:stCondLst>
                                            <p:cond delay="1834"/>
                                          </p:stCondLst>
                                        </p:cTn>
                                        <p:tgtEl>
                                          <p:spTgt spid="12"/>
                                        </p:tgtEl>
                                      </p:cBhvr>
                                      <p:to x="100000" y="100000"/>
                                    </p:animScale>
                                  </p:childTnLst>
                                </p:cTn>
                              </p:par>
                            </p:childTnLst>
                          </p:cTn>
                        </p:par>
                        <p:par>
                          <p:cTn id="76" fill="hold">
                            <p:stCondLst>
                              <p:cond delay="12000"/>
                            </p:stCondLst>
                            <p:childTnLst>
                              <p:par>
                                <p:cTn id="77" presetID="2" presetClass="entr" presetSubtype="8" fill="hold" nodeType="afterEffect">
                                  <p:stCondLst>
                                    <p:cond delay="100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2000" fill="hold"/>
                                        <p:tgtEl>
                                          <p:spTgt spid="15"/>
                                        </p:tgtEl>
                                        <p:attrNameLst>
                                          <p:attrName>ppt_x</p:attrName>
                                        </p:attrNameLst>
                                      </p:cBhvr>
                                      <p:tavLst>
                                        <p:tav tm="0">
                                          <p:val>
                                            <p:strVal val="0-#ppt_w/2"/>
                                          </p:val>
                                        </p:tav>
                                        <p:tav tm="100000">
                                          <p:val>
                                            <p:strVal val="#ppt_x"/>
                                          </p:val>
                                        </p:tav>
                                      </p:tavLst>
                                    </p:anim>
                                    <p:anim calcmode="lin" valueType="num">
                                      <p:cBhvr additive="base">
                                        <p:cTn id="80"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F6894A01-3E4F-405C-9510-DC6C51DA590A}" type="slidenum">
              <a:rPr lang="en-US"/>
              <a:pPr/>
              <a:t>12</a:t>
            </a:fld>
            <a:endParaRPr lang="en-US" dirty="0"/>
          </a:p>
          <a:p>
            <a:endParaRPr lang="en-US" dirty="0"/>
          </a:p>
        </p:txBody>
      </p:sp>
      <p:sp>
        <p:nvSpPr>
          <p:cNvPr id="43010" name="Rectangle 2"/>
          <p:cNvSpPr>
            <a:spLocks noGrp="1" noChangeArrowheads="1"/>
          </p:cNvSpPr>
          <p:nvPr>
            <p:ph type="title"/>
          </p:nvPr>
        </p:nvSpPr>
        <p:spPr/>
        <p:txBody>
          <a:bodyPr/>
          <a:lstStyle/>
          <a:p>
            <a:pPr algn="l" eaLnBrk="1" hangingPunct="1"/>
            <a:r>
              <a:rPr lang="en-US" dirty="0" smtClean="0"/>
              <a:t>What will it look like?</a:t>
            </a:r>
          </a:p>
        </p:txBody>
      </p:sp>
      <p:grpSp>
        <p:nvGrpSpPr>
          <p:cNvPr id="4" name="Group 3"/>
          <p:cNvGrpSpPr/>
          <p:nvPr/>
        </p:nvGrpSpPr>
        <p:grpSpPr>
          <a:xfrm>
            <a:off x="381000" y="1295400"/>
            <a:ext cx="8458200" cy="4817432"/>
            <a:chOff x="-228600" y="1219200"/>
            <a:chExt cx="7227916" cy="3455332"/>
          </a:xfrm>
        </p:grpSpPr>
        <p:sp>
          <p:nvSpPr>
            <p:cNvPr id="3" name="TextBox 2"/>
            <p:cNvSpPr txBox="1"/>
            <p:nvPr/>
          </p:nvSpPr>
          <p:spPr>
            <a:xfrm>
              <a:off x="-228600" y="4343400"/>
              <a:ext cx="7227916" cy="331132"/>
            </a:xfrm>
            <a:prstGeom prst="rect">
              <a:avLst/>
            </a:prstGeom>
            <a:noFill/>
          </p:spPr>
          <p:txBody>
            <a:bodyPr wrap="square" rtlCol="0">
              <a:spAutoFit/>
            </a:bodyPr>
            <a:lstStyle/>
            <a:p>
              <a:pPr algn="ctr"/>
              <a:r>
                <a:rPr lang="en-US" sz="2400" b="1" cap="small" dirty="0">
                  <a:solidFill>
                    <a:srgbClr val="A20000"/>
                  </a:solidFill>
                  <a:latin typeface="Aharoni" pitchFamily="2" charset="-79"/>
                  <a:cs typeface="Aharoni" pitchFamily="2" charset="-79"/>
                </a:rPr>
                <a:t>Supervisor</a:t>
              </a:r>
              <a:r>
                <a:rPr lang="en-US" sz="2400" b="1" cap="small" dirty="0" smtClean="0">
                  <a:solidFill>
                    <a:srgbClr val="A20000"/>
                  </a:solidFill>
                  <a:latin typeface="Aharoni" pitchFamily="2" charset="-79"/>
                  <a:cs typeface="Aharoni" pitchFamily="2" charset="-79"/>
                </a:rPr>
                <a:t> Homepage / Dashboard</a:t>
              </a:r>
              <a:endParaRPr lang="en-US" sz="2400" b="1" cap="small" dirty="0">
                <a:solidFill>
                  <a:srgbClr val="A20000"/>
                </a:solidFill>
                <a:latin typeface="Aharoni" pitchFamily="2" charset="-79"/>
                <a:cs typeface="Aharoni" pitchFamily="2" charset="-79"/>
              </a:endParaRPr>
            </a:p>
          </p:txBody>
        </p:sp>
        <p:pic>
          <p:nvPicPr>
            <p:cNvPr id="430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19200"/>
              <a:ext cx="7162800" cy="3038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p:cNvGrpSpPr/>
          <p:nvPr/>
        </p:nvGrpSpPr>
        <p:grpSpPr>
          <a:xfrm>
            <a:off x="457200" y="1143000"/>
            <a:ext cx="4572001" cy="4343400"/>
            <a:chOff x="533400" y="381000"/>
            <a:chExt cx="3276601" cy="4343400"/>
          </a:xfrm>
        </p:grpSpPr>
        <p:sp>
          <p:nvSpPr>
            <p:cNvPr id="9" name="Rectangle 8"/>
            <p:cNvSpPr/>
            <p:nvPr/>
          </p:nvSpPr>
          <p:spPr>
            <a:xfrm>
              <a:off x="533400" y="1295400"/>
              <a:ext cx="2785110" cy="342900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ular Callout 9"/>
            <p:cNvSpPr/>
            <p:nvPr/>
          </p:nvSpPr>
          <p:spPr>
            <a:xfrm>
              <a:off x="2171701" y="381000"/>
              <a:ext cx="1638300" cy="533400"/>
            </a:xfrm>
            <a:prstGeom prst="wedgeRoundRectCallout">
              <a:avLst>
                <a:gd name="adj1" fmla="val -57308"/>
                <a:gd name="adj2" fmla="val 121626"/>
                <a:gd name="adj3" fmla="val 16667"/>
              </a:avLst>
            </a:prstGeom>
            <a:solidFill>
              <a:schemeClr val="bg1"/>
            </a:solidFill>
            <a:ln w="41275">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050" b="1" dirty="0" smtClean="0">
                  <a:solidFill>
                    <a:srgbClr val="000000"/>
                  </a:solidFill>
                </a:rPr>
                <a:t>Supervisor </a:t>
              </a:r>
              <a:r>
                <a:rPr lang="en-US" sz="1050" b="1" dirty="0" smtClean="0">
                  <a:solidFill>
                    <a:schemeClr val="tx1"/>
                  </a:solidFill>
                </a:rPr>
                <a:t>Access</a:t>
              </a:r>
            </a:p>
            <a:p>
              <a:pPr algn="ctr"/>
              <a:r>
                <a:rPr lang="en-US" sz="1050" b="1" dirty="0" smtClean="0">
                  <a:solidFill>
                    <a:schemeClr val="tx1"/>
                  </a:solidFill>
                </a:rPr>
                <a:t>(Time Entry / Reports / Schedules)</a:t>
              </a:r>
            </a:p>
          </p:txBody>
        </p:sp>
      </p:grpSp>
      <p:grpSp>
        <p:nvGrpSpPr>
          <p:cNvPr id="14" name="Group 13"/>
          <p:cNvGrpSpPr/>
          <p:nvPr/>
        </p:nvGrpSpPr>
        <p:grpSpPr>
          <a:xfrm>
            <a:off x="4724400" y="1066800"/>
            <a:ext cx="4267201" cy="3352800"/>
            <a:chOff x="751840" y="381000"/>
            <a:chExt cx="3058161" cy="3352800"/>
          </a:xfrm>
        </p:grpSpPr>
        <p:sp>
          <p:nvSpPr>
            <p:cNvPr id="15" name="Rectangle 14"/>
            <p:cNvSpPr/>
            <p:nvPr/>
          </p:nvSpPr>
          <p:spPr>
            <a:xfrm>
              <a:off x="751840" y="1219200"/>
              <a:ext cx="2675890" cy="251460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15"/>
            <p:cNvSpPr/>
            <p:nvPr/>
          </p:nvSpPr>
          <p:spPr>
            <a:xfrm>
              <a:off x="2062480" y="381000"/>
              <a:ext cx="1747521" cy="533400"/>
            </a:xfrm>
            <a:prstGeom prst="wedgeRoundRectCallout">
              <a:avLst>
                <a:gd name="adj1" fmla="val -57308"/>
                <a:gd name="adj2" fmla="val 121626"/>
                <a:gd name="adj3" fmla="val 16667"/>
              </a:avLst>
            </a:prstGeom>
            <a:solidFill>
              <a:schemeClr val="bg1"/>
            </a:solidFill>
            <a:ln w="41275">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050" b="1" dirty="0">
                  <a:solidFill>
                    <a:schemeClr val="tx1"/>
                  </a:solidFill>
                </a:rPr>
                <a:t>“At a Glance View” of Employee Requests &amp; Timesheets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childTnLst>
                          </p:cTn>
                        </p:par>
                        <p:par>
                          <p:cTn id="11" fill="hold">
                            <p:stCondLst>
                              <p:cond delay="1500"/>
                            </p:stCondLst>
                            <p:childTnLst>
                              <p:par>
                                <p:cTn id="12" presetID="53"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Effect transition="in" filter="fade">
                                      <p:cBhvr>
                                        <p:cTn id="16" dur="2000"/>
                                        <p:tgtEl>
                                          <p:spTgt spid="8"/>
                                        </p:tgtEl>
                                      </p:cBhvr>
                                    </p:animEffect>
                                  </p:childTnLst>
                                </p:cTn>
                              </p:par>
                            </p:childTnLst>
                          </p:cTn>
                        </p:par>
                        <p:par>
                          <p:cTn id="17" fill="hold">
                            <p:stCondLst>
                              <p:cond delay="3500"/>
                            </p:stCondLst>
                            <p:childTnLst>
                              <p:par>
                                <p:cTn id="18" presetID="53"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2000" fill="hold"/>
                                        <p:tgtEl>
                                          <p:spTgt spid="14"/>
                                        </p:tgtEl>
                                        <p:attrNameLst>
                                          <p:attrName>ppt_w</p:attrName>
                                        </p:attrNameLst>
                                      </p:cBhvr>
                                      <p:tavLst>
                                        <p:tav tm="0">
                                          <p:val>
                                            <p:fltVal val="0"/>
                                          </p:val>
                                        </p:tav>
                                        <p:tav tm="100000">
                                          <p:val>
                                            <p:strVal val="#ppt_w"/>
                                          </p:val>
                                        </p:tav>
                                      </p:tavLst>
                                    </p:anim>
                                    <p:anim calcmode="lin" valueType="num">
                                      <p:cBhvr>
                                        <p:cTn id="21" dur="2000" fill="hold"/>
                                        <p:tgtEl>
                                          <p:spTgt spid="14"/>
                                        </p:tgtEl>
                                        <p:attrNameLst>
                                          <p:attrName>ppt_h</p:attrName>
                                        </p:attrNameLst>
                                      </p:cBhvr>
                                      <p:tavLst>
                                        <p:tav tm="0">
                                          <p:val>
                                            <p:fltVal val="0"/>
                                          </p:val>
                                        </p:tav>
                                        <p:tav tm="100000">
                                          <p:val>
                                            <p:strVal val="#ppt_h"/>
                                          </p:val>
                                        </p:tav>
                                      </p:tavLst>
                                    </p:anim>
                                    <p:animEffect transition="in" filter="fade">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p:cNvPicPr>
            <a:picLocks noChangeAspect="1" noChangeArrowheads="1"/>
          </p:cNvPicPr>
          <p:nvPr/>
        </p:nvPicPr>
        <p:blipFill>
          <a:blip r:embed="rId3" cstate="print"/>
          <a:srcRect/>
          <a:stretch>
            <a:fillRect/>
          </a:stretch>
        </p:blipFill>
        <p:spPr bwMode="auto">
          <a:xfrm>
            <a:off x="228598" y="1104899"/>
            <a:ext cx="8534401" cy="468183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3009"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F6894A01-3E4F-405C-9510-DC6C51DA590A}" type="slidenum">
              <a:rPr lang="en-US"/>
              <a:pPr/>
              <a:t>13</a:t>
            </a:fld>
            <a:endParaRPr lang="en-US" dirty="0"/>
          </a:p>
          <a:p>
            <a:endParaRPr lang="en-US" dirty="0"/>
          </a:p>
        </p:txBody>
      </p:sp>
      <p:sp>
        <p:nvSpPr>
          <p:cNvPr id="43010" name="Rectangle 2"/>
          <p:cNvSpPr>
            <a:spLocks noGrp="1" noChangeArrowheads="1"/>
          </p:cNvSpPr>
          <p:nvPr>
            <p:ph type="title"/>
          </p:nvPr>
        </p:nvSpPr>
        <p:spPr/>
        <p:txBody>
          <a:bodyPr/>
          <a:lstStyle/>
          <a:p>
            <a:pPr algn="l" eaLnBrk="1" hangingPunct="1"/>
            <a:r>
              <a:rPr lang="en-US" dirty="0" smtClean="0"/>
              <a:t>What will it look like?</a:t>
            </a:r>
          </a:p>
        </p:txBody>
      </p:sp>
      <p:grpSp>
        <p:nvGrpSpPr>
          <p:cNvPr id="8" name="Group 28"/>
          <p:cNvGrpSpPr/>
          <p:nvPr/>
        </p:nvGrpSpPr>
        <p:grpSpPr>
          <a:xfrm>
            <a:off x="4267200" y="2590800"/>
            <a:ext cx="2819400" cy="2895600"/>
            <a:chOff x="4267200" y="2057400"/>
            <a:chExt cx="2819400" cy="2895600"/>
          </a:xfrm>
        </p:grpSpPr>
        <p:sp>
          <p:nvSpPr>
            <p:cNvPr id="24" name="Rectangle 23"/>
            <p:cNvSpPr/>
            <p:nvPr/>
          </p:nvSpPr>
          <p:spPr>
            <a:xfrm>
              <a:off x="4648200" y="2057400"/>
              <a:ext cx="2438400" cy="152400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ular Callout 24"/>
            <p:cNvSpPr/>
            <p:nvPr/>
          </p:nvSpPr>
          <p:spPr>
            <a:xfrm>
              <a:off x="4267200" y="4114800"/>
              <a:ext cx="2590800" cy="838200"/>
            </a:xfrm>
            <a:prstGeom prst="wedgeRoundRectCallout">
              <a:avLst>
                <a:gd name="adj1" fmla="val 23806"/>
                <a:gd name="adj2" fmla="val -122684"/>
                <a:gd name="adj3" fmla="val 16667"/>
              </a:avLst>
            </a:prstGeom>
            <a:solidFill>
              <a:schemeClr val="bg1"/>
            </a:solidFill>
            <a:ln w="38100">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solidFill>
                    <a:schemeClr val="tx1"/>
                  </a:solidFill>
                </a:rPr>
                <a:t>Detailed </a:t>
              </a:r>
              <a:r>
                <a:rPr lang="en-US" sz="1400" b="1" dirty="0">
                  <a:solidFill>
                    <a:schemeClr val="tx1"/>
                  </a:solidFill>
                </a:rPr>
                <a:t>Daily Entry</a:t>
              </a:r>
            </a:p>
            <a:p>
              <a:pPr algn="ctr"/>
              <a:r>
                <a:rPr lang="en-US" sz="1400" b="1" dirty="0">
                  <a:solidFill>
                    <a:schemeClr val="tx1"/>
                  </a:solidFill>
                </a:rPr>
                <a:t>Percentage &amp; Total Hours</a:t>
              </a:r>
            </a:p>
          </p:txBody>
        </p:sp>
      </p:grpSp>
      <p:grpSp>
        <p:nvGrpSpPr>
          <p:cNvPr id="40" name="Group 39"/>
          <p:cNvGrpSpPr/>
          <p:nvPr/>
        </p:nvGrpSpPr>
        <p:grpSpPr>
          <a:xfrm>
            <a:off x="266161" y="1371600"/>
            <a:ext cx="5296439" cy="2743200"/>
            <a:chOff x="228598" y="990600"/>
            <a:chExt cx="5296439" cy="2743200"/>
          </a:xfrm>
        </p:grpSpPr>
        <p:sp>
          <p:nvSpPr>
            <p:cNvPr id="33" name="Rectangle 32"/>
            <p:cNvSpPr/>
            <p:nvPr/>
          </p:nvSpPr>
          <p:spPr>
            <a:xfrm>
              <a:off x="228598" y="2286000"/>
              <a:ext cx="3048002" cy="144780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ular Callout 33"/>
            <p:cNvSpPr/>
            <p:nvPr/>
          </p:nvSpPr>
          <p:spPr>
            <a:xfrm>
              <a:off x="3009363" y="990600"/>
              <a:ext cx="2515674" cy="876300"/>
            </a:xfrm>
            <a:prstGeom prst="wedgeRoundRectCallout">
              <a:avLst>
                <a:gd name="adj1" fmla="val -81904"/>
                <a:gd name="adj2" fmla="val 92842"/>
                <a:gd name="adj3" fmla="val 16667"/>
              </a:avLst>
            </a:prstGeom>
            <a:solidFill>
              <a:schemeClr val="bg1"/>
            </a:solidFill>
            <a:ln w="38100">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solidFill>
                    <a:schemeClr val="tx1"/>
                  </a:solidFill>
                </a:rPr>
                <a:t>Detailed Effort Entry</a:t>
              </a:r>
            </a:p>
            <a:p>
              <a:pPr marL="742950" lvl="1" indent="-285750">
                <a:buFont typeface="Arial" pitchFamily="34" charset="0"/>
                <a:buChar char="•"/>
              </a:pPr>
              <a:r>
                <a:rPr lang="en-US" sz="1400" b="1" dirty="0" smtClean="0">
                  <a:solidFill>
                    <a:schemeClr val="tx1"/>
                  </a:solidFill>
                </a:rPr>
                <a:t>Pay Codes </a:t>
              </a:r>
            </a:p>
            <a:p>
              <a:pPr marL="742950" lvl="1" indent="-285750">
                <a:buFont typeface="Arial" pitchFamily="34" charset="0"/>
                <a:buChar char="•"/>
              </a:pPr>
              <a:r>
                <a:rPr lang="en-US" sz="1400" b="1" dirty="0" smtClean="0">
                  <a:solidFill>
                    <a:schemeClr val="tx1"/>
                  </a:solidFill>
                </a:rPr>
                <a:t>WBS / Charge #</a:t>
              </a:r>
            </a:p>
          </p:txBody>
        </p:sp>
      </p:grpSp>
      <p:sp>
        <p:nvSpPr>
          <p:cNvPr id="37" name="TextBox 36"/>
          <p:cNvSpPr txBox="1"/>
          <p:nvPr/>
        </p:nvSpPr>
        <p:spPr>
          <a:xfrm>
            <a:off x="1066800" y="5786735"/>
            <a:ext cx="6858000" cy="461665"/>
          </a:xfrm>
          <a:prstGeom prst="rect">
            <a:avLst/>
          </a:prstGeom>
          <a:noFill/>
        </p:spPr>
        <p:txBody>
          <a:bodyPr wrap="square" rtlCol="0">
            <a:spAutoFit/>
          </a:bodyPr>
          <a:lstStyle/>
          <a:p>
            <a:pPr algn="ctr"/>
            <a:r>
              <a:rPr lang="en-US" sz="2400" b="1" cap="small" dirty="0" smtClean="0">
                <a:solidFill>
                  <a:srgbClr val="A20000"/>
                </a:solidFill>
                <a:effectLst>
                  <a:outerShdw blurRad="38100" dist="38100" dir="2700000" algn="tl">
                    <a:srgbClr val="000000">
                      <a:alpha val="43137"/>
                    </a:srgbClr>
                  </a:outerShdw>
                </a:effectLst>
                <a:latin typeface="Arial Black" pitchFamily="34" charset="0"/>
              </a:rPr>
              <a:t>Exempt Employee Timesheet</a:t>
            </a:r>
            <a:endParaRPr lang="en-US" sz="2400" b="1" cap="small" dirty="0">
              <a:solidFill>
                <a:srgbClr val="A20000"/>
              </a:solidFill>
              <a:effectLst>
                <a:outerShdw blurRad="38100" dist="38100" dir="2700000" algn="tl">
                  <a:srgbClr val="000000">
                    <a:alpha val="43137"/>
                  </a:srgbClr>
                </a:outerShdw>
              </a:effectLst>
              <a:latin typeface="Arial Black" pitchFamily="34" charset="0"/>
            </a:endParaRPr>
          </a:p>
        </p:txBody>
      </p:sp>
      <p:grpSp>
        <p:nvGrpSpPr>
          <p:cNvPr id="21" name="Group 20"/>
          <p:cNvGrpSpPr/>
          <p:nvPr/>
        </p:nvGrpSpPr>
        <p:grpSpPr>
          <a:xfrm>
            <a:off x="7239000" y="1143000"/>
            <a:ext cx="1626507" cy="4724400"/>
            <a:chOff x="7315200" y="1371600"/>
            <a:chExt cx="1626507" cy="4349448"/>
          </a:xfrm>
        </p:grpSpPr>
        <p:sp>
          <p:nvSpPr>
            <p:cNvPr id="22" name="Rectangle 21"/>
            <p:cNvSpPr/>
            <p:nvPr/>
          </p:nvSpPr>
          <p:spPr>
            <a:xfrm>
              <a:off x="8382000" y="2564190"/>
              <a:ext cx="457200" cy="3156858"/>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ular Callout 25"/>
            <p:cNvSpPr/>
            <p:nvPr/>
          </p:nvSpPr>
          <p:spPr>
            <a:xfrm>
              <a:off x="7315200" y="1371600"/>
              <a:ext cx="1626507" cy="491067"/>
            </a:xfrm>
            <a:prstGeom prst="wedgeRoundRectCallout">
              <a:avLst>
                <a:gd name="adj1" fmla="val 31958"/>
                <a:gd name="adj2" fmla="val 181026"/>
                <a:gd name="adj3" fmla="val 16667"/>
              </a:avLst>
            </a:prstGeom>
            <a:solidFill>
              <a:schemeClr val="bg1"/>
            </a:solidFill>
            <a:ln w="41275">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600" b="1" dirty="0">
                  <a:solidFill>
                    <a:schemeClr val="tx1"/>
                  </a:solidFill>
                </a:rPr>
                <a:t>Weekly Totals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8067"/>
                                        </p:tgtEl>
                                        <p:attrNameLst>
                                          <p:attrName>style.visibility</p:attrName>
                                        </p:attrNameLst>
                                      </p:cBhvr>
                                      <p:to>
                                        <p:strVal val="visible"/>
                                      </p:to>
                                    </p:set>
                                    <p:anim calcmode="lin" valueType="num">
                                      <p:cBhvr>
                                        <p:cTn id="7" dur="2000" fill="hold"/>
                                        <p:tgtEl>
                                          <p:spTgt spid="88067"/>
                                        </p:tgtEl>
                                        <p:attrNameLst>
                                          <p:attrName>ppt_w</p:attrName>
                                        </p:attrNameLst>
                                      </p:cBhvr>
                                      <p:tavLst>
                                        <p:tav tm="0">
                                          <p:val>
                                            <p:fltVal val="0"/>
                                          </p:val>
                                        </p:tav>
                                        <p:tav tm="100000">
                                          <p:val>
                                            <p:strVal val="#ppt_w"/>
                                          </p:val>
                                        </p:tav>
                                      </p:tavLst>
                                    </p:anim>
                                    <p:anim calcmode="lin" valueType="num">
                                      <p:cBhvr>
                                        <p:cTn id="8" dur="2000" fill="hold"/>
                                        <p:tgtEl>
                                          <p:spTgt spid="88067"/>
                                        </p:tgtEl>
                                        <p:attrNameLst>
                                          <p:attrName>ppt_h</p:attrName>
                                        </p:attrNameLst>
                                      </p:cBhvr>
                                      <p:tavLst>
                                        <p:tav tm="0">
                                          <p:val>
                                            <p:fltVal val="0"/>
                                          </p:val>
                                        </p:tav>
                                        <p:tav tm="100000">
                                          <p:val>
                                            <p:strVal val="#ppt_h"/>
                                          </p:val>
                                        </p:tav>
                                      </p:tavLst>
                                    </p:anim>
                                    <p:animEffect transition="in" filter="fade">
                                      <p:cBhvr>
                                        <p:cTn id="9" dur="2000"/>
                                        <p:tgtEl>
                                          <p:spTgt spid="88067"/>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2000" fill="hold"/>
                                        <p:tgtEl>
                                          <p:spTgt spid="40"/>
                                        </p:tgtEl>
                                        <p:attrNameLst>
                                          <p:attrName>ppt_w</p:attrName>
                                        </p:attrNameLst>
                                      </p:cBhvr>
                                      <p:tavLst>
                                        <p:tav tm="0">
                                          <p:val>
                                            <p:fltVal val="0"/>
                                          </p:val>
                                        </p:tav>
                                        <p:tav tm="100000">
                                          <p:val>
                                            <p:strVal val="#ppt_w"/>
                                          </p:val>
                                        </p:tav>
                                      </p:tavLst>
                                    </p:anim>
                                    <p:anim calcmode="lin" valueType="num">
                                      <p:cBhvr>
                                        <p:cTn id="14" dur="2000" fill="hold"/>
                                        <p:tgtEl>
                                          <p:spTgt spid="40"/>
                                        </p:tgtEl>
                                        <p:attrNameLst>
                                          <p:attrName>ppt_h</p:attrName>
                                        </p:attrNameLst>
                                      </p:cBhvr>
                                      <p:tavLst>
                                        <p:tav tm="0">
                                          <p:val>
                                            <p:fltVal val="0"/>
                                          </p:val>
                                        </p:tav>
                                        <p:tav tm="100000">
                                          <p:val>
                                            <p:strVal val="#ppt_h"/>
                                          </p:val>
                                        </p:tav>
                                      </p:tavLst>
                                    </p:anim>
                                    <p:animEffect transition="in" filter="fade">
                                      <p:cBhvr>
                                        <p:cTn id="15" dur="2000"/>
                                        <p:tgtEl>
                                          <p:spTgt spid="40"/>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Effect transition="in" filter="fade">
                                      <p:cBhvr>
                                        <p:cTn id="21" dur="2000"/>
                                        <p:tgtEl>
                                          <p:spTgt spid="8"/>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2000" fill="hold"/>
                                        <p:tgtEl>
                                          <p:spTgt spid="21"/>
                                        </p:tgtEl>
                                        <p:attrNameLst>
                                          <p:attrName>ppt_w</p:attrName>
                                        </p:attrNameLst>
                                      </p:cBhvr>
                                      <p:tavLst>
                                        <p:tav tm="0">
                                          <p:val>
                                            <p:fltVal val="0"/>
                                          </p:val>
                                        </p:tav>
                                        <p:tav tm="100000">
                                          <p:val>
                                            <p:strVal val="#ppt_w"/>
                                          </p:val>
                                        </p:tav>
                                      </p:tavLst>
                                    </p:anim>
                                    <p:anim calcmode="lin" valueType="num">
                                      <p:cBhvr>
                                        <p:cTn id="26" dur="2000" fill="hold"/>
                                        <p:tgtEl>
                                          <p:spTgt spid="21"/>
                                        </p:tgtEl>
                                        <p:attrNameLst>
                                          <p:attrName>ppt_h</p:attrName>
                                        </p:attrNameLst>
                                      </p:cBhvr>
                                      <p:tavLst>
                                        <p:tav tm="0">
                                          <p:val>
                                            <p:fltVal val="0"/>
                                          </p:val>
                                        </p:tav>
                                        <p:tav tm="100000">
                                          <p:val>
                                            <p:strVal val="#ppt_h"/>
                                          </p:val>
                                        </p:tav>
                                      </p:tavLst>
                                    </p:anim>
                                    <p:animEffect transition="in" filter="fade">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F6894A01-3E4F-405C-9510-DC6C51DA590A}" type="slidenum">
              <a:rPr lang="en-US"/>
              <a:pPr/>
              <a:t>14</a:t>
            </a:fld>
            <a:endParaRPr lang="en-US" dirty="0"/>
          </a:p>
          <a:p>
            <a:endParaRPr lang="en-US" dirty="0"/>
          </a:p>
        </p:txBody>
      </p:sp>
      <p:sp>
        <p:nvSpPr>
          <p:cNvPr id="43010" name="Rectangle 2"/>
          <p:cNvSpPr>
            <a:spLocks noGrp="1" noChangeArrowheads="1"/>
          </p:cNvSpPr>
          <p:nvPr>
            <p:ph type="title"/>
          </p:nvPr>
        </p:nvSpPr>
        <p:spPr/>
        <p:txBody>
          <a:bodyPr/>
          <a:lstStyle/>
          <a:p>
            <a:pPr algn="l" eaLnBrk="1" hangingPunct="1"/>
            <a:r>
              <a:rPr lang="en-US" dirty="0" smtClean="0"/>
              <a:t>What will it look like?</a:t>
            </a:r>
          </a:p>
        </p:txBody>
      </p:sp>
      <p:pic>
        <p:nvPicPr>
          <p:cNvPr id="45057" name="Picture 1"/>
          <p:cNvPicPr>
            <a:picLocks noChangeAspect="1" noChangeArrowheads="1"/>
          </p:cNvPicPr>
          <p:nvPr/>
        </p:nvPicPr>
        <p:blipFill>
          <a:blip r:embed="rId3" cstate="print"/>
          <a:srcRect r="24787" b="31429"/>
          <a:stretch>
            <a:fillRect/>
          </a:stretch>
        </p:blipFill>
        <p:spPr bwMode="auto">
          <a:xfrm>
            <a:off x="266700" y="990600"/>
            <a:ext cx="8534400" cy="4724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533400" y="5791200"/>
            <a:ext cx="8001000" cy="738664"/>
          </a:xfrm>
          <a:prstGeom prst="rect">
            <a:avLst/>
          </a:prstGeom>
          <a:noFill/>
        </p:spPr>
        <p:txBody>
          <a:bodyPr wrap="square" rtlCol="0">
            <a:spAutoFit/>
          </a:bodyPr>
          <a:lstStyle/>
          <a:p>
            <a:pPr algn="ctr"/>
            <a:r>
              <a:rPr lang="en-US" sz="2400" b="1" cap="small" dirty="0" smtClean="0">
                <a:solidFill>
                  <a:srgbClr val="A20000"/>
                </a:solidFill>
                <a:effectLst>
                  <a:outerShdw blurRad="38100" dist="38100" dir="2700000" algn="tl">
                    <a:srgbClr val="000000">
                      <a:alpha val="43137"/>
                    </a:srgbClr>
                  </a:outerShdw>
                </a:effectLst>
                <a:latin typeface="Arial Black" pitchFamily="34" charset="0"/>
              </a:rPr>
              <a:t>Non-Exempt Employee Timesheet</a:t>
            </a:r>
          </a:p>
          <a:p>
            <a:pPr algn="ctr"/>
            <a:endParaRPr lang="en-US" sz="600" i="1" cap="small" dirty="0" smtClean="0">
              <a:latin typeface="Arial Black" pitchFamily="34" charset="0"/>
            </a:endParaRPr>
          </a:p>
          <a:p>
            <a:pPr algn="ctr"/>
            <a:r>
              <a:rPr lang="en-US" sz="1100" i="1" cap="small" dirty="0" smtClean="0">
                <a:latin typeface="Arial Black" pitchFamily="34" charset="0"/>
              </a:rPr>
              <a:t>**all other Details are same as Exempt</a:t>
            </a:r>
            <a:endParaRPr lang="en-US" sz="1100" i="1" cap="small" dirty="0">
              <a:latin typeface="Arial Black" pitchFamily="34" charset="0"/>
            </a:endParaRPr>
          </a:p>
        </p:txBody>
      </p:sp>
      <p:grpSp>
        <p:nvGrpSpPr>
          <p:cNvPr id="29" name="Group 28"/>
          <p:cNvGrpSpPr/>
          <p:nvPr/>
        </p:nvGrpSpPr>
        <p:grpSpPr>
          <a:xfrm>
            <a:off x="3733800" y="2133600"/>
            <a:ext cx="3429001" cy="3200400"/>
            <a:chOff x="4343399" y="1981200"/>
            <a:chExt cx="2615612" cy="2690343"/>
          </a:xfrm>
        </p:grpSpPr>
        <p:sp>
          <p:nvSpPr>
            <p:cNvPr id="24" name="Rectangle 23"/>
            <p:cNvSpPr/>
            <p:nvPr/>
          </p:nvSpPr>
          <p:spPr>
            <a:xfrm>
              <a:off x="5040895" y="1981200"/>
              <a:ext cx="1918116" cy="1143001"/>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ular Callout 24"/>
            <p:cNvSpPr/>
            <p:nvPr/>
          </p:nvSpPr>
          <p:spPr>
            <a:xfrm>
              <a:off x="4343399" y="4030985"/>
              <a:ext cx="2133600" cy="640558"/>
            </a:xfrm>
            <a:prstGeom prst="wedgeRoundRectCallout">
              <a:avLst>
                <a:gd name="adj1" fmla="val 36573"/>
                <a:gd name="adj2" fmla="val -189182"/>
                <a:gd name="adj3" fmla="val 16667"/>
              </a:avLst>
            </a:prstGeom>
            <a:solidFill>
              <a:schemeClr val="bg1"/>
            </a:solidFill>
            <a:ln w="41275">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600" b="1" dirty="0">
                  <a:solidFill>
                    <a:schemeClr val="tx1"/>
                  </a:solidFill>
                </a:rPr>
                <a:t>Detailed </a:t>
              </a:r>
              <a:r>
                <a:rPr lang="en-US" sz="1600" b="1" dirty="0" smtClean="0">
                  <a:solidFill>
                    <a:schemeClr val="tx1"/>
                  </a:solidFill>
                </a:rPr>
                <a:t>Time Entry </a:t>
              </a:r>
            </a:p>
            <a:p>
              <a:pPr algn="ctr"/>
              <a:r>
                <a:rPr lang="en-US" sz="1400" b="1" dirty="0" smtClean="0">
                  <a:solidFill>
                    <a:schemeClr val="tx1"/>
                  </a:solidFill>
                </a:rPr>
                <a:t>Start &amp; Stop Times</a:t>
              </a:r>
            </a:p>
            <a:p>
              <a:pPr algn="ctr"/>
              <a:r>
                <a:rPr lang="en-US" sz="1400" b="1" dirty="0" smtClean="0">
                  <a:solidFill>
                    <a:schemeClr val="tx1"/>
                  </a:solidFill>
                </a:rPr>
                <a:t>Accounts for Lunch Break</a:t>
              </a:r>
              <a:endParaRPr lang="en-US" sz="1400" b="1" dirty="0">
                <a:solidFill>
                  <a:schemeClr val="tx1"/>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5057"/>
                                        </p:tgtEl>
                                        <p:attrNameLst>
                                          <p:attrName>style.visibility</p:attrName>
                                        </p:attrNameLst>
                                      </p:cBhvr>
                                      <p:to>
                                        <p:strVal val="visible"/>
                                      </p:to>
                                    </p:set>
                                    <p:anim calcmode="lin" valueType="num">
                                      <p:cBhvr>
                                        <p:cTn id="7" dur="2000" fill="hold"/>
                                        <p:tgtEl>
                                          <p:spTgt spid="45057"/>
                                        </p:tgtEl>
                                        <p:attrNameLst>
                                          <p:attrName>ppt_w</p:attrName>
                                        </p:attrNameLst>
                                      </p:cBhvr>
                                      <p:tavLst>
                                        <p:tav tm="0">
                                          <p:val>
                                            <p:fltVal val="0"/>
                                          </p:val>
                                        </p:tav>
                                        <p:tav tm="100000">
                                          <p:val>
                                            <p:strVal val="#ppt_w"/>
                                          </p:val>
                                        </p:tav>
                                      </p:tavLst>
                                    </p:anim>
                                    <p:anim calcmode="lin" valueType="num">
                                      <p:cBhvr>
                                        <p:cTn id="8" dur="2000" fill="hold"/>
                                        <p:tgtEl>
                                          <p:spTgt spid="45057"/>
                                        </p:tgtEl>
                                        <p:attrNameLst>
                                          <p:attrName>ppt_h</p:attrName>
                                        </p:attrNameLst>
                                      </p:cBhvr>
                                      <p:tavLst>
                                        <p:tav tm="0">
                                          <p:val>
                                            <p:fltVal val="0"/>
                                          </p:val>
                                        </p:tav>
                                        <p:tav tm="100000">
                                          <p:val>
                                            <p:strVal val="#ppt_h"/>
                                          </p:val>
                                        </p:tav>
                                      </p:tavLst>
                                    </p:anim>
                                    <p:animEffect transition="in" filter="fade">
                                      <p:cBhvr>
                                        <p:cTn id="9" dur="2000"/>
                                        <p:tgtEl>
                                          <p:spTgt spid="45057"/>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3000" fill="hold"/>
                                        <p:tgtEl>
                                          <p:spTgt spid="29"/>
                                        </p:tgtEl>
                                        <p:attrNameLst>
                                          <p:attrName>ppt_w</p:attrName>
                                        </p:attrNameLst>
                                      </p:cBhvr>
                                      <p:tavLst>
                                        <p:tav tm="0">
                                          <p:val>
                                            <p:fltVal val="0"/>
                                          </p:val>
                                        </p:tav>
                                        <p:tav tm="100000">
                                          <p:val>
                                            <p:strVal val="#ppt_w"/>
                                          </p:val>
                                        </p:tav>
                                      </p:tavLst>
                                    </p:anim>
                                    <p:anim calcmode="lin" valueType="num">
                                      <p:cBhvr>
                                        <p:cTn id="14" dur="3000" fill="hold"/>
                                        <p:tgtEl>
                                          <p:spTgt spid="29"/>
                                        </p:tgtEl>
                                        <p:attrNameLst>
                                          <p:attrName>ppt_h</p:attrName>
                                        </p:attrNameLst>
                                      </p:cBhvr>
                                      <p:tavLst>
                                        <p:tav tm="0">
                                          <p:val>
                                            <p:fltVal val="0"/>
                                          </p:val>
                                        </p:tav>
                                        <p:tav tm="100000">
                                          <p:val>
                                            <p:strVal val="#ppt_h"/>
                                          </p:val>
                                        </p:tav>
                                      </p:tavLst>
                                    </p:anim>
                                    <p:animEffect transition="in" filter="fade">
                                      <p:cBhvr>
                                        <p:cTn id="15" dur="3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152400" y="1219200"/>
            <a:ext cx="8763000" cy="3657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3009"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F6894A01-3E4F-405C-9510-DC6C51DA590A}" type="slidenum">
              <a:rPr lang="en-US"/>
              <a:pPr/>
              <a:t>15</a:t>
            </a:fld>
            <a:endParaRPr lang="en-US" dirty="0"/>
          </a:p>
          <a:p>
            <a:endParaRPr lang="en-US" dirty="0"/>
          </a:p>
        </p:txBody>
      </p:sp>
      <p:sp>
        <p:nvSpPr>
          <p:cNvPr id="43010" name="Rectangle 2"/>
          <p:cNvSpPr>
            <a:spLocks noGrp="1" noChangeArrowheads="1"/>
          </p:cNvSpPr>
          <p:nvPr>
            <p:ph type="title"/>
          </p:nvPr>
        </p:nvSpPr>
        <p:spPr/>
        <p:txBody>
          <a:bodyPr/>
          <a:lstStyle/>
          <a:p>
            <a:pPr algn="l" eaLnBrk="1" hangingPunct="1"/>
            <a:r>
              <a:rPr lang="en-US" dirty="0" smtClean="0"/>
              <a:t>What will it look like?</a:t>
            </a:r>
          </a:p>
        </p:txBody>
      </p:sp>
      <p:sp>
        <p:nvSpPr>
          <p:cNvPr id="9" name="TextBox 8"/>
          <p:cNvSpPr txBox="1"/>
          <p:nvPr/>
        </p:nvSpPr>
        <p:spPr>
          <a:xfrm>
            <a:off x="1066800" y="5562600"/>
            <a:ext cx="6858000" cy="461665"/>
          </a:xfrm>
          <a:prstGeom prst="rect">
            <a:avLst/>
          </a:prstGeom>
          <a:noFill/>
        </p:spPr>
        <p:txBody>
          <a:bodyPr wrap="square" rtlCol="0">
            <a:spAutoFit/>
          </a:bodyPr>
          <a:lstStyle/>
          <a:p>
            <a:pPr algn="ctr"/>
            <a:r>
              <a:rPr lang="en-US" sz="2400" b="1" cap="small" dirty="0">
                <a:solidFill>
                  <a:srgbClr val="A20000"/>
                </a:solidFill>
                <a:effectLst>
                  <a:outerShdw blurRad="38100" dist="38100" dir="2700000" algn="tl">
                    <a:srgbClr val="000000">
                      <a:alpha val="43137"/>
                    </a:srgbClr>
                  </a:outerShdw>
                </a:effectLst>
                <a:latin typeface="Arial Black" pitchFamily="34" charset="0"/>
              </a:rPr>
              <a:t>Supervisor</a:t>
            </a:r>
            <a:r>
              <a:rPr lang="en-US" sz="2400" b="1" cap="small" dirty="0" smtClean="0">
                <a:solidFill>
                  <a:srgbClr val="A20000"/>
                </a:solidFill>
                <a:effectLst>
                  <a:outerShdw blurRad="38100" dist="38100" dir="2700000" algn="tl">
                    <a:srgbClr val="000000">
                      <a:alpha val="43137"/>
                    </a:srgbClr>
                  </a:outerShdw>
                </a:effectLst>
                <a:latin typeface="Arial Black" pitchFamily="34" charset="0"/>
              </a:rPr>
              <a:t> Approval Screen</a:t>
            </a:r>
            <a:endParaRPr lang="en-US" sz="2400" b="1" cap="small" dirty="0">
              <a:solidFill>
                <a:srgbClr val="A20000"/>
              </a:solidFill>
              <a:effectLst>
                <a:outerShdw blurRad="38100" dist="38100" dir="2700000" algn="tl">
                  <a:srgbClr val="000000">
                    <a:alpha val="43137"/>
                  </a:srgbClr>
                </a:outerShdw>
              </a:effectLst>
              <a:latin typeface="Arial Black" pitchFamily="34" charset="0"/>
            </a:endParaRPr>
          </a:p>
        </p:txBody>
      </p:sp>
      <p:grpSp>
        <p:nvGrpSpPr>
          <p:cNvPr id="14" name="Group 13"/>
          <p:cNvGrpSpPr/>
          <p:nvPr/>
        </p:nvGrpSpPr>
        <p:grpSpPr>
          <a:xfrm>
            <a:off x="1751527" y="3810000"/>
            <a:ext cx="5868473" cy="1523999"/>
            <a:chOff x="-4477126" y="2628900"/>
            <a:chExt cx="8998325" cy="1333499"/>
          </a:xfrm>
        </p:grpSpPr>
        <p:sp>
          <p:nvSpPr>
            <p:cNvPr id="15" name="Rectangle 14"/>
            <p:cNvSpPr/>
            <p:nvPr/>
          </p:nvSpPr>
          <p:spPr>
            <a:xfrm>
              <a:off x="1950719" y="2628900"/>
              <a:ext cx="2570480" cy="80010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15"/>
            <p:cNvSpPr/>
            <p:nvPr/>
          </p:nvSpPr>
          <p:spPr>
            <a:xfrm>
              <a:off x="-4477126" y="3429000"/>
              <a:ext cx="6309360" cy="533399"/>
            </a:xfrm>
            <a:prstGeom prst="wedgeRoundRectCallout">
              <a:avLst>
                <a:gd name="adj1" fmla="val 51754"/>
                <a:gd name="adj2" fmla="val -113661"/>
                <a:gd name="adj3" fmla="val 16667"/>
              </a:avLst>
            </a:prstGeom>
            <a:solidFill>
              <a:schemeClr val="bg1"/>
            </a:solidFill>
            <a:ln w="38100">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a:solidFill>
                    <a:schemeClr val="tx1"/>
                  </a:solidFill>
                </a:rPr>
                <a:t>“At a Glance View” of any Action Required</a:t>
              </a:r>
            </a:p>
            <a:p>
              <a:pPr algn="ctr"/>
              <a:r>
                <a:rPr lang="en-US" sz="1100" b="1" dirty="0" smtClean="0">
                  <a:solidFill>
                    <a:schemeClr val="tx1"/>
                  </a:solidFill>
                </a:rPr>
                <a:t>(i.e., </a:t>
              </a:r>
              <a:r>
                <a:rPr lang="en-US" sz="1100" b="1" dirty="0">
                  <a:solidFill>
                    <a:schemeClr val="tx1"/>
                  </a:solidFill>
                </a:rPr>
                <a:t>notify employee to submit / clear exceptions)</a:t>
              </a:r>
            </a:p>
          </p:txBody>
        </p:sp>
      </p:grpSp>
      <p:grpSp>
        <p:nvGrpSpPr>
          <p:cNvPr id="19" name="Group 18"/>
          <p:cNvGrpSpPr/>
          <p:nvPr/>
        </p:nvGrpSpPr>
        <p:grpSpPr>
          <a:xfrm>
            <a:off x="6781800" y="1219200"/>
            <a:ext cx="1981200" cy="1981200"/>
            <a:chOff x="6781800" y="1219200"/>
            <a:chExt cx="1981200" cy="1981200"/>
          </a:xfrm>
        </p:grpSpPr>
        <p:sp>
          <p:nvSpPr>
            <p:cNvPr id="17" name="Rounded Rectangular Callout 16"/>
            <p:cNvSpPr/>
            <p:nvPr/>
          </p:nvSpPr>
          <p:spPr>
            <a:xfrm>
              <a:off x="6781800" y="1219200"/>
              <a:ext cx="1828800" cy="587829"/>
            </a:xfrm>
            <a:prstGeom prst="wedgeRoundRectCallout">
              <a:avLst>
                <a:gd name="adj1" fmla="val 30214"/>
                <a:gd name="adj2" fmla="val 165382"/>
                <a:gd name="adj3" fmla="val 16667"/>
              </a:avLst>
            </a:prstGeom>
            <a:solidFill>
              <a:schemeClr val="bg1"/>
            </a:solidFill>
            <a:ln w="38100">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a:solidFill>
                    <a:schemeClr val="tx1"/>
                  </a:solidFill>
                </a:rPr>
                <a:t>Approval/Reject Buttons</a:t>
              </a:r>
            </a:p>
          </p:txBody>
        </p:sp>
        <p:sp>
          <p:nvSpPr>
            <p:cNvPr id="18" name="Rectangle 17"/>
            <p:cNvSpPr/>
            <p:nvPr/>
          </p:nvSpPr>
          <p:spPr>
            <a:xfrm>
              <a:off x="7620000" y="2514600"/>
              <a:ext cx="1143000" cy="68580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304800" y="1219200"/>
            <a:ext cx="5562600" cy="1981200"/>
            <a:chOff x="304800" y="1219200"/>
            <a:chExt cx="5562600" cy="1981200"/>
          </a:xfrm>
        </p:grpSpPr>
        <p:grpSp>
          <p:nvGrpSpPr>
            <p:cNvPr id="10" name="Group 9"/>
            <p:cNvGrpSpPr/>
            <p:nvPr/>
          </p:nvGrpSpPr>
          <p:grpSpPr>
            <a:xfrm>
              <a:off x="304800" y="1219200"/>
              <a:ext cx="5562600" cy="1981200"/>
              <a:chOff x="1600200" y="1219200"/>
              <a:chExt cx="4061581" cy="1981200"/>
            </a:xfrm>
          </p:grpSpPr>
          <p:sp>
            <p:nvSpPr>
              <p:cNvPr id="12" name="Rectangle 11"/>
              <p:cNvSpPr/>
              <p:nvPr/>
            </p:nvSpPr>
            <p:spPr>
              <a:xfrm>
                <a:off x="1600200" y="2514600"/>
                <a:ext cx="4061581" cy="68580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ular Callout 12"/>
              <p:cNvSpPr/>
              <p:nvPr/>
            </p:nvSpPr>
            <p:spPr>
              <a:xfrm>
                <a:off x="1711476" y="1219200"/>
                <a:ext cx="2559352" cy="587829"/>
              </a:xfrm>
              <a:prstGeom prst="wedgeRoundRectCallout">
                <a:avLst>
                  <a:gd name="adj1" fmla="val -8291"/>
                  <a:gd name="adj2" fmla="val 169932"/>
                  <a:gd name="adj3" fmla="val 16667"/>
                </a:avLst>
              </a:prstGeom>
              <a:solidFill>
                <a:schemeClr val="bg1"/>
              </a:solidFill>
              <a:ln w="38100">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a:solidFill>
                      <a:schemeClr val="tx1"/>
                    </a:solidFill>
                  </a:rPr>
                  <a:t>High </a:t>
                </a:r>
                <a:r>
                  <a:rPr lang="en-US" sz="1400" b="1" dirty="0" smtClean="0">
                    <a:solidFill>
                      <a:schemeClr val="tx1"/>
                    </a:solidFill>
                  </a:rPr>
                  <a:t>Level Summary </a:t>
                </a:r>
                <a:r>
                  <a:rPr lang="en-US" sz="1400" b="1" dirty="0">
                    <a:solidFill>
                      <a:schemeClr val="tx1"/>
                    </a:solidFill>
                  </a:rPr>
                  <a:t>of Hours</a:t>
                </a:r>
              </a:p>
              <a:p>
                <a:pPr algn="ctr"/>
                <a:r>
                  <a:rPr lang="en-US" sz="1100" b="1" dirty="0" smtClean="0">
                    <a:solidFill>
                      <a:schemeClr val="tx1"/>
                    </a:solidFill>
                  </a:rPr>
                  <a:t>(</a:t>
                </a:r>
                <a:r>
                  <a:rPr lang="en-US" sz="1100" b="1" dirty="0">
                    <a:solidFill>
                      <a:schemeClr val="tx1"/>
                    </a:solidFill>
                  </a:rPr>
                  <a:t>Simply Double-Click to view Detailed Timesheet)</a:t>
                </a:r>
              </a:p>
            </p:txBody>
          </p:sp>
        </p:grpSp>
        <p:sp>
          <p:nvSpPr>
            <p:cNvPr id="20" name="Rounded Rectangular Callout 19"/>
            <p:cNvSpPr/>
            <p:nvPr/>
          </p:nvSpPr>
          <p:spPr>
            <a:xfrm>
              <a:off x="4038600" y="1219200"/>
              <a:ext cx="1828800" cy="587829"/>
            </a:xfrm>
            <a:prstGeom prst="wedgeRoundRectCallout">
              <a:avLst>
                <a:gd name="adj1" fmla="val 20355"/>
                <a:gd name="adj2" fmla="val 167573"/>
                <a:gd name="adj3" fmla="val 16667"/>
              </a:avLst>
            </a:prstGeom>
            <a:solidFill>
              <a:schemeClr val="bg1"/>
            </a:solidFill>
            <a:ln w="38100">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solidFill>
                    <a:schemeClr val="tx1"/>
                  </a:solidFill>
                </a:rPr>
                <a:t>Primary Charge #</a:t>
              </a:r>
              <a:endParaRPr lang="en-US" sz="1400" b="1" dirty="0">
                <a:solidFill>
                  <a:schemeClr val="tx1"/>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000" fill="hold"/>
                                        <p:tgtEl>
                                          <p:spTgt spid="21"/>
                                        </p:tgtEl>
                                        <p:attrNameLst>
                                          <p:attrName>ppt_w</p:attrName>
                                        </p:attrNameLst>
                                      </p:cBhvr>
                                      <p:tavLst>
                                        <p:tav tm="0">
                                          <p:val>
                                            <p:fltVal val="0"/>
                                          </p:val>
                                        </p:tav>
                                        <p:tav tm="100000">
                                          <p:val>
                                            <p:strVal val="#ppt_w"/>
                                          </p:val>
                                        </p:tav>
                                      </p:tavLst>
                                    </p:anim>
                                    <p:anim calcmode="lin" valueType="num">
                                      <p:cBhvr>
                                        <p:cTn id="14" dur="2000" fill="hold"/>
                                        <p:tgtEl>
                                          <p:spTgt spid="21"/>
                                        </p:tgtEl>
                                        <p:attrNameLst>
                                          <p:attrName>ppt_h</p:attrName>
                                        </p:attrNameLst>
                                      </p:cBhvr>
                                      <p:tavLst>
                                        <p:tav tm="0">
                                          <p:val>
                                            <p:fltVal val="0"/>
                                          </p:val>
                                        </p:tav>
                                        <p:tav tm="100000">
                                          <p:val>
                                            <p:strVal val="#ppt_h"/>
                                          </p:val>
                                        </p:tav>
                                      </p:tavLst>
                                    </p:anim>
                                    <p:animEffect transition="in" filter="fade">
                                      <p:cBhvr>
                                        <p:cTn id="15" dur="2000"/>
                                        <p:tgtEl>
                                          <p:spTgt spid="21"/>
                                        </p:tgtEl>
                                      </p:cBhvr>
                                    </p:animEffect>
                                  </p:childTnLst>
                                </p:cTn>
                              </p:par>
                            </p:childTnLst>
                          </p:cTn>
                        </p:par>
                        <p:par>
                          <p:cTn id="16" fill="hold">
                            <p:stCondLst>
                              <p:cond delay="4000"/>
                            </p:stCondLst>
                            <p:childTnLst>
                              <p:par>
                                <p:cTn id="17" presetID="53"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2000" fill="hold"/>
                                        <p:tgtEl>
                                          <p:spTgt spid="14"/>
                                        </p:tgtEl>
                                        <p:attrNameLst>
                                          <p:attrName>ppt_w</p:attrName>
                                        </p:attrNameLst>
                                      </p:cBhvr>
                                      <p:tavLst>
                                        <p:tav tm="0">
                                          <p:val>
                                            <p:fltVal val="0"/>
                                          </p:val>
                                        </p:tav>
                                        <p:tav tm="100000">
                                          <p:val>
                                            <p:strVal val="#ppt_w"/>
                                          </p:val>
                                        </p:tav>
                                      </p:tavLst>
                                    </p:anim>
                                    <p:anim calcmode="lin" valueType="num">
                                      <p:cBhvr>
                                        <p:cTn id="20" dur="2000" fill="hold"/>
                                        <p:tgtEl>
                                          <p:spTgt spid="14"/>
                                        </p:tgtEl>
                                        <p:attrNameLst>
                                          <p:attrName>ppt_h</p:attrName>
                                        </p:attrNameLst>
                                      </p:cBhvr>
                                      <p:tavLst>
                                        <p:tav tm="0">
                                          <p:val>
                                            <p:fltVal val="0"/>
                                          </p:val>
                                        </p:tav>
                                        <p:tav tm="100000">
                                          <p:val>
                                            <p:strVal val="#ppt_h"/>
                                          </p:val>
                                        </p:tav>
                                      </p:tavLst>
                                    </p:anim>
                                    <p:animEffect transition="in" filter="fade">
                                      <p:cBhvr>
                                        <p:cTn id="21" dur="2000"/>
                                        <p:tgtEl>
                                          <p:spTgt spid="14"/>
                                        </p:tgtEl>
                                      </p:cBhvr>
                                    </p:animEffect>
                                  </p:childTnLst>
                                </p:cTn>
                              </p:par>
                            </p:childTnLst>
                          </p:cTn>
                        </p:par>
                        <p:par>
                          <p:cTn id="22" fill="hold">
                            <p:stCondLst>
                              <p:cond delay="6500"/>
                            </p:stCondLst>
                            <p:childTnLst>
                              <p:par>
                                <p:cTn id="23" presetID="53" presetClass="entr" presetSubtype="0" fill="hold" nodeType="afterEffect">
                                  <p:stCondLst>
                                    <p:cond delay="5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2000" fill="hold"/>
                                        <p:tgtEl>
                                          <p:spTgt spid="19"/>
                                        </p:tgtEl>
                                        <p:attrNameLst>
                                          <p:attrName>ppt_w</p:attrName>
                                        </p:attrNameLst>
                                      </p:cBhvr>
                                      <p:tavLst>
                                        <p:tav tm="0">
                                          <p:val>
                                            <p:fltVal val="0"/>
                                          </p:val>
                                        </p:tav>
                                        <p:tav tm="100000">
                                          <p:val>
                                            <p:strVal val="#ppt_w"/>
                                          </p:val>
                                        </p:tav>
                                      </p:tavLst>
                                    </p:anim>
                                    <p:anim calcmode="lin" valueType="num">
                                      <p:cBhvr>
                                        <p:cTn id="26" dur="2000" fill="hold"/>
                                        <p:tgtEl>
                                          <p:spTgt spid="19"/>
                                        </p:tgtEl>
                                        <p:attrNameLst>
                                          <p:attrName>ppt_h</p:attrName>
                                        </p:attrNameLst>
                                      </p:cBhvr>
                                      <p:tavLst>
                                        <p:tav tm="0">
                                          <p:val>
                                            <p:fltVal val="0"/>
                                          </p:val>
                                        </p:tav>
                                        <p:tav tm="100000">
                                          <p:val>
                                            <p:strVal val="#ppt_h"/>
                                          </p:val>
                                        </p:tav>
                                      </p:tavLst>
                                    </p:anim>
                                    <p:animEffect transition="in" filter="fade">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F6894A01-3E4F-405C-9510-DC6C51DA590A}" type="slidenum">
              <a:rPr lang="en-US"/>
              <a:pPr/>
              <a:t>16</a:t>
            </a:fld>
            <a:endParaRPr lang="en-US" dirty="0"/>
          </a:p>
          <a:p>
            <a:endParaRPr lang="en-US" dirty="0"/>
          </a:p>
        </p:txBody>
      </p:sp>
      <p:sp>
        <p:nvSpPr>
          <p:cNvPr id="43010" name="Rectangle 2"/>
          <p:cNvSpPr>
            <a:spLocks noGrp="1" noChangeArrowheads="1"/>
          </p:cNvSpPr>
          <p:nvPr>
            <p:ph type="title"/>
          </p:nvPr>
        </p:nvSpPr>
        <p:spPr/>
        <p:txBody>
          <a:bodyPr/>
          <a:lstStyle/>
          <a:p>
            <a:pPr algn="l" eaLnBrk="1" hangingPunct="1"/>
            <a:r>
              <a:rPr lang="en-US" dirty="0" smtClean="0"/>
              <a:t>What will it look like?</a:t>
            </a:r>
          </a:p>
        </p:txBody>
      </p:sp>
      <p:grpSp>
        <p:nvGrpSpPr>
          <p:cNvPr id="20" name="Group 19"/>
          <p:cNvGrpSpPr/>
          <p:nvPr/>
        </p:nvGrpSpPr>
        <p:grpSpPr>
          <a:xfrm>
            <a:off x="914400" y="1600199"/>
            <a:ext cx="7162800" cy="4424066"/>
            <a:chOff x="914400" y="1600199"/>
            <a:chExt cx="7162800" cy="4424066"/>
          </a:xfrm>
        </p:grpSpPr>
        <p:pic>
          <p:nvPicPr>
            <p:cNvPr id="89090" name="Picture 2"/>
            <p:cNvPicPr>
              <a:picLocks noChangeAspect="1" noChangeArrowheads="1"/>
            </p:cNvPicPr>
            <p:nvPr/>
          </p:nvPicPr>
          <p:blipFill>
            <a:blip r:embed="rId3" cstate="print"/>
            <a:srcRect b="40984"/>
            <a:stretch>
              <a:fillRect/>
            </a:stretch>
          </p:blipFill>
          <p:spPr bwMode="auto">
            <a:xfrm>
              <a:off x="914400" y="1600199"/>
              <a:ext cx="7162800" cy="388620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1066800" y="5562600"/>
              <a:ext cx="6858000" cy="461665"/>
            </a:xfrm>
            <a:prstGeom prst="rect">
              <a:avLst/>
            </a:prstGeom>
            <a:noFill/>
          </p:spPr>
          <p:txBody>
            <a:bodyPr wrap="square" rtlCol="0">
              <a:spAutoFit/>
            </a:bodyPr>
            <a:lstStyle/>
            <a:p>
              <a:pPr algn="ctr"/>
              <a:r>
                <a:rPr lang="en-US" sz="2400" b="1" cap="small" dirty="0">
                  <a:solidFill>
                    <a:srgbClr val="A20000"/>
                  </a:solidFill>
                  <a:effectLst>
                    <a:outerShdw blurRad="38100" dist="38100" dir="2700000" algn="tl">
                      <a:srgbClr val="000000">
                        <a:alpha val="43137"/>
                      </a:srgbClr>
                    </a:outerShdw>
                  </a:effectLst>
                  <a:latin typeface="Arial Black" pitchFamily="34" charset="0"/>
                </a:rPr>
                <a:t>Supervisor</a:t>
              </a:r>
              <a:r>
                <a:rPr lang="en-US" sz="2400" b="1" cap="small" dirty="0" smtClean="0">
                  <a:solidFill>
                    <a:srgbClr val="A20000"/>
                  </a:solidFill>
                  <a:effectLst>
                    <a:outerShdw blurRad="38100" dist="38100" dir="2700000" algn="tl">
                      <a:srgbClr val="000000">
                        <a:alpha val="43137"/>
                      </a:srgbClr>
                    </a:outerShdw>
                  </a:effectLst>
                  <a:latin typeface="Arial Black" pitchFamily="34" charset="0"/>
                </a:rPr>
                <a:t> View of Employee Timesheet</a:t>
              </a:r>
            </a:p>
          </p:txBody>
        </p:sp>
      </p:grpSp>
      <p:sp>
        <p:nvSpPr>
          <p:cNvPr id="12" name="Rectangle 11"/>
          <p:cNvSpPr/>
          <p:nvPr/>
        </p:nvSpPr>
        <p:spPr>
          <a:xfrm>
            <a:off x="914400" y="2286000"/>
            <a:ext cx="7162799" cy="304800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ular Callout 12"/>
          <p:cNvSpPr/>
          <p:nvPr/>
        </p:nvSpPr>
        <p:spPr>
          <a:xfrm>
            <a:off x="76200" y="1006278"/>
            <a:ext cx="1981200" cy="480391"/>
          </a:xfrm>
          <a:prstGeom prst="wedgeRoundRectCallout">
            <a:avLst>
              <a:gd name="adj1" fmla="val 14654"/>
              <a:gd name="adj2" fmla="val 133771"/>
              <a:gd name="adj3" fmla="val 16667"/>
            </a:avLst>
          </a:prstGeom>
          <a:solidFill>
            <a:schemeClr val="bg1"/>
          </a:solidFill>
          <a:ln w="38100">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b="1" dirty="0">
                <a:solidFill>
                  <a:schemeClr val="tx1"/>
                </a:solidFill>
              </a:rPr>
              <a:t>Detailed Timesheet Tab</a:t>
            </a:r>
          </a:p>
          <a:p>
            <a:pPr algn="ctr"/>
            <a:r>
              <a:rPr lang="en-US" sz="1100" b="1" dirty="0">
                <a:solidFill>
                  <a:schemeClr val="tx1"/>
                </a:solidFill>
              </a:rPr>
              <a:t>(Employee View)</a:t>
            </a:r>
          </a:p>
        </p:txBody>
      </p:sp>
      <p:sp>
        <p:nvSpPr>
          <p:cNvPr id="19" name="Rounded Rectangular Callout 18"/>
          <p:cNvSpPr/>
          <p:nvPr/>
        </p:nvSpPr>
        <p:spPr>
          <a:xfrm>
            <a:off x="3352800" y="1006278"/>
            <a:ext cx="3886200" cy="670122"/>
          </a:xfrm>
          <a:prstGeom prst="wedgeRoundRectCallout">
            <a:avLst>
              <a:gd name="adj1" fmla="val -44534"/>
              <a:gd name="adj2" fmla="val 136400"/>
              <a:gd name="adj3" fmla="val 16667"/>
            </a:avLst>
          </a:prstGeom>
          <a:solidFill>
            <a:schemeClr val="bg1"/>
          </a:solidFill>
          <a:ln w="38100">
            <a:solidFill>
              <a:srgbClr val="C00000"/>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a:solidFill>
                  <a:schemeClr val="tx1"/>
                </a:solidFill>
              </a:rPr>
              <a:t>Results Tab:</a:t>
            </a:r>
          </a:p>
          <a:p>
            <a:pPr algn="ctr"/>
            <a:r>
              <a:rPr lang="en-US" sz="1200" b="1" dirty="0">
                <a:solidFill>
                  <a:schemeClr val="tx1"/>
                </a:solidFill>
              </a:rPr>
              <a:t>Detailed Summary of Employee Timesheet</a:t>
            </a:r>
          </a:p>
        </p:txBody>
      </p:sp>
      <p:sp>
        <p:nvSpPr>
          <p:cNvPr id="22" name="Rectangle 21"/>
          <p:cNvSpPr/>
          <p:nvPr/>
        </p:nvSpPr>
        <p:spPr>
          <a:xfrm>
            <a:off x="2057400" y="1905000"/>
            <a:ext cx="1447800" cy="38100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000" fill="hold"/>
                                        <p:tgtEl>
                                          <p:spTgt spid="20"/>
                                        </p:tgtEl>
                                        <p:attrNameLst>
                                          <p:attrName>ppt_w</p:attrName>
                                        </p:attrNameLst>
                                      </p:cBhvr>
                                      <p:tavLst>
                                        <p:tav tm="0">
                                          <p:val>
                                            <p:fltVal val="0"/>
                                          </p:val>
                                        </p:tav>
                                        <p:tav tm="100000">
                                          <p:val>
                                            <p:strVal val="#ppt_w"/>
                                          </p:val>
                                        </p:tav>
                                      </p:tavLst>
                                    </p:anim>
                                    <p:anim calcmode="lin" valueType="num">
                                      <p:cBhvr>
                                        <p:cTn id="8" dur="2000" fill="hold"/>
                                        <p:tgtEl>
                                          <p:spTgt spid="20"/>
                                        </p:tgtEl>
                                        <p:attrNameLst>
                                          <p:attrName>ppt_h</p:attrName>
                                        </p:attrNameLst>
                                      </p:cBhvr>
                                      <p:tavLst>
                                        <p:tav tm="0">
                                          <p:val>
                                            <p:fltVal val="0"/>
                                          </p:val>
                                        </p:tav>
                                        <p:tav tm="100000">
                                          <p:val>
                                            <p:strVal val="#ppt_h"/>
                                          </p:val>
                                        </p:tav>
                                      </p:tavLst>
                                    </p:anim>
                                    <p:animEffect transition="in" filter="fade">
                                      <p:cBhvr>
                                        <p:cTn id="9" dur="2000"/>
                                        <p:tgtEl>
                                          <p:spTgt spid="20"/>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ppt_w</p:attrName>
                                        </p:attrNameLst>
                                      </p:cBhvr>
                                      <p:tavLst>
                                        <p:tav tm="0">
                                          <p:val>
                                            <p:fltVal val="0"/>
                                          </p:val>
                                        </p:tav>
                                        <p:tav tm="100000">
                                          <p:val>
                                            <p:strVal val="#ppt_w"/>
                                          </p:val>
                                        </p:tav>
                                      </p:tavLst>
                                    </p:anim>
                                    <p:anim calcmode="lin" valueType="num">
                                      <p:cBhvr>
                                        <p:cTn id="14" dur="2000" fill="hold"/>
                                        <p:tgtEl>
                                          <p:spTgt spid="13"/>
                                        </p:tgtEl>
                                        <p:attrNameLst>
                                          <p:attrName>ppt_h</p:attrName>
                                        </p:attrNameLst>
                                      </p:cBhvr>
                                      <p:tavLst>
                                        <p:tav tm="0">
                                          <p:val>
                                            <p:fltVal val="0"/>
                                          </p:val>
                                        </p:tav>
                                        <p:tav tm="100000">
                                          <p:val>
                                            <p:strVal val="#ppt_h"/>
                                          </p:val>
                                        </p:tav>
                                      </p:tavLst>
                                    </p:anim>
                                    <p:animEffect transition="in" filter="fade">
                                      <p:cBhvr>
                                        <p:cTn id="15" dur="2000"/>
                                        <p:tgtEl>
                                          <p:spTgt spid="13"/>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2000" fill="hold"/>
                                        <p:tgtEl>
                                          <p:spTgt spid="19"/>
                                        </p:tgtEl>
                                        <p:attrNameLst>
                                          <p:attrName>ppt_w</p:attrName>
                                        </p:attrNameLst>
                                      </p:cBhvr>
                                      <p:tavLst>
                                        <p:tav tm="0">
                                          <p:val>
                                            <p:fltVal val="0"/>
                                          </p:val>
                                        </p:tav>
                                        <p:tav tm="100000">
                                          <p:val>
                                            <p:strVal val="#ppt_w"/>
                                          </p:val>
                                        </p:tav>
                                      </p:tavLst>
                                    </p:anim>
                                    <p:anim calcmode="lin" valueType="num">
                                      <p:cBhvr>
                                        <p:cTn id="20" dur="2000" fill="hold"/>
                                        <p:tgtEl>
                                          <p:spTgt spid="19"/>
                                        </p:tgtEl>
                                        <p:attrNameLst>
                                          <p:attrName>ppt_h</p:attrName>
                                        </p:attrNameLst>
                                      </p:cBhvr>
                                      <p:tavLst>
                                        <p:tav tm="0">
                                          <p:val>
                                            <p:fltVal val="0"/>
                                          </p:val>
                                        </p:tav>
                                        <p:tav tm="100000">
                                          <p:val>
                                            <p:strVal val="#ppt_h"/>
                                          </p:val>
                                        </p:tav>
                                      </p:tavLst>
                                    </p:anim>
                                    <p:animEffect transition="in" filter="fade">
                                      <p:cBhvr>
                                        <p:cTn id="21" dur="2000"/>
                                        <p:tgtEl>
                                          <p:spTgt spid="19"/>
                                        </p:tgtEl>
                                      </p:cBhvr>
                                    </p:animEffect>
                                  </p:childTnLst>
                                </p:cTn>
                              </p:par>
                            </p:childTnLst>
                          </p:cTn>
                        </p:par>
                        <p:par>
                          <p:cTn id="22" fill="hold">
                            <p:stCondLst>
                              <p:cond delay="6000"/>
                            </p:stCondLst>
                            <p:childTnLst>
                              <p:par>
                                <p:cTn id="23" presetID="53"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2000" fill="hold"/>
                                        <p:tgtEl>
                                          <p:spTgt spid="22"/>
                                        </p:tgtEl>
                                        <p:attrNameLst>
                                          <p:attrName>ppt_w</p:attrName>
                                        </p:attrNameLst>
                                      </p:cBhvr>
                                      <p:tavLst>
                                        <p:tav tm="0">
                                          <p:val>
                                            <p:fltVal val="0"/>
                                          </p:val>
                                        </p:tav>
                                        <p:tav tm="100000">
                                          <p:val>
                                            <p:strVal val="#ppt_w"/>
                                          </p:val>
                                        </p:tav>
                                      </p:tavLst>
                                    </p:anim>
                                    <p:anim calcmode="lin" valueType="num">
                                      <p:cBhvr>
                                        <p:cTn id="26" dur="2000" fill="hold"/>
                                        <p:tgtEl>
                                          <p:spTgt spid="22"/>
                                        </p:tgtEl>
                                        <p:attrNameLst>
                                          <p:attrName>ppt_h</p:attrName>
                                        </p:attrNameLst>
                                      </p:cBhvr>
                                      <p:tavLst>
                                        <p:tav tm="0">
                                          <p:val>
                                            <p:fltVal val="0"/>
                                          </p:val>
                                        </p:tav>
                                        <p:tav tm="100000">
                                          <p:val>
                                            <p:strVal val="#ppt_h"/>
                                          </p:val>
                                        </p:tav>
                                      </p:tavLst>
                                    </p:anim>
                                    <p:animEffect transition="in" filter="fade">
                                      <p:cBhvr>
                                        <p:cTn id="27" dur="2000"/>
                                        <p:tgtEl>
                                          <p:spTgt spid="22"/>
                                        </p:tgtEl>
                                      </p:cBhvr>
                                    </p:animEffect>
                                  </p:childTnLst>
                                </p:cTn>
                              </p:par>
                            </p:childTnLst>
                          </p:cTn>
                        </p:par>
                        <p:par>
                          <p:cTn id="28" fill="hold">
                            <p:stCondLst>
                              <p:cond delay="8000"/>
                            </p:stCondLst>
                            <p:childTnLst>
                              <p:par>
                                <p:cTn id="29" presetID="55"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0" fill="hold"/>
                                        <p:tgtEl>
                                          <p:spTgt spid="12"/>
                                        </p:tgtEl>
                                        <p:attrNameLst>
                                          <p:attrName>ppt_w</p:attrName>
                                        </p:attrNameLst>
                                      </p:cBhvr>
                                      <p:tavLst>
                                        <p:tav tm="0">
                                          <p:val>
                                            <p:strVal val="#ppt_w*0.70"/>
                                          </p:val>
                                        </p:tav>
                                        <p:tav tm="100000">
                                          <p:val>
                                            <p:strVal val="#ppt_w"/>
                                          </p:val>
                                        </p:tav>
                                      </p:tavLst>
                                    </p:anim>
                                    <p:anim calcmode="lin" valueType="num">
                                      <p:cBhvr>
                                        <p:cTn id="32" dur="3000" fill="hold"/>
                                        <p:tgtEl>
                                          <p:spTgt spid="12"/>
                                        </p:tgtEl>
                                        <p:attrNameLst>
                                          <p:attrName>ppt_h</p:attrName>
                                        </p:attrNameLst>
                                      </p:cBhvr>
                                      <p:tavLst>
                                        <p:tav tm="0">
                                          <p:val>
                                            <p:strVal val="#ppt_h"/>
                                          </p:val>
                                        </p:tav>
                                        <p:tav tm="100000">
                                          <p:val>
                                            <p:strVal val="#ppt_h"/>
                                          </p:val>
                                        </p:tav>
                                      </p:tavLst>
                                    </p:anim>
                                    <p:animEffect transition="in" filter="fade">
                                      <p:cBhvr>
                                        <p:cTn id="3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1752600" y="4419600"/>
            <a:ext cx="16764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410527" y="4019473"/>
            <a:ext cx="723746" cy="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3009901" y="4076699"/>
            <a:ext cx="685800" cy="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4033"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3890B937-5693-4E2D-B89D-EC4D71848CC4}" type="slidenum">
              <a:rPr lang="en-US"/>
              <a:pPr/>
              <a:t>17</a:t>
            </a:fld>
            <a:endParaRPr lang="en-US" dirty="0"/>
          </a:p>
          <a:p>
            <a:endParaRPr lang="en-US" dirty="0"/>
          </a:p>
        </p:txBody>
      </p:sp>
      <p:sp>
        <p:nvSpPr>
          <p:cNvPr id="44034" name="Rectangle 2"/>
          <p:cNvSpPr>
            <a:spLocks noGrp="1" noChangeArrowheads="1"/>
          </p:cNvSpPr>
          <p:nvPr>
            <p:ph type="title"/>
          </p:nvPr>
        </p:nvSpPr>
        <p:spPr/>
        <p:txBody>
          <a:bodyPr/>
          <a:lstStyle/>
          <a:p>
            <a:pPr algn="l" eaLnBrk="1" hangingPunct="1"/>
            <a:r>
              <a:rPr lang="en-US" dirty="0" smtClean="0"/>
              <a:t>What is the implementation timeline?</a:t>
            </a:r>
          </a:p>
        </p:txBody>
      </p:sp>
      <p:sp>
        <p:nvSpPr>
          <p:cNvPr id="2" name="Rectangle 1"/>
          <p:cNvSpPr/>
          <p:nvPr/>
        </p:nvSpPr>
        <p:spPr>
          <a:xfrm>
            <a:off x="304800" y="3505200"/>
            <a:ext cx="2286000" cy="228600"/>
          </a:xfrm>
          <a:prstGeom prst="rect">
            <a:avLst/>
          </a:prstGeom>
          <a:solidFill>
            <a:schemeClr val="accent1">
              <a:lumMod val="50000"/>
            </a:schemeClr>
          </a:solidFill>
          <a:ln w="19050">
            <a:solidFill>
              <a:schemeClr val="bg1"/>
            </a:solidFill>
          </a:ln>
          <a:effectLst/>
          <a:scene3d>
            <a:camera prst="orthographicFront">
              <a:rot lat="0" lon="0" rev="0"/>
            </a:camera>
            <a:lightRig rig="soft" dir="t">
              <a:rot lat="0" lon="0" rev="0"/>
            </a:lightRig>
          </a:scene3d>
          <a:sp3d contourW="44450" prstMaterial="matte">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effectLst>
                  <a:outerShdw blurRad="38100" dist="38100" dir="2700000" algn="tl">
                    <a:srgbClr val="000000">
                      <a:alpha val="43137"/>
                    </a:srgbClr>
                  </a:outerShdw>
                </a:effectLst>
              </a:rPr>
              <a:t>JUNE</a:t>
            </a:r>
            <a:endParaRPr lang="en-US" sz="1200" b="1" dirty="0">
              <a:effectLst>
                <a:outerShdw blurRad="38100" dist="38100" dir="2700000" algn="tl">
                  <a:srgbClr val="000000">
                    <a:alpha val="43137"/>
                  </a:srgbClr>
                </a:outerShdw>
              </a:effectLst>
            </a:endParaRPr>
          </a:p>
        </p:txBody>
      </p:sp>
      <p:sp>
        <p:nvSpPr>
          <p:cNvPr id="9" name="Rectangle 8"/>
          <p:cNvSpPr/>
          <p:nvPr/>
        </p:nvSpPr>
        <p:spPr>
          <a:xfrm>
            <a:off x="2590800" y="3505200"/>
            <a:ext cx="3962400" cy="228600"/>
          </a:xfrm>
          <a:prstGeom prst="rect">
            <a:avLst/>
          </a:prstGeom>
          <a:solidFill>
            <a:schemeClr val="accent6">
              <a:lumMod val="40000"/>
              <a:lumOff val="60000"/>
            </a:schemeClr>
          </a:solidFill>
          <a:ln w="19050">
            <a:solidFill>
              <a:schemeClr val="bg1"/>
            </a:solidFill>
          </a:ln>
          <a:effectLst/>
          <a:scene3d>
            <a:camera prst="orthographicFront">
              <a:rot lat="0" lon="0" rev="0"/>
            </a:camera>
            <a:lightRig rig="soft" dir="t">
              <a:rot lat="0" lon="0" rev="0"/>
            </a:lightRig>
          </a:scene3d>
          <a:sp3d contourW="44450" prstMaterial="matte">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effectLst>
                  <a:outerShdw blurRad="38100" dist="38100" dir="2700000" algn="tl">
                    <a:srgbClr val="000000">
                      <a:alpha val="43137"/>
                    </a:srgbClr>
                  </a:outerShdw>
                </a:effectLst>
              </a:rPr>
              <a:t>JULY</a:t>
            </a:r>
            <a:endParaRPr lang="en-US" sz="1200" b="1" dirty="0">
              <a:effectLst>
                <a:outerShdw blurRad="38100" dist="38100" dir="2700000" algn="tl">
                  <a:srgbClr val="000000">
                    <a:alpha val="43137"/>
                  </a:srgbClr>
                </a:outerShdw>
              </a:effectLst>
            </a:endParaRPr>
          </a:p>
        </p:txBody>
      </p:sp>
      <p:sp>
        <p:nvSpPr>
          <p:cNvPr id="10" name="Rectangle 9"/>
          <p:cNvSpPr/>
          <p:nvPr/>
        </p:nvSpPr>
        <p:spPr>
          <a:xfrm>
            <a:off x="6477000" y="3505200"/>
            <a:ext cx="2286000" cy="228600"/>
          </a:xfrm>
          <a:prstGeom prst="rect">
            <a:avLst/>
          </a:prstGeom>
          <a:solidFill>
            <a:srgbClr val="2E33F6"/>
          </a:solidFill>
          <a:ln w="19050">
            <a:solidFill>
              <a:schemeClr val="bg1"/>
            </a:solidFill>
          </a:ln>
          <a:effectLst/>
          <a:scene3d>
            <a:camera prst="orthographicFront">
              <a:rot lat="0" lon="0" rev="0"/>
            </a:camera>
            <a:lightRig rig="soft" dir="t">
              <a:rot lat="0" lon="0" rev="0"/>
            </a:lightRig>
          </a:scene3d>
          <a:sp3d contourW="44450" prstMaterial="matte">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effectLst>
                  <a:outerShdw blurRad="38100" dist="38100" dir="2700000" algn="tl">
                    <a:srgbClr val="000000">
                      <a:alpha val="43137"/>
                    </a:srgbClr>
                  </a:outerShdw>
                </a:effectLst>
              </a:rPr>
              <a:t>AUGUST</a:t>
            </a:r>
            <a:endParaRPr lang="en-US" sz="1200" b="1" dirty="0">
              <a:effectLst>
                <a:outerShdw blurRad="38100" dist="38100" dir="2700000" algn="tl">
                  <a:srgbClr val="000000">
                    <a:alpha val="43137"/>
                  </a:srgbClr>
                </a:outerShdw>
              </a:effectLst>
            </a:endParaRPr>
          </a:p>
        </p:txBody>
      </p:sp>
      <p:sp>
        <p:nvSpPr>
          <p:cNvPr id="7" name="Rectangle 6"/>
          <p:cNvSpPr/>
          <p:nvPr/>
        </p:nvSpPr>
        <p:spPr>
          <a:xfrm>
            <a:off x="609600" y="1524000"/>
            <a:ext cx="1752600" cy="609600"/>
          </a:xfrm>
          <a:prstGeom prst="rect">
            <a:avLst/>
          </a:prstGeom>
          <a:solidFill>
            <a:srgbClr val="FFFF99"/>
          </a:solidFill>
          <a:ln w="9525">
            <a:solidFill>
              <a:schemeClr val="tx1">
                <a:lumMod val="95000"/>
                <a:lumOff val="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User Acceptance Testing Wrap-Up</a:t>
            </a:r>
            <a:endParaRPr lang="en-US" sz="1400" b="1" dirty="0">
              <a:solidFill>
                <a:srgbClr val="000000"/>
              </a:solidFill>
            </a:endParaRPr>
          </a:p>
        </p:txBody>
      </p:sp>
      <p:cxnSp>
        <p:nvCxnSpPr>
          <p:cNvPr id="11" name="Straight Connector 10"/>
          <p:cNvCxnSpPr/>
          <p:nvPr/>
        </p:nvCxnSpPr>
        <p:spPr>
          <a:xfrm>
            <a:off x="1371600" y="2133600"/>
            <a:ext cx="0" cy="13716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14400" y="4953000"/>
            <a:ext cx="1648279" cy="990600"/>
          </a:xfrm>
          <a:prstGeom prst="rect">
            <a:avLst/>
          </a:prstGeom>
          <a:solidFill>
            <a:srgbClr val="FFFF99"/>
          </a:solidFill>
          <a:ln w="9525">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lumMod val="25000"/>
                  </a:schemeClr>
                </a:solidFill>
              </a:rPr>
              <a:t>Begin Pilot:</a:t>
            </a:r>
          </a:p>
          <a:p>
            <a:pPr algn="ctr"/>
            <a:r>
              <a:rPr lang="en-US" sz="1400" b="1" dirty="0" smtClean="0">
                <a:solidFill>
                  <a:schemeClr val="accent1">
                    <a:lumMod val="25000"/>
                  </a:schemeClr>
                </a:solidFill>
              </a:rPr>
              <a:t>3 pay periods w/</a:t>
            </a:r>
          </a:p>
          <a:p>
            <a:pPr algn="ctr"/>
            <a:r>
              <a:rPr lang="en-US" sz="1400" b="1" dirty="0" smtClean="0">
                <a:solidFill>
                  <a:schemeClr val="accent1">
                    <a:lumMod val="25000"/>
                  </a:schemeClr>
                </a:solidFill>
              </a:rPr>
              <a:t>Cross-section</a:t>
            </a:r>
          </a:p>
          <a:p>
            <a:pPr algn="ctr"/>
            <a:r>
              <a:rPr lang="en-US" sz="1400" b="1" dirty="0" smtClean="0">
                <a:solidFill>
                  <a:schemeClr val="accent1">
                    <a:lumMod val="25000"/>
                  </a:schemeClr>
                </a:solidFill>
              </a:rPr>
              <a:t>of SLAC</a:t>
            </a:r>
            <a:endParaRPr lang="en-US" sz="1400" b="1" dirty="0">
              <a:solidFill>
                <a:schemeClr val="accent1">
                  <a:lumMod val="25000"/>
                </a:schemeClr>
              </a:solidFill>
            </a:endParaRPr>
          </a:p>
        </p:txBody>
      </p:sp>
      <p:sp>
        <p:nvSpPr>
          <p:cNvPr id="20" name="TextBox 19"/>
          <p:cNvSpPr txBox="1"/>
          <p:nvPr/>
        </p:nvSpPr>
        <p:spPr>
          <a:xfrm>
            <a:off x="571500" y="3802737"/>
            <a:ext cx="647700" cy="276999"/>
          </a:xfrm>
          <a:prstGeom prst="rect">
            <a:avLst/>
          </a:prstGeom>
          <a:noFill/>
          <a:ln>
            <a:noFill/>
          </a:ln>
        </p:spPr>
        <p:txBody>
          <a:bodyPr wrap="square" rtlCol="0">
            <a:spAutoFit/>
          </a:bodyPr>
          <a:lstStyle/>
          <a:p>
            <a:r>
              <a:rPr lang="en-US" sz="1200" b="1" dirty="0" smtClean="0"/>
              <a:t>16th</a:t>
            </a:r>
            <a:endParaRPr lang="en-US" sz="1200" b="1" dirty="0"/>
          </a:p>
        </p:txBody>
      </p:sp>
      <p:sp>
        <p:nvSpPr>
          <p:cNvPr id="21" name="Rectangle 20"/>
          <p:cNvSpPr/>
          <p:nvPr/>
        </p:nvSpPr>
        <p:spPr>
          <a:xfrm>
            <a:off x="3352800" y="4343400"/>
            <a:ext cx="4419600" cy="990600"/>
          </a:xfrm>
          <a:prstGeom prst="rect">
            <a:avLst/>
          </a:prstGeom>
          <a:solidFill>
            <a:srgbClr val="CCFFCC"/>
          </a:solidFill>
          <a:ln w="9525">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1000" i="1" dirty="0" smtClean="0">
              <a:solidFill>
                <a:schemeClr val="accent1">
                  <a:lumMod val="25000"/>
                </a:schemeClr>
              </a:solidFill>
            </a:endParaRPr>
          </a:p>
          <a:p>
            <a:pPr marL="0" lvl="1" algn="ctr"/>
            <a:r>
              <a:rPr lang="en-US" sz="1400" i="1" dirty="0" smtClean="0">
                <a:solidFill>
                  <a:schemeClr val="accent1">
                    <a:lumMod val="25000"/>
                  </a:schemeClr>
                </a:solidFill>
              </a:rPr>
              <a:t>Ongoing feedback for any needed changes to system, training or instructional material based on pilot experience</a:t>
            </a:r>
          </a:p>
          <a:p>
            <a:pPr algn="ctr"/>
            <a:endParaRPr lang="en-US" sz="1050" dirty="0">
              <a:solidFill>
                <a:schemeClr val="accent1">
                  <a:lumMod val="25000"/>
                </a:schemeClr>
              </a:solidFill>
            </a:endParaRPr>
          </a:p>
        </p:txBody>
      </p:sp>
      <p:sp>
        <p:nvSpPr>
          <p:cNvPr id="26" name="Rectangle 25"/>
          <p:cNvSpPr/>
          <p:nvPr/>
        </p:nvSpPr>
        <p:spPr>
          <a:xfrm>
            <a:off x="6705600" y="2133600"/>
            <a:ext cx="1524000" cy="457200"/>
          </a:xfrm>
          <a:prstGeom prst="rect">
            <a:avLst/>
          </a:prstGeom>
          <a:solidFill>
            <a:srgbClr val="FFFF99"/>
          </a:solidFill>
          <a:ln w="9525">
            <a:solidFill>
              <a:schemeClr val="tx1">
                <a:lumMod val="95000"/>
                <a:lumOff val="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lumMod val="25000"/>
                  </a:schemeClr>
                </a:solidFill>
              </a:rPr>
              <a:t>Roll-Out</a:t>
            </a:r>
            <a:endParaRPr lang="en-US" sz="1400" b="1" dirty="0">
              <a:solidFill>
                <a:schemeClr val="accent1">
                  <a:lumMod val="25000"/>
                </a:schemeClr>
              </a:solidFill>
            </a:endParaRPr>
          </a:p>
        </p:txBody>
      </p:sp>
      <p:cxnSp>
        <p:nvCxnSpPr>
          <p:cNvPr id="27" name="Straight Connector 26"/>
          <p:cNvCxnSpPr/>
          <p:nvPr/>
        </p:nvCxnSpPr>
        <p:spPr>
          <a:xfrm>
            <a:off x="8229600" y="2133600"/>
            <a:ext cx="0" cy="13716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53200" y="3810000"/>
            <a:ext cx="647700" cy="276999"/>
          </a:xfrm>
          <a:prstGeom prst="rect">
            <a:avLst/>
          </a:prstGeom>
          <a:noFill/>
          <a:ln>
            <a:noFill/>
          </a:ln>
        </p:spPr>
        <p:txBody>
          <a:bodyPr wrap="square" rtlCol="0">
            <a:spAutoFit/>
          </a:bodyPr>
          <a:lstStyle/>
          <a:p>
            <a:r>
              <a:rPr lang="en-US" sz="1200" b="1" dirty="0" smtClean="0"/>
              <a:t>1st</a:t>
            </a:r>
            <a:endParaRPr lang="en-US" sz="1200" b="1" dirty="0"/>
          </a:p>
        </p:txBody>
      </p:sp>
      <p:sp>
        <p:nvSpPr>
          <p:cNvPr id="19" name="TextBox 18"/>
          <p:cNvSpPr txBox="1"/>
          <p:nvPr/>
        </p:nvSpPr>
        <p:spPr>
          <a:xfrm flipH="1">
            <a:off x="7924800" y="3810001"/>
            <a:ext cx="685800" cy="276999"/>
          </a:xfrm>
          <a:prstGeom prst="rect">
            <a:avLst/>
          </a:prstGeom>
          <a:noFill/>
          <a:ln>
            <a:noFill/>
          </a:ln>
        </p:spPr>
        <p:txBody>
          <a:bodyPr wrap="square" rtlCol="0">
            <a:spAutoFit/>
          </a:bodyPr>
          <a:lstStyle/>
          <a:p>
            <a:r>
              <a:rPr lang="en-US" sz="1200" b="1" dirty="0" smtClean="0"/>
              <a:t>16th</a:t>
            </a:r>
            <a:endParaRPr lang="en-US" sz="1200" b="1" dirty="0"/>
          </a:p>
        </p:txBody>
      </p:sp>
      <p:sp>
        <p:nvSpPr>
          <p:cNvPr id="24" name="Rectangle 23"/>
          <p:cNvSpPr/>
          <p:nvPr/>
        </p:nvSpPr>
        <p:spPr>
          <a:xfrm>
            <a:off x="1981200" y="2514600"/>
            <a:ext cx="914400" cy="762000"/>
          </a:xfrm>
          <a:prstGeom prst="rect">
            <a:avLst/>
          </a:prstGeom>
          <a:solidFill>
            <a:srgbClr val="FFFF99"/>
          </a:solidFill>
          <a:ln w="9525">
            <a:solidFill>
              <a:schemeClr val="tx1">
                <a:lumMod val="95000"/>
                <a:lumOff val="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Pilot Training</a:t>
            </a:r>
            <a:endParaRPr lang="en-US" sz="1400" b="1" dirty="0">
              <a:solidFill>
                <a:srgbClr val="000000"/>
              </a:solidFill>
            </a:endParaRPr>
          </a:p>
        </p:txBody>
      </p:sp>
      <p:sp>
        <p:nvSpPr>
          <p:cNvPr id="31" name="TextBox 30"/>
          <p:cNvSpPr txBox="1"/>
          <p:nvPr/>
        </p:nvSpPr>
        <p:spPr>
          <a:xfrm>
            <a:off x="2667000" y="3810000"/>
            <a:ext cx="647700" cy="276999"/>
          </a:xfrm>
          <a:prstGeom prst="rect">
            <a:avLst/>
          </a:prstGeom>
          <a:noFill/>
          <a:ln>
            <a:noFill/>
          </a:ln>
        </p:spPr>
        <p:txBody>
          <a:bodyPr wrap="square" rtlCol="0">
            <a:spAutoFit/>
          </a:bodyPr>
          <a:lstStyle/>
          <a:p>
            <a:r>
              <a:rPr lang="en-US" sz="1200" b="1" dirty="0" smtClean="0"/>
              <a:t>1st</a:t>
            </a:r>
            <a:endParaRPr lang="en-US" sz="1200" b="1" dirty="0"/>
          </a:p>
        </p:txBody>
      </p:sp>
      <p:sp>
        <p:nvSpPr>
          <p:cNvPr id="32" name="TextBox 31"/>
          <p:cNvSpPr txBox="1"/>
          <p:nvPr/>
        </p:nvSpPr>
        <p:spPr>
          <a:xfrm flipH="1">
            <a:off x="4648200" y="3810000"/>
            <a:ext cx="685800" cy="276999"/>
          </a:xfrm>
          <a:prstGeom prst="rect">
            <a:avLst/>
          </a:prstGeom>
          <a:noFill/>
          <a:ln>
            <a:noFill/>
          </a:ln>
        </p:spPr>
        <p:txBody>
          <a:bodyPr wrap="square" rtlCol="0">
            <a:spAutoFit/>
          </a:bodyPr>
          <a:lstStyle/>
          <a:p>
            <a:r>
              <a:rPr lang="en-US" sz="1200" b="1" dirty="0" smtClean="0"/>
              <a:t>16th</a:t>
            </a:r>
            <a:endParaRPr lang="en-US" sz="1200" b="1" dirty="0"/>
          </a:p>
        </p:txBody>
      </p:sp>
      <p:sp>
        <p:nvSpPr>
          <p:cNvPr id="34" name="Rectangle 33"/>
          <p:cNvSpPr/>
          <p:nvPr/>
        </p:nvSpPr>
        <p:spPr>
          <a:xfrm>
            <a:off x="6019800" y="2819400"/>
            <a:ext cx="1752600" cy="609600"/>
          </a:xfrm>
          <a:prstGeom prst="rect">
            <a:avLst/>
          </a:prstGeom>
          <a:solidFill>
            <a:srgbClr val="FFFF99"/>
          </a:solidFill>
          <a:ln w="9525">
            <a:solidFill>
              <a:schemeClr val="tx1">
                <a:lumMod val="95000"/>
                <a:lumOff val="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Lab-wide Training</a:t>
            </a:r>
            <a:endParaRPr lang="en-US" sz="1400" b="1"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dissolve">
                                      <p:cBhvr>
                                        <p:cTn id="48" dur="500"/>
                                        <p:tgtEl>
                                          <p:spTgt spid="2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dissolv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dissolv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dissolve">
                                      <p:cBhvr>
                                        <p:cTn id="64" dur="500"/>
                                        <p:tgtEl>
                                          <p:spTgt spid="26"/>
                                        </p:tgtEl>
                                      </p:cBhvr>
                                    </p:animEffect>
                                  </p:childTnLst>
                                </p:cTn>
                              </p:par>
                              <p:par>
                                <p:cTn id="65" presetID="9"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dissolv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2" grpId="0" animBg="1"/>
      <p:bldP spid="9" grpId="0" animBg="1"/>
      <p:bldP spid="10" grpId="0" animBg="1"/>
      <p:bldP spid="7" grpId="0" animBg="1"/>
      <p:bldP spid="17" grpId="0" animBg="1"/>
      <p:bldP spid="20" grpId="0"/>
      <p:bldP spid="21" grpId="0" animBg="1"/>
      <p:bldP spid="26" grpId="0" animBg="1"/>
      <p:bldP spid="28" grpId="0"/>
      <p:bldP spid="19" grpId="0"/>
      <p:bldP spid="24" grpId="0" animBg="1"/>
      <p:bldP spid="31" grpId="0"/>
      <p:bldP spid="32"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252A563B-2A1B-42C3-BB24-34AF00A609E6}" type="slidenum">
              <a:rPr lang="en-US"/>
              <a:pPr/>
              <a:t>18</a:t>
            </a:fld>
            <a:endParaRPr lang="en-US" dirty="0"/>
          </a:p>
          <a:p>
            <a:endParaRPr lang="en-US" dirty="0"/>
          </a:p>
        </p:txBody>
      </p:sp>
      <p:sp>
        <p:nvSpPr>
          <p:cNvPr id="45058" name="Rectangle 2"/>
          <p:cNvSpPr>
            <a:spLocks noGrp="1" noChangeArrowheads="1"/>
          </p:cNvSpPr>
          <p:nvPr>
            <p:ph type="title"/>
          </p:nvPr>
        </p:nvSpPr>
        <p:spPr/>
        <p:txBody>
          <a:bodyPr/>
          <a:lstStyle/>
          <a:p>
            <a:pPr algn="l" eaLnBrk="1" hangingPunct="1"/>
            <a:r>
              <a:rPr lang="en-US" dirty="0" smtClean="0"/>
              <a:t>What do we need from supervisors?</a:t>
            </a:r>
          </a:p>
        </p:txBody>
      </p:sp>
      <p:sp>
        <p:nvSpPr>
          <p:cNvPr id="45059" name="Rectangle 3"/>
          <p:cNvSpPr>
            <a:spLocks noGrp="1" noChangeArrowheads="1"/>
          </p:cNvSpPr>
          <p:nvPr>
            <p:ph type="body" idx="1"/>
          </p:nvPr>
        </p:nvSpPr>
        <p:spPr>
          <a:xfrm>
            <a:off x="76200" y="1066800"/>
            <a:ext cx="6858000" cy="4525963"/>
          </a:xfrm>
        </p:spPr>
        <p:txBody>
          <a:bodyPr/>
          <a:lstStyle/>
          <a:p>
            <a:pPr eaLnBrk="1" hangingPunct="1"/>
            <a:r>
              <a:rPr lang="en-US" sz="2000" dirty="0" smtClean="0"/>
              <a:t>Support the system and lead change management</a:t>
            </a:r>
          </a:p>
          <a:p>
            <a:pPr eaLnBrk="1" hangingPunct="1"/>
            <a:endParaRPr lang="en-US" sz="1200" dirty="0" smtClean="0"/>
          </a:p>
          <a:p>
            <a:pPr eaLnBrk="1" hangingPunct="1"/>
            <a:r>
              <a:rPr lang="en-US" sz="2000" dirty="0" smtClean="0"/>
              <a:t>Promote improved accountability, even though it means entering more detailed information</a:t>
            </a:r>
          </a:p>
          <a:p>
            <a:pPr eaLnBrk="1" hangingPunct="1"/>
            <a:endParaRPr lang="en-US" sz="1200" dirty="0" smtClean="0"/>
          </a:p>
          <a:p>
            <a:pPr eaLnBrk="1" hangingPunct="1"/>
            <a:r>
              <a:rPr lang="en-US" sz="2000" dirty="0" smtClean="0"/>
              <a:t>Review the accuracy of the time and effort entered for your employees</a:t>
            </a:r>
          </a:p>
          <a:p>
            <a:pPr lvl="1" eaLnBrk="1" hangingPunct="1"/>
            <a:r>
              <a:rPr lang="en-US" sz="1800" dirty="0" smtClean="0"/>
              <a:t>Do not delegate this responsibility</a:t>
            </a:r>
          </a:p>
          <a:p>
            <a:pPr lvl="1" eaLnBrk="1" hangingPunct="1"/>
            <a:endParaRPr lang="en-US" sz="1200" dirty="0" smtClean="0"/>
          </a:p>
          <a:p>
            <a:pPr eaLnBrk="1" hangingPunct="1"/>
            <a:r>
              <a:rPr lang="en-US" sz="2000" dirty="0" smtClean="0"/>
              <a:t>Become an enthusiastic “early adopter”</a:t>
            </a:r>
          </a:p>
          <a:p>
            <a:pPr lvl="1" eaLnBrk="1" hangingPunct="1"/>
            <a:r>
              <a:rPr lang="en-US" sz="1800" dirty="0" smtClean="0"/>
              <a:t>Lead by Example</a:t>
            </a:r>
          </a:p>
          <a:p>
            <a:pPr lvl="1" eaLnBrk="1" hangingPunct="1"/>
            <a:r>
              <a:rPr lang="en-US" sz="1800" dirty="0" smtClean="0"/>
              <a:t>Enter your time and effort promptly</a:t>
            </a:r>
          </a:p>
          <a:p>
            <a:pPr lvl="1" eaLnBrk="1" hangingPunct="1"/>
            <a:r>
              <a:rPr lang="en-US" sz="1800" dirty="0" smtClean="0"/>
              <a:t>Personally review and approve employee’s time/effort sheets by the deadlines</a:t>
            </a:r>
          </a:p>
          <a:p>
            <a:pPr lvl="1" eaLnBrk="1" hangingPunct="1"/>
            <a:r>
              <a:rPr lang="en-US" sz="1800" dirty="0" smtClean="0"/>
              <a:t>Use reports to monitor activity</a:t>
            </a:r>
          </a:p>
        </p:txBody>
      </p:sp>
      <p:pic>
        <p:nvPicPr>
          <p:cNvPr id="41986" name="Picture 2" descr="C:\Users\Shari\AppData\Local\Microsoft\Windows\Temporary Internet Files\Content.IE5\5RLLNNL3\MC900282446[1].wmf"/>
          <p:cNvPicPr>
            <a:picLocks noChangeAspect="1" noChangeArrowheads="1"/>
          </p:cNvPicPr>
          <p:nvPr/>
        </p:nvPicPr>
        <p:blipFill>
          <a:blip r:embed="rId3" cstate="print"/>
          <a:srcRect/>
          <a:stretch>
            <a:fillRect/>
          </a:stretch>
        </p:blipFill>
        <p:spPr bwMode="auto">
          <a:xfrm>
            <a:off x="7010400" y="2362200"/>
            <a:ext cx="1981200" cy="196565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you may hear about</a:t>
            </a:r>
            <a:endParaRPr lang="en-US" dirty="0"/>
          </a:p>
        </p:txBody>
      </p:sp>
      <p:sp>
        <p:nvSpPr>
          <p:cNvPr id="3" name="Content Placeholder 2"/>
          <p:cNvSpPr>
            <a:spLocks noGrp="1"/>
          </p:cNvSpPr>
          <p:nvPr>
            <p:ph idx="1"/>
          </p:nvPr>
        </p:nvSpPr>
        <p:spPr>
          <a:xfrm>
            <a:off x="292100" y="1219200"/>
            <a:ext cx="8318500" cy="4525963"/>
          </a:xfrm>
        </p:spPr>
        <p:txBody>
          <a:bodyPr/>
          <a:lstStyle/>
          <a:p>
            <a:r>
              <a:rPr lang="en-US" sz="2800" dirty="0" smtClean="0"/>
              <a:t>Some folks are just resistant to change</a:t>
            </a:r>
          </a:p>
          <a:p>
            <a:endParaRPr lang="en-US" sz="2000" dirty="0" smtClean="0"/>
          </a:p>
          <a:p>
            <a:r>
              <a:rPr lang="en-US" sz="2800" dirty="0" smtClean="0"/>
              <a:t>Custom reports need to be built </a:t>
            </a:r>
          </a:p>
          <a:p>
            <a:pPr lvl="1"/>
            <a:r>
              <a:rPr lang="en-US" sz="2400" dirty="0" smtClean="0"/>
              <a:t>Due to time constraints, we won’t have a chance to build a full suite of reports prior to the pilot</a:t>
            </a:r>
          </a:p>
          <a:p>
            <a:endParaRPr lang="en-US" sz="2800" dirty="0"/>
          </a:p>
        </p:txBody>
      </p:sp>
      <p:sp>
        <p:nvSpPr>
          <p:cNvPr id="4" name="Footer Placeholder 3"/>
          <p:cNvSpPr>
            <a:spLocks noGrp="1"/>
          </p:cNvSpPr>
          <p:nvPr>
            <p:ph type="ftr" sz="quarter" idx="10"/>
          </p:nvPr>
        </p:nvSpPr>
        <p:spPr>
          <a:xfrm>
            <a:off x="5046663" y="6305550"/>
            <a:ext cx="3944937" cy="476250"/>
          </a:xfrm>
        </p:spPr>
        <p:txBody>
          <a:bodyPr/>
          <a:lstStyle/>
          <a:p>
            <a:pPr>
              <a:defRPr/>
            </a:pPr>
            <a:endParaRPr lang="en-US" dirty="0" smtClean="0"/>
          </a:p>
          <a:p>
            <a:pPr>
              <a:defRPr/>
            </a:pPr>
            <a:r>
              <a:rPr lang="en-US" dirty="0" smtClean="0"/>
              <a:t>Page </a:t>
            </a:r>
            <a:fld id="{CB5E68EA-34EB-40CA-B389-4F922A4BB38A}" type="slidenum">
              <a:rPr lang="en-US" smtClean="0"/>
              <a:pPr>
                <a:defRPr/>
              </a:pPr>
              <a:t>19</a:t>
            </a:fld>
            <a:endParaRPr lang="en-US" dirty="0" smtClean="0"/>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3"/>
          <p:cNvSpPr>
            <a:spLocks noGrp="1"/>
          </p:cNvSpPr>
          <p:nvPr>
            <p:ph type="ftr" sz="quarter" idx="10"/>
          </p:nvPr>
        </p:nvSpPr>
        <p:spPr>
          <a:xfrm>
            <a:off x="5122863" y="647700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dirty="0"/>
              <a:t>Page </a:t>
            </a:r>
            <a:fld id="{9DF1FB6B-7CC1-406C-833C-80A3A7ED3AA3}" type="slidenum">
              <a:rPr lang="en-US"/>
              <a:pPr/>
              <a:t>2</a:t>
            </a:fld>
            <a:endParaRPr lang="en-US" dirty="0"/>
          </a:p>
          <a:p>
            <a:endParaRPr lang="en-US" dirty="0"/>
          </a:p>
        </p:txBody>
      </p:sp>
      <p:sp>
        <p:nvSpPr>
          <p:cNvPr id="26626" name="Rectangle 2"/>
          <p:cNvSpPr>
            <a:spLocks noGrp="1" noChangeArrowheads="1"/>
          </p:cNvSpPr>
          <p:nvPr>
            <p:ph type="title"/>
          </p:nvPr>
        </p:nvSpPr>
        <p:spPr/>
        <p:txBody>
          <a:bodyPr/>
          <a:lstStyle/>
          <a:p>
            <a:pPr algn="l" eaLnBrk="1" hangingPunct="1"/>
            <a:r>
              <a:rPr lang="en-US" dirty="0" smtClean="0"/>
              <a:t>Agenda</a:t>
            </a:r>
          </a:p>
        </p:txBody>
      </p:sp>
      <p:sp>
        <p:nvSpPr>
          <p:cNvPr id="26627" name="Rectangle 3"/>
          <p:cNvSpPr>
            <a:spLocks noGrp="1" noChangeArrowheads="1"/>
          </p:cNvSpPr>
          <p:nvPr>
            <p:ph type="body" idx="1"/>
          </p:nvPr>
        </p:nvSpPr>
        <p:spPr/>
        <p:txBody>
          <a:bodyPr/>
          <a:lstStyle/>
          <a:p>
            <a:pPr eaLnBrk="1" hangingPunct="1"/>
            <a:r>
              <a:rPr lang="en-US" dirty="0" smtClean="0"/>
              <a:t>Rationale for Change</a:t>
            </a:r>
          </a:p>
          <a:p>
            <a:pPr eaLnBrk="1" hangingPunct="1"/>
            <a:r>
              <a:rPr lang="en-US" dirty="0" smtClean="0"/>
              <a:t>Roles</a:t>
            </a:r>
          </a:p>
          <a:p>
            <a:pPr eaLnBrk="1" hangingPunct="1"/>
            <a:r>
              <a:rPr lang="en-US" dirty="0" smtClean="0"/>
              <a:t>What's New</a:t>
            </a:r>
          </a:p>
          <a:p>
            <a:pPr eaLnBrk="1" hangingPunct="1"/>
            <a:r>
              <a:rPr lang="en-US" dirty="0" smtClean="0"/>
              <a:t>Review of Functionality</a:t>
            </a:r>
          </a:p>
          <a:p>
            <a:pPr eaLnBrk="1" hangingPunct="1"/>
            <a:r>
              <a:rPr lang="en-US" dirty="0" smtClean="0"/>
              <a:t>Timing</a:t>
            </a:r>
          </a:p>
          <a:p>
            <a:pPr eaLnBrk="1" hangingPunct="1"/>
            <a:r>
              <a:rPr lang="en-US" dirty="0" smtClean="0"/>
              <a:t>Next Steps</a:t>
            </a:r>
          </a:p>
          <a:p>
            <a:pPr eaLnBrk="1" hangingPunct="1"/>
            <a:endParaRPr lang="en-US" dirty="0" smtClean="0"/>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252A563B-2A1B-42C3-BB24-34AF00A609E6}" type="slidenum">
              <a:rPr lang="en-US"/>
              <a:pPr/>
              <a:t>20</a:t>
            </a:fld>
            <a:endParaRPr lang="en-US" dirty="0"/>
          </a:p>
          <a:p>
            <a:endParaRPr lang="en-US" dirty="0"/>
          </a:p>
        </p:txBody>
      </p:sp>
      <p:sp>
        <p:nvSpPr>
          <p:cNvPr id="45058" name="Rectangle 2"/>
          <p:cNvSpPr>
            <a:spLocks noGrp="1" noChangeArrowheads="1"/>
          </p:cNvSpPr>
          <p:nvPr>
            <p:ph type="title"/>
          </p:nvPr>
        </p:nvSpPr>
        <p:spPr/>
        <p:txBody>
          <a:bodyPr/>
          <a:lstStyle/>
          <a:p>
            <a:pPr algn="l" eaLnBrk="1" hangingPunct="1"/>
            <a:r>
              <a:rPr lang="en-US" dirty="0" smtClean="0"/>
              <a:t>Questions?</a:t>
            </a:r>
          </a:p>
        </p:txBody>
      </p:sp>
      <p:pic>
        <p:nvPicPr>
          <p:cNvPr id="73731" name="Picture 3" descr="C:\Users\Sh\AppData\Local\Microsoft\Windows\Temporary Internet Files\Content.IE5\UX7BHGID\MC90043154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057400"/>
            <a:ext cx="3733800" cy="327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57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Footer Placeholder 3"/>
          <p:cNvSpPr>
            <a:spLocks noGrp="1"/>
          </p:cNvSpPr>
          <p:nvPr>
            <p:ph type="ftr" sz="quarter" idx="10"/>
          </p:nvPr>
        </p:nvSpPr>
        <p:spPr>
          <a:xfrm>
            <a:off x="5046663" y="6305550"/>
            <a:ext cx="3944937" cy="476250"/>
          </a:xfrm>
        </p:spPr>
        <p:txBody>
          <a:bodyPr/>
          <a:lstStyle/>
          <a:p>
            <a:pPr>
              <a:defRPr/>
            </a:pPr>
            <a:endParaRPr lang="en-US" dirty="0" smtClean="0"/>
          </a:p>
          <a:p>
            <a:pPr>
              <a:defRPr/>
            </a:pPr>
            <a:r>
              <a:rPr lang="en-US" dirty="0" smtClean="0"/>
              <a:t>Page </a:t>
            </a:r>
            <a:fld id="{CB5E68EA-34EB-40CA-B389-4F922A4BB38A}" type="slidenum">
              <a:rPr lang="en-US" smtClean="0"/>
              <a:pPr>
                <a:defRPr/>
              </a:pPr>
              <a:t>21</a:t>
            </a:fld>
            <a:endParaRPr lang="en-US" dirty="0" smtClean="0"/>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445478CC-4150-447C-891D-86AFB26198C0}" type="slidenum">
              <a:rPr lang="en-US"/>
              <a:pPr/>
              <a:t>22</a:t>
            </a:fld>
            <a:endParaRPr lang="en-US" dirty="0"/>
          </a:p>
          <a:p>
            <a:endParaRPr lang="en-US" dirty="0"/>
          </a:p>
        </p:txBody>
      </p:sp>
      <p:sp>
        <p:nvSpPr>
          <p:cNvPr id="37890" name="Rectangle 2"/>
          <p:cNvSpPr>
            <a:spLocks noGrp="1" noChangeArrowheads="1"/>
          </p:cNvSpPr>
          <p:nvPr>
            <p:ph type="title"/>
          </p:nvPr>
        </p:nvSpPr>
        <p:spPr>
          <a:xfrm>
            <a:off x="228600" y="152400"/>
            <a:ext cx="8686800" cy="762000"/>
          </a:xfrm>
        </p:spPr>
        <p:txBody>
          <a:bodyPr/>
          <a:lstStyle/>
          <a:p>
            <a:pPr algn="l" eaLnBrk="1" hangingPunct="1"/>
            <a:r>
              <a:rPr lang="en-US" sz="3200" dirty="0" smtClean="0"/>
              <a:t>What do the others do?</a:t>
            </a:r>
          </a:p>
        </p:txBody>
      </p:sp>
      <p:sp>
        <p:nvSpPr>
          <p:cNvPr id="37891" name="Rectangle 3"/>
          <p:cNvSpPr>
            <a:spLocks noGrp="1" noChangeArrowheads="1"/>
          </p:cNvSpPr>
          <p:nvPr>
            <p:ph type="body" idx="1"/>
          </p:nvPr>
        </p:nvSpPr>
        <p:spPr>
          <a:xfrm>
            <a:off x="152400" y="1066800"/>
            <a:ext cx="8534400" cy="2209800"/>
          </a:xfrm>
        </p:spPr>
        <p:txBody>
          <a:bodyPr/>
          <a:lstStyle/>
          <a:p>
            <a:pPr marL="0" indent="0" eaLnBrk="1" hangingPunct="1">
              <a:buNone/>
            </a:pPr>
            <a:r>
              <a:rPr lang="en-US" sz="2400" b="1" dirty="0" smtClean="0"/>
              <a:t>DOE Office of Science labs (9) </a:t>
            </a:r>
            <a:r>
              <a:rPr lang="en-US" sz="2400" b="1" dirty="0" smtClean="0"/>
              <a:t>exempt effort methods:</a:t>
            </a:r>
            <a:endParaRPr lang="en-US" sz="2400" b="1" dirty="0" smtClean="0"/>
          </a:p>
          <a:p>
            <a:pPr marL="0" indent="0" eaLnBrk="1" hangingPunct="1">
              <a:buNone/>
            </a:pPr>
            <a:endParaRPr lang="en-US" sz="2400" b="1" dirty="0" smtClean="0"/>
          </a:p>
          <a:p>
            <a:pPr eaLnBrk="1" hangingPunct="1"/>
            <a:r>
              <a:rPr lang="en-US" sz="2400" dirty="0" smtClean="0"/>
              <a:t>Manual hours (1 Lab)		</a:t>
            </a:r>
          </a:p>
          <a:p>
            <a:pPr eaLnBrk="1" hangingPunct="1"/>
            <a:endParaRPr lang="en-US" sz="2400" dirty="0" smtClean="0"/>
          </a:p>
          <a:p>
            <a:pPr eaLnBrk="1" hangingPunct="1"/>
            <a:r>
              <a:rPr lang="en-US" sz="2400" dirty="0" smtClean="0"/>
              <a:t>Online (8 Labs):</a:t>
            </a:r>
          </a:p>
          <a:p>
            <a:pPr lvl="1" eaLnBrk="1" hangingPunct="1"/>
            <a:r>
              <a:rPr lang="en-US" sz="2000" dirty="0" smtClean="0"/>
              <a:t>(2) Monthly %  		</a:t>
            </a:r>
          </a:p>
          <a:p>
            <a:pPr lvl="1" eaLnBrk="1" hangingPunct="1"/>
            <a:r>
              <a:rPr lang="en-US" sz="2000" dirty="0" smtClean="0"/>
              <a:t>(2) Daily total hours  		</a:t>
            </a:r>
          </a:p>
          <a:p>
            <a:pPr lvl="1" eaLnBrk="1" hangingPunct="1"/>
            <a:r>
              <a:rPr lang="en-US" sz="2000" dirty="0" smtClean="0"/>
              <a:t>(4) ProRated standard hours 		</a:t>
            </a:r>
          </a:p>
        </p:txBody>
      </p:sp>
      <p:graphicFrame>
        <p:nvGraphicFramePr>
          <p:cNvPr id="2" name="Object 1"/>
          <p:cNvGraphicFramePr>
            <a:graphicFrameLocks noChangeAspect="1"/>
          </p:cNvGraphicFramePr>
          <p:nvPr>
            <p:extLst>
              <p:ext uri="{D42A27DB-BD31-4B8C-83A1-F6EECF244321}">
                <p14:modId xmlns:p14="http://schemas.microsoft.com/office/powerpoint/2010/main" val="4268663952"/>
              </p:ext>
            </p:extLst>
          </p:nvPr>
        </p:nvGraphicFramePr>
        <p:xfrm>
          <a:off x="4495800" y="1676400"/>
          <a:ext cx="4495800" cy="3733800"/>
        </p:xfrm>
        <a:graphic>
          <a:graphicData uri="http://schemas.openxmlformats.org/presentationml/2006/ole">
            <mc:AlternateContent xmlns:mc="http://schemas.openxmlformats.org/markup-compatibility/2006">
              <mc:Choice xmlns:v="urn:schemas-microsoft-com:vml" Requires="v">
                <p:oleObj spid="_x0000_s37931" name="Document" r:id="rId4" imgW="8368992" imgH="6108475" progId="Word.Document.12">
                  <p:embed/>
                </p:oleObj>
              </mc:Choice>
              <mc:Fallback>
                <p:oleObj name="Document" r:id="rId4" imgW="8368992" imgH="6108475" progId="Word.Document.12">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44958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152400" y="5181600"/>
            <a:ext cx="6477000" cy="892552"/>
          </a:xfrm>
          <a:prstGeom prst="rect">
            <a:avLst/>
          </a:prstGeom>
        </p:spPr>
        <p:txBody>
          <a:bodyPr wrap="square">
            <a:spAutoFit/>
          </a:bodyPr>
          <a:lstStyle/>
          <a:p>
            <a:pPr marL="347663" lvl="2" indent="-288925" eaLnBrk="1" hangingPunct="1"/>
            <a:r>
              <a:rPr lang="en-US" sz="1600" b="1" i="1" dirty="0" smtClean="0"/>
              <a:t>Additional Notes About ProRated Standard Hours:</a:t>
            </a:r>
          </a:p>
          <a:p>
            <a:pPr marL="465138" lvl="3" indent="-117475" eaLnBrk="1" hangingPunct="1">
              <a:buFont typeface="Arial" pitchFamily="34" charset="0"/>
              <a:buChar char="•"/>
            </a:pPr>
            <a:r>
              <a:rPr lang="en-US" sz="1200" dirty="0" smtClean="0"/>
              <a:t>Considering all effort but limited to standard (40) hours per week</a:t>
            </a:r>
          </a:p>
          <a:p>
            <a:pPr marL="465138" lvl="3" indent="-117475" eaLnBrk="1" hangingPunct="1">
              <a:buFont typeface="Arial" pitchFamily="34" charset="0"/>
              <a:buChar char="•"/>
            </a:pPr>
            <a:r>
              <a:rPr lang="en-US" sz="1200" dirty="0" smtClean="0"/>
              <a:t>2 of the 4 allow extra hours to be recorded to offset later non-productive effort</a:t>
            </a:r>
          </a:p>
          <a:p>
            <a:pPr marL="465138" lvl="3" indent="-117475" eaLnBrk="1" hangingPunct="1">
              <a:buFont typeface="Arial" pitchFamily="34" charset="0"/>
              <a:buChar char="•"/>
            </a:pPr>
            <a:r>
              <a:rPr lang="en-US" sz="1200" dirty="0" smtClean="0"/>
              <a:t>2 of the 4 record daily, 1 of the 4 records weekly, 1 of the 4 records weekly or monthly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2"/>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E4F34131-4B78-47D0-9072-C5639F93A66C}" type="slidenum">
              <a:rPr lang="en-US"/>
              <a:pPr/>
              <a:t>3</a:t>
            </a:fld>
            <a:endParaRPr lang="en-US" dirty="0"/>
          </a:p>
          <a:p>
            <a:endParaRPr lang="en-US" dirty="0"/>
          </a:p>
        </p:txBody>
      </p:sp>
      <p:sp>
        <p:nvSpPr>
          <p:cNvPr id="25" name="Rectangle 2"/>
          <p:cNvSpPr txBox="1">
            <a:spLocks noChangeArrowheads="1"/>
          </p:cNvSpPr>
          <p:nvPr/>
        </p:nvSpPr>
        <p:spPr bwMode="auto">
          <a:xfrm>
            <a:off x="114300" y="1524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algn="l" eaLnBrk="1" hangingPunct="1"/>
            <a:r>
              <a:rPr lang="en-US" sz="3200" cap="small" dirty="0" smtClean="0"/>
              <a:t>Why change?</a:t>
            </a:r>
          </a:p>
        </p:txBody>
      </p:sp>
      <p:grpSp>
        <p:nvGrpSpPr>
          <p:cNvPr id="294" name="Group 293"/>
          <p:cNvGrpSpPr/>
          <p:nvPr/>
        </p:nvGrpSpPr>
        <p:grpSpPr>
          <a:xfrm>
            <a:off x="2209800" y="1746379"/>
            <a:ext cx="2133600" cy="1044403"/>
            <a:chOff x="2057400" y="1143000"/>
            <a:chExt cx="1981200" cy="914400"/>
          </a:xfrm>
        </p:grpSpPr>
        <p:sp>
          <p:nvSpPr>
            <p:cNvPr id="29" name="Freeform 28"/>
            <p:cNvSpPr/>
            <p:nvPr/>
          </p:nvSpPr>
          <p:spPr>
            <a:xfrm>
              <a:off x="2661797" y="1186756"/>
              <a:ext cx="1376803" cy="870644"/>
            </a:xfrm>
            <a:custGeom>
              <a:avLst/>
              <a:gdLst>
                <a:gd name="connsiteX0" fmla="*/ 0 w 1588294"/>
                <a:gd name="connsiteY0" fmla="*/ 205757 h 1371716"/>
                <a:gd name="connsiteX1" fmla="*/ 902436 w 1588294"/>
                <a:gd name="connsiteY1" fmla="*/ 205757 h 1371716"/>
                <a:gd name="connsiteX2" fmla="*/ 902436 w 1588294"/>
                <a:gd name="connsiteY2" fmla="*/ 0 h 1371716"/>
                <a:gd name="connsiteX3" fmla="*/ 1588294 w 1588294"/>
                <a:gd name="connsiteY3" fmla="*/ 685858 h 1371716"/>
                <a:gd name="connsiteX4" fmla="*/ 902436 w 1588294"/>
                <a:gd name="connsiteY4" fmla="*/ 1371716 h 1371716"/>
                <a:gd name="connsiteX5" fmla="*/ 902436 w 1588294"/>
                <a:gd name="connsiteY5" fmla="*/ 1165959 h 1371716"/>
                <a:gd name="connsiteX6" fmla="*/ 0 w 1588294"/>
                <a:gd name="connsiteY6" fmla="*/ 1165959 h 1371716"/>
                <a:gd name="connsiteX7" fmla="*/ 0 w 1588294"/>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8294" h="1371716">
                  <a:moveTo>
                    <a:pt x="0" y="205757"/>
                  </a:moveTo>
                  <a:lnTo>
                    <a:pt x="902436" y="205757"/>
                  </a:lnTo>
                  <a:lnTo>
                    <a:pt x="902436" y="0"/>
                  </a:lnTo>
                  <a:lnTo>
                    <a:pt x="1588294" y="685858"/>
                  </a:lnTo>
                  <a:lnTo>
                    <a:pt x="902436" y="1371716"/>
                  </a:lnTo>
                  <a:lnTo>
                    <a:pt x="902436" y="1165959"/>
                  </a:lnTo>
                  <a:lnTo>
                    <a:pt x="0" y="1165959"/>
                  </a:lnTo>
                  <a:lnTo>
                    <a:pt x="0" y="205757"/>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82880" tIns="91440" rIns="0" bIns="91440" numCol="1" spcCol="1270" anchor="ctr" anchorCtr="0">
              <a:normAutofit/>
            </a:bodyPr>
            <a:lstStyle/>
            <a:p>
              <a:pPr defTabSz="355600">
                <a:lnSpc>
                  <a:spcPct val="90000"/>
                </a:lnSpc>
                <a:spcAft>
                  <a:spcPct val="35000"/>
                </a:spcAft>
                <a:buFont typeface="Arial" pitchFamily="34" charset="0"/>
                <a:buChar char="•"/>
              </a:pPr>
              <a:r>
                <a:rPr lang="en-US" sz="800" b="1" dirty="0" smtClean="0">
                  <a:solidFill>
                    <a:schemeClr val="tx1">
                      <a:lumMod val="95000"/>
                      <a:lumOff val="5000"/>
                    </a:schemeClr>
                  </a:solidFill>
                </a:rPr>
                <a:t> Collect Timesheets</a:t>
              </a:r>
            </a:p>
            <a:p>
              <a:pPr marL="57150" indent="-57150" defTabSz="355600">
                <a:lnSpc>
                  <a:spcPct val="90000"/>
                </a:lnSpc>
                <a:spcAft>
                  <a:spcPct val="35000"/>
                </a:spcAft>
                <a:buChar char="••"/>
              </a:pPr>
              <a:r>
                <a:rPr lang="en-US" sz="800" b="1" dirty="0" smtClean="0">
                  <a:solidFill>
                    <a:schemeClr val="tx1">
                      <a:lumMod val="95000"/>
                      <a:lumOff val="5000"/>
                    </a:schemeClr>
                  </a:solidFill>
                </a:rPr>
                <a:t>Chase them down</a:t>
              </a:r>
            </a:p>
            <a:p>
              <a:pPr marL="57150" indent="-57150" defTabSz="355600">
                <a:lnSpc>
                  <a:spcPct val="90000"/>
                </a:lnSpc>
                <a:spcAft>
                  <a:spcPct val="35000"/>
                </a:spcAft>
                <a:buChar char="••"/>
              </a:pPr>
              <a:r>
                <a:rPr lang="en-US" sz="800" b="1" dirty="0" smtClean="0">
                  <a:solidFill>
                    <a:schemeClr val="tx1">
                      <a:lumMod val="95000"/>
                      <a:lumOff val="5000"/>
                    </a:schemeClr>
                  </a:solidFill>
                </a:rPr>
                <a:t>Make add’tl copies</a:t>
              </a:r>
            </a:p>
          </p:txBody>
        </p:sp>
        <p:sp>
          <p:nvSpPr>
            <p:cNvPr id="30" name="Freeform 29"/>
            <p:cNvSpPr/>
            <p:nvPr/>
          </p:nvSpPr>
          <p:spPr>
            <a:xfrm>
              <a:off x="2057400" y="1280508"/>
              <a:ext cx="708126" cy="700692"/>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25700" tIns="125700" rIns="125700" bIns="125700" numCol="1" spcCol="1270" anchor="ctr" anchorCtr="0">
              <a:noAutofit/>
            </a:bodyPr>
            <a:lstStyle/>
            <a:p>
              <a:pPr algn="ctr" defTabSz="755650">
                <a:lnSpc>
                  <a:spcPct val="90000"/>
                </a:lnSpc>
                <a:spcAft>
                  <a:spcPct val="35000"/>
                </a:spcAft>
              </a:pPr>
              <a:endParaRPr lang="en-US" sz="800" dirty="0"/>
            </a:p>
          </p:txBody>
        </p:sp>
        <p:grpSp>
          <p:nvGrpSpPr>
            <p:cNvPr id="73" name="Group 72"/>
            <p:cNvGrpSpPr/>
            <p:nvPr/>
          </p:nvGrpSpPr>
          <p:grpSpPr>
            <a:xfrm flipH="1">
              <a:off x="2133600" y="1143000"/>
              <a:ext cx="609600" cy="762000"/>
              <a:chOff x="4354513" y="3463926"/>
              <a:chExt cx="465137" cy="536575"/>
            </a:xfrm>
            <a:solidFill>
              <a:srgbClr val="99D359"/>
            </a:solidFill>
            <a:effectLst>
              <a:outerShdw blurRad="50800" dist="38100" dir="2700000" algn="tl" rotWithShape="0">
                <a:prstClr val="black">
                  <a:alpha val="40000"/>
                </a:prstClr>
              </a:outerShdw>
            </a:effectLst>
          </p:grpSpPr>
          <p:sp>
            <p:nvSpPr>
              <p:cNvPr id="73741" name="Freeform 13"/>
              <p:cNvSpPr>
                <a:spLocks/>
              </p:cNvSpPr>
              <p:nvPr/>
            </p:nvSpPr>
            <p:spPr bwMode="auto">
              <a:xfrm>
                <a:off x="4422775" y="3463926"/>
                <a:ext cx="109538" cy="107950"/>
              </a:xfrm>
              <a:custGeom>
                <a:avLst/>
                <a:gdLst/>
                <a:ahLst/>
                <a:cxnLst>
                  <a:cxn ang="0">
                    <a:pos x="68" y="137"/>
                  </a:cxn>
                  <a:cxn ang="0">
                    <a:pos x="81" y="135"/>
                  </a:cxn>
                  <a:cxn ang="0">
                    <a:pos x="95" y="131"/>
                  </a:cxn>
                  <a:cxn ang="0">
                    <a:pos x="104" y="123"/>
                  </a:cxn>
                  <a:cxn ang="0">
                    <a:pos x="116" y="116"/>
                  </a:cxn>
                  <a:cxn ang="0">
                    <a:pos x="123" y="104"/>
                  </a:cxn>
                  <a:cxn ang="0">
                    <a:pos x="131" y="95"/>
                  </a:cxn>
                  <a:cxn ang="0">
                    <a:pos x="135" y="82"/>
                  </a:cxn>
                  <a:cxn ang="0">
                    <a:pos x="137" y="68"/>
                  </a:cxn>
                  <a:cxn ang="0">
                    <a:pos x="135" y="53"/>
                  </a:cxn>
                  <a:cxn ang="0">
                    <a:pos x="131" y="40"/>
                  </a:cxn>
                  <a:cxn ang="0">
                    <a:pos x="123" y="28"/>
                  </a:cxn>
                  <a:cxn ang="0">
                    <a:pos x="116" y="19"/>
                  </a:cxn>
                  <a:cxn ang="0">
                    <a:pos x="104" y="9"/>
                  </a:cxn>
                  <a:cxn ang="0">
                    <a:pos x="95" y="4"/>
                  </a:cxn>
                  <a:cxn ang="0">
                    <a:pos x="81" y="0"/>
                  </a:cxn>
                  <a:cxn ang="0">
                    <a:pos x="68" y="0"/>
                  </a:cxn>
                  <a:cxn ang="0">
                    <a:pos x="53" y="0"/>
                  </a:cxn>
                  <a:cxn ang="0">
                    <a:pos x="40" y="4"/>
                  </a:cxn>
                  <a:cxn ang="0">
                    <a:pos x="28" y="9"/>
                  </a:cxn>
                  <a:cxn ang="0">
                    <a:pos x="19" y="19"/>
                  </a:cxn>
                  <a:cxn ang="0">
                    <a:pos x="9" y="28"/>
                  </a:cxn>
                  <a:cxn ang="0">
                    <a:pos x="3" y="40"/>
                  </a:cxn>
                  <a:cxn ang="0">
                    <a:pos x="0" y="53"/>
                  </a:cxn>
                  <a:cxn ang="0">
                    <a:pos x="0" y="68"/>
                  </a:cxn>
                  <a:cxn ang="0">
                    <a:pos x="0" y="82"/>
                  </a:cxn>
                  <a:cxn ang="0">
                    <a:pos x="3" y="95"/>
                  </a:cxn>
                  <a:cxn ang="0">
                    <a:pos x="9" y="104"/>
                  </a:cxn>
                  <a:cxn ang="0">
                    <a:pos x="19" y="116"/>
                  </a:cxn>
                  <a:cxn ang="0">
                    <a:pos x="28" y="123"/>
                  </a:cxn>
                  <a:cxn ang="0">
                    <a:pos x="40" y="131"/>
                  </a:cxn>
                  <a:cxn ang="0">
                    <a:pos x="53" y="135"/>
                  </a:cxn>
                  <a:cxn ang="0">
                    <a:pos x="68" y="137"/>
                  </a:cxn>
                  <a:cxn ang="0">
                    <a:pos x="68" y="137"/>
                  </a:cxn>
                </a:cxnLst>
                <a:rect l="0" t="0" r="r" b="b"/>
                <a:pathLst>
                  <a:path w="137" h="137">
                    <a:moveTo>
                      <a:pt x="68" y="137"/>
                    </a:moveTo>
                    <a:lnTo>
                      <a:pt x="81" y="135"/>
                    </a:lnTo>
                    <a:lnTo>
                      <a:pt x="95" y="131"/>
                    </a:lnTo>
                    <a:lnTo>
                      <a:pt x="104" y="123"/>
                    </a:lnTo>
                    <a:lnTo>
                      <a:pt x="116" y="116"/>
                    </a:lnTo>
                    <a:lnTo>
                      <a:pt x="123" y="104"/>
                    </a:lnTo>
                    <a:lnTo>
                      <a:pt x="131" y="95"/>
                    </a:lnTo>
                    <a:lnTo>
                      <a:pt x="135" y="82"/>
                    </a:lnTo>
                    <a:lnTo>
                      <a:pt x="137" y="68"/>
                    </a:lnTo>
                    <a:lnTo>
                      <a:pt x="135" y="53"/>
                    </a:lnTo>
                    <a:lnTo>
                      <a:pt x="131" y="40"/>
                    </a:lnTo>
                    <a:lnTo>
                      <a:pt x="123" y="28"/>
                    </a:lnTo>
                    <a:lnTo>
                      <a:pt x="116" y="19"/>
                    </a:lnTo>
                    <a:lnTo>
                      <a:pt x="104" y="9"/>
                    </a:lnTo>
                    <a:lnTo>
                      <a:pt x="95" y="4"/>
                    </a:lnTo>
                    <a:lnTo>
                      <a:pt x="81" y="0"/>
                    </a:lnTo>
                    <a:lnTo>
                      <a:pt x="68" y="0"/>
                    </a:lnTo>
                    <a:lnTo>
                      <a:pt x="53" y="0"/>
                    </a:lnTo>
                    <a:lnTo>
                      <a:pt x="40" y="4"/>
                    </a:lnTo>
                    <a:lnTo>
                      <a:pt x="28" y="9"/>
                    </a:lnTo>
                    <a:lnTo>
                      <a:pt x="19" y="19"/>
                    </a:lnTo>
                    <a:lnTo>
                      <a:pt x="9" y="28"/>
                    </a:lnTo>
                    <a:lnTo>
                      <a:pt x="3" y="40"/>
                    </a:lnTo>
                    <a:lnTo>
                      <a:pt x="0" y="53"/>
                    </a:lnTo>
                    <a:lnTo>
                      <a:pt x="0" y="68"/>
                    </a:lnTo>
                    <a:lnTo>
                      <a:pt x="0" y="82"/>
                    </a:lnTo>
                    <a:lnTo>
                      <a:pt x="3" y="95"/>
                    </a:lnTo>
                    <a:lnTo>
                      <a:pt x="9" y="104"/>
                    </a:lnTo>
                    <a:lnTo>
                      <a:pt x="19" y="116"/>
                    </a:lnTo>
                    <a:lnTo>
                      <a:pt x="28" y="123"/>
                    </a:lnTo>
                    <a:lnTo>
                      <a:pt x="40" y="131"/>
                    </a:lnTo>
                    <a:lnTo>
                      <a:pt x="53" y="135"/>
                    </a:lnTo>
                    <a:lnTo>
                      <a:pt x="68" y="137"/>
                    </a:lnTo>
                    <a:lnTo>
                      <a:pt x="68" y="1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42" name="Freeform 14"/>
              <p:cNvSpPr>
                <a:spLocks/>
              </p:cNvSpPr>
              <p:nvPr/>
            </p:nvSpPr>
            <p:spPr bwMode="auto">
              <a:xfrm>
                <a:off x="4470400" y="3567113"/>
                <a:ext cx="174625" cy="244475"/>
              </a:xfrm>
              <a:custGeom>
                <a:avLst/>
                <a:gdLst/>
                <a:ahLst/>
                <a:cxnLst>
                  <a:cxn ang="0">
                    <a:pos x="150" y="306"/>
                  </a:cxn>
                  <a:cxn ang="0">
                    <a:pos x="199" y="285"/>
                  </a:cxn>
                  <a:cxn ang="0">
                    <a:pos x="211" y="274"/>
                  </a:cxn>
                  <a:cxn ang="0">
                    <a:pos x="218" y="263"/>
                  </a:cxn>
                  <a:cxn ang="0">
                    <a:pos x="220" y="247"/>
                  </a:cxn>
                  <a:cxn ang="0">
                    <a:pos x="218" y="234"/>
                  </a:cxn>
                  <a:cxn ang="0">
                    <a:pos x="123" y="23"/>
                  </a:cxn>
                  <a:cxn ang="0">
                    <a:pos x="114" y="10"/>
                  </a:cxn>
                  <a:cxn ang="0">
                    <a:pos x="102" y="2"/>
                  </a:cxn>
                  <a:cxn ang="0">
                    <a:pos x="87" y="0"/>
                  </a:cxn>
                  <a:cxn ang="0">
                    <a:pos x="74" y="4"/>
                  </a:cxn>
                  <a:cxn ang="0">
                    <a:pos x="22" y="27"/>
                  </a:cxn>
                  <a:cxn ang="0">
                    <a:pos x="9" y="34"/>
                  </a:cxn>
                  <a:cxn ang="0">
                    <a:pos x="2" y="48"/>
                  </a:cxn>
                  <a:cxn ang="0">
                    <a:pos x="0" y="61"/>
                  </a:cxn>
                  <a:cxn ang="0">
                    <a:pos x="3" y="76"/>
                  </a:cxn>
                  <a:cxn ang="0">
                    <a:pos x="99" y="287"/>
                  </a:cxn>
                  <a:cxn ang="0">
                    <a:pos x="106" y="299"/>
                  </a:cxn>
                  <a:cxn ang="0">
                    <a:pos x="119" y="306"/>
                  </a:cxn>
                  <a:cxn ang="0">
                    <a:pos x="135" y="308"/>
                  </a:cxn>
                  <a:cxn ang="0">
                    <a:pos x="150" y="306"/>
                  </a:cxn>
                  <a:cxn ang="0">
                    <a:pos x="150" y="306"/>
                  </a:cxn>
                </a:cxnLst>
                <a:rect l="0" t="0" r="r" b="b"/>
                <a:pathLst>
                  <a:path w="220" h="308">
                    <a:moveTo>
                      <a:pt x="150" y="306"/>
                    </a:moveTo>
                    <a:lnTo>
                      <a:pt x="199" y="285"/>
                    </a:lnTo>
                    <a:lnTo>
                      <a:pt x="211" y="274"/>
                    </a:lnTo>
                    <a:lnTo>
                      <a:pt x="218" y="263"/>
                    </a:lnTo>
                    <a:lnTo>
                      <a:pt x="220" y="247"/>
                    </a:lnTo>
                    <a:lnTo>
                      <a:pt x="218" y="234"/>
                    </a:lnTo>
                    <a:lnTo>
                      <a:pt x="123" y="23"/>
                    </a:lnTo>
                    <a:lnTo>
                      <a:pt x="114" y="10"/>
                    </a:lnTo>
                    <a:lnTo>
                      <a:pt x="102" y="2"/>
                    </a:lnTo>
                    <a:lnTo>
                      <a:pt x="87" y="0"/>
                    </a:lnTo>
                    <a:lnTo>
                      <a:pt x="74" y="4"/>
                    </a:lnTo>
                    <a:lnTo>
                      <a:pt x="22" y="27"/>
                    </a:lnTo>
                    <a:lnTo>
                      <a:pt x="9" y="34"/>
                    </a:lnTo>
                    <a:lnTo>
                      <a:pt x="2" y="48"/>
                    </a:lnTo>
                    <a:lnTo>
                      <a:pt x="0" y="61"/>
                    </a:lnTo>
                    <a:lnTo>
                      <a:pt x="3" y="76"/>
                    </a:lnTo>
                    <a:lnTo>
                      <a:pt x="99" y="287"/>
                    </a:lnTo>
                    <a:lnTo>
                      <a:pt x="106" y="299"/>
                    </a:lnTo>
                    <a:lnTo>
                      <a:pt x="119" y="306"/>
                    </a:lnTo>
                    <a:lnTo>
                      <a:pt x="135" y="308"/>
                    </a:lnTo>
                    <a:lnTo>
                      <a:pt x="150" y="306"/>
                    </a:lnTo>
                    <a:lnTo>
                      <a:pt x="150" y="3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43" name="Freeform 15"/>
              <p:cNvSpPr>
                <a:spLocks/>
              </p:cNvSpPr>
              <p:nvPr/>
            </p:nvSpPr>
            <p:spPr bwMode="auto">
              <a:xfrm>
                <a:off x="4427538" y="3592513"/>
                <a:ext cx="87313" cy="127000"/>
              </a:xfrm>
              <a:custGeom>
                <a:avLst/>
                <a:gdLst/>
                <a:ahLst/>
                <a:cxnLst>
                  <a:cxn ang="0">
                    <a:pos x="4" y="143"/>
                  </a:cxn>
                  <a:cxn ang="0">
                    <a:pos x="40" y="160"/>
                  </a:cxn>
                  <a:cxn ang="0">
                    <a:pos x="46" y="160"/>
                  </a:cxn>
                  <a:cxn ang="0">
                    <a:pos x="52" y="156"/>
                  </a:cxn>
                  <a:cxn ang="0">
                    <a:pos x="111" y="31"/>
                  </a:cxn>
                  <a:cxn ang="0">
                    <a:pos x="111" y="23"/>
                  </a:cxn>
                  <a:cxn ang="0">
                    <a:pos x="107" y="19"/>
                  </a:cxn>
                  <a:cxn ang="0">
                    <a:pos x="73" y="2"/>
                  </a:cxn>
                  <a:cxn ang="0">
                    <a:pos x="65" y="0"/>
                  </a:cxn>
                  <a:cxn ang="0">
                    <a:pos x="61" y="6"/>
                  </a:cxn>
                  <a:cxn ang="0">
                    <a:pos x="2" y="132"/>
                  </a:cxn>
                  <a:cxn ang="0">
                    <a:pos x="0" y="137"/>
                  </a:cxn>
                  <a:cxn ang="0">
                    <a:pos x="4" y="143"/>
                  </a:cxn>
                  <a:cxn ang="0">
                    <a:pos x="4" y="143"/>
                  </a:cxn>
                </a:cxnLst>
                <a:rect l="0" t="0" r="r" b="b"/>
                <a:pathLst>
                  <a:path w="111" h="160">
                    <a:moveTo>
                      <a:pt x="4" y="143"/>
                    </a:moveTo>
                    <a:lnTo>
                      <a:pt x="40" y="160"/>
                    </a:lnTo>
                    <a:lnTo>
                      <a:pt x="46" y="160"/>
                    </a:lnTo>
                    <a:lnTo>
                      <a:pt x="52" y="156"/>
                    </a:lnTo>
                    <a:lnTo>
                      <a:pt x="111" y="31"/>
                    </a:lnTo>
                    <a:lnTo>
                      <a:pt x="111" y="23"/>
                    </a:lnTo>
                    <a:lnTo>
                      <a:pt x="107" y="19"/>
                    </a:lnTo>
                    <a:lnTo>
                      <a:pt x="73" y="2"/>
                    </a:lnTo>
                    <a:lnTo>
                      <a:pt x="65" y="0"/>
                    </a:lnTo>
                    <a:lnTo>
                      <a:pt x="61" y="6"/>
                    </a:lnTo>
                    <a:lnTo>
                      <a:pt x="2" y="132"/>
                    </a:lnTo>
                    <a:lnTo>
                      <a:pt x="0" y="137"/>
                    </a:lnTo>
                    <a:lnTo>
                      <a:pt x="4" y="143"/>
                    </a:lnTo>
                    <a:lnTo>
                      <a:pt x="4" y="1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44" name="Freeform 16"/>
              <p:cNvSpPr>
                <a:spLocks/>
              </p:cNvSpPr>
              <p:nvPr/>
            </p:nvSpPr>
            <p:spPr bwMode="auto">
              <a:xfrm>
                <a:off x="4354513" y="3679826"/>
                <a:ext cx="112713" cy="41275"/>
              </a:xfrm>
              <a:custGeom>
                <a:avLst/>
                <a:gdLst/>
                <a:ahLst/>
                <a:cxnLst>
                  <a:cxn ang="0">
                    <a:pos x="10" y="51"/>
                  </a:cxn>
                  <a:cxn ang="0">
                    <a:pos x="135" y="51"/>
                  </a:cxn>
                  <a:cxn ang="0">
                    <a:pos x="141" y="47"/>
                  </a:cxn>
                  <a:cxn ang="0">
                    <a:pos x="143" y="43"/>
                  </a:cxn>
                  <a:cxn ang="0">
                    <a:pos x="143" y="7"/>
                  </a:cxn>
                  <a:cxn ang="0">
                    <a:pos x="141" y="2"/>
                  </a:cxn>
                  <a:cxn ang="0">
                    <a:pos x="135" y="0"/>
                  </a:cxn>
                  <a:cxn ang="0">
                    <a:pos x="10" y="0"/>
                  </a:cxn>
                  <a:cxn ang="0">
                    <a:pos x="2" y="2"/>
                  </a:cxn>
                  <a:cxn ang="0">
                    <a:pos x="0" y="7"/>
                  </a:cxn>
                  <a:cxn ang="0">
                    <a:pos x="0" y="43"/>
                  </a:cxn>
                  <a:cxn ang="0">
                    <a:pos x="2" y="47"/>
                  </a:cxn>
                  <a:cxn ang="0">
                    <a:pos x="10" y="51"/>
                  </a:cxn>
                  <a:cxn ang="0">
                    <a:pos x="10" y="51"/>
                  </a:cxn>
                </a:cxnLst>
                <a:rect l="0" t="0" r="r" b="b"/>
                <a:pathLst>
                  <a:path w="143" h="51">
                    <a:moveTo>
                      <a:pt x="10" y="51"/>
                    </a:moveTo>
                    <a:lnTo>
                      <a:pt x="135" y="51"/>
                    </a:lnTo>
                    <a:lnTo>
                      <a:pt x="141" y="47"/>
                    </a:lnTo>
                    <a:lnTo>
                      <a:pt x="143" y="43"/>
                    </a:lnTo>
                    <a:lnTo>
                      <a:pt x="143" y="7"/>
                    </a:lnTo>
                    <a:lnTo>
                      <a:pt x="141" y="2"/>
                    </a:lnTo>
                    <a:lnTo>
                      <a:pt x="135" y="0"/>
                    </a:lnTo>
                    <a:lnTo>
                      <a:pt x="10" y="0"/>
                    </a:lnTo>
                    <a:lnTo>
                      <a:pt x="2" y="2"/>
                    </a:lnTo>
                    <a:lnTo>
                      <a:pt x="0" y="7"/>
                    </a:lnTo>
                    <a:lnTo>
                      <a:pt x="0" y="43"/>
                    </a:lnTo>
                    <a:lnTo>
                      <a:pt x="2" y="47"/>
                    </a:lnTo>
                    <a:lnTo>
                      <a:pt x="10" y="51"/>
                    </a:lnTo>
                    <a:lnTo>
                      <a:pt x="10"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45" name="Freeform 17"/>
              <p:cNvSpPr>
                <a:spLocks/>
              </p:cNvSpPr>
              <p:nvPr/>
            </p:nvSpPr>
            <p:spPr bwMode="auto">
              <a:xfrm>
                <a:off x="4530725" y="3554413"/>
                <a:ext cx="125413" cy="57150"/>
              </a:xfrm>
              <a:custGeom>
                <a:avLst/>
                <a:gdLst/>
                <a:ahLst/>
                <a:cxnLst>
                  <a:cxn ang="0">
                    <a:pos x="158" y="46"/>
                  </a:cxn>
                  <a:cxn ang="0">
                    <a:pos x="154" y="7"/>
                  </a:cxn>
                  <a:cxn ang="0">
                    <a:pos x="148" y="2"/>
                  </a:cxn>
                  <a:cxn ang="0">
                    <a:pos x="144" y="0"/>
                  </a:cxn>
                  <a:cxn ang="0">
                    <a:pos x="7" y="17"/>
                  </a:cxn>
                  <a:cxn ang="0">
                    <a:pos x="2" y="21"/>
                  </a:cxn>
                  <a:cxn ang="0">
                    <a:pos x="0" y="26"/>
                  </a:cxn>
                  <a:cxn ang="0">
                    <a:pos x="5" y="65"/>
                  </a:cxn>
                  <a:cxn ang="0">
                    <a:pos x="7" y="68"/>
                  </a:cxn>
                  <a:cxn ang="0">
                    <a:pos x="15" y="72"/>
                  </a:cxn>
                  <a:cxn ang="0">
                    <a:pos x="152" y="55"/>
                  </a:cxn>
                  <a:cxn ang="0">
                    <a:pos x="156" y="49"/>
                  </a:cxn>
                  <a:cxn ang="0">
                    <a:pos x="158" y="46"/>
                  </a:cxn>
                  <a:cxn ang="0">
                    <a:pos x="158" y="46"/>
                  </a:cxn>
                </a:cxnLst>
                <a:rect l="0" t="0" r="r" b="b"/>
                <a:pathLst>
                  <a:path w="158" h="72">
                    <a:moveTo>
                      <a:pt x="158" y="46"/>
                    </a:moveTo>
                    <a:lnTo>
                      <a:pt x="154" y="7"/>
                    </a:lnTo>
                    <a:lnTo>
                      <a:pt x="148" y="2"/>
                    </a:lnTo>
                    <a:lnTo>
                      <a:pt x="144" y="0"/>
                    </a:lnTo>
                    <a:lnTo>
                      <a:pt x="7" y="17"/>
                    </a:lnTo>
                    <a:lnTo>
                      <a:pt x="2" y="21"/>
                    </a:lnTo>
                    <a:lnTo>
                      <a:pt x="0" y="26"/>
                    </a:lnTo>
                    <a:lnTo>
                      <a:pt x="5" y="65"/>
                    </a:lnTo>
                    <a:lnTo>
                      <a:pt x="7" y="68"/>
                    </a:lnTo>
                    <a:lnTo>
                      <a:pt x="15" y="72"/>
                    </a:lnTo>
                    <a:lnTo>
                      <a:pt x="152" y="55"/>
                    </a:lnTo>
                    <a:lnTo>
                      <a:pt x="156" y="49"/>
                    </a:lnTo>
                    <a:lnTo>
                      <a:pt x="158" y="46"/>
                    </a:lnTo>
                    <a:lnTo>
                      <a:pt x="158"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46" name="Freeform 18"/>
              <p:cNvSpPr>
                <a:spLocks/>
              </p:cNvSpPr>
              <p:nvPr/>
            </p:nvSpPr>
            <p:spPr bwMode="auto">
              <a:xfrm>
                <a:off x="4618038" y="3554413"/>
                <a:ext cx="88900" cy="109538"/>
              </a:xfrm>
              <a:custGeom>
                <a:avLst/>
                <a:gdLst/>
                <a:ahLst/>
                <a:cxnLst>
                  <a:cxn ang="0">
                    <a:pos x="112" y="110"/>
                  </a:cxn>
                  <a:cxn ang="0">
                    <a:pos x="44" y="4"/>
                  </a:cxn>
                  <a:cxn ang="0">
                    <a:pos x="38" y="0"/>
                  </a:cxn>
                  <a:cxn ang="0">
                    <a:pos x="32" y="2"/>
                  </a:cxn>
                  <a:cxn ang="0">
                    <a:pos x="4" y="21"/>
                  </a:cxn>
                  <a:cxn ang="0">
                    <a:pos x="0" y="25"/>
                  </a:cxn>
                  <a:cxn ang="0">
                    <a:pos x="2" y="32"/>
                  </a:cxn>
                  <a:cxn ang="0">
                    <a:pos x="68" y="137"/>
                  </a:cxn>
                  <a:cxn ang="0">
                    <a:pos x="74" y="139"/>
                  </a:cxn>
                  <a:cxn ang="0">
                    <a:pos x="80" y="139"/>
                  </a:cxn>
                  <a:cxn ang="0">
                    <a:pos x="108" y="120"/>
                  </a:cxn>
                  <a:cxn ang="0">
                    <a:pos x="112" y="114"/>
                  </a:cxn>
                  <a:cxn ang="0">
                    <a:pos x="112" y="110"/>
                  </a:cxn>
                  <a:cxn ang="0">
                    <a:pos x="112" y="110"/>
                  </a:cxn>
                </a:cxnLst>
                <a:rect l="0" t="0" r="r" b="b"/>
                <a:pathLst>
                  <a:path w="112" h="139">
                    <a:moveTo>
                      <a:pt x="112" y="110"/>
                    </a:moveTo>
                    <a:lnTo>
                      <a:pt x="44" y="4"/>
                    </a:lnTo>
                    <a:lnTo>
                      <a:pt x="38" y="0"/>
                    </a:lnTo>
                    <a:lnTo>
                      <a:pt x="32" y="2"/>
                    </a:lnTo>
                    <a:lnTo>
                      <a:pt x="4" y="21"/>
                    </a:lnTo>
                    <a:lnTo>
                      <a:pt x="0" y="25"/>
                    </a:lnTo>
                    <a:lnTo>
                      <a:pt x="2" y="32"/>
                    </a:lnTo>
                    <a:lnTo>
                      <a:pt x="68" y="137"/>
                    </a:lnTo>
                    <a:lnTo>
                      <a:pt x="74" y="139"/>
                    </a:lnTo>
                    <a:lnTo>
                      <a:pt x="80" y="139"/>
                    </a:lnTo>
                    <a:lnTo>
                      <a:pt x="108" y="120"/>
                    </a:lnTo>
                    <a:lnTo>
                      <a:pt x="112" y="114"/>
                    </a:lnTo>
                    <a:lnTo>
                      <a:pt x="112" y="110"/>
                    </a:lnTo>
                    <a:lnTo>
                      <a:pt x="112"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47" name="Freeform 19"/>
              <p:cNvSpPr>
                <a:spLocks/>
              </p:cNvSpPr>
              <p:nvPr/>
            </p:nvSpPr>
            <p:spPr bwMode="auto">
              <a:xfrm>
                <a:off x="4478338" y="3756026"/>
                <a:ext cx="130175" cy="134938"/>
              </a:xfrm>
              <a:custGeom>
                <a:avLst/>
                <a:gdLst/>
                <a:ahLst/>
                <a:cxnLst>
                  <a:cxn ang="0">
                    <a:pos x="4" y="121"/>
                  </a:cxn>
                  <a:cxn ang="0">
                    <a:pos x="40" y="167"/>
                  </a:cxn>
                  <a:cxn ang="0">
                    <a:pos x="44" y="169"/>
                  </a:cxn>
                  <a:cxn ang="0">
                    <a:pos x="51" y="167"/>
                  </a:cxn>
                  <a:cxn ang="0">
                    <a:pos x="164" y="59"/>
                  </a:cxn>
                  <a:cxn ang="0">
                    <a:pos x="166" y="53"/>
                  </a:cxn>
                  <a:cxn ang="0">
                    <a:pos x="164" y="47"/>
                  </a:cxn>
                  <a:cxn ang="0">
                    <a:pos x="128" y="4"/>
                  </a:cxn>
                  <a:cxn ang="0">
                    <a:pos x="122" y="0"/>
                  </a:cxn>
                  <a:cxn ang="0">
                    <a:pos x="118" y="2"/>
                  </a:cxn>
                  <a:cxn ang="0">
                    <a:pos x="4" y="110"/>
                  </a:cxn>
                  <a:cxn ang="0">
                    <a:pos x="0" y="116"/>
                  </a:cxn>
                  <a:cxn ang="0">
                    <a:pos x="4" y="121"/>
                  </a:cxn>
                  <a:cxn ang="0">
                    <a:pos x="4" y="121"/>
                  </a:cxn>
                </a:cxnLst>
                <a:rect l="0" t="0" r="r" b="b"/>
                <a:pathLst>
                  <a:path w="166" h="169">
                    <a:moveTo>
                      <a:pt x="4" y="121"/>
                    </a:moveTo>
                    <a:lnTo>
                      <a:pt x="40" y="167"/>
                    </a:lnTo>
                    <a:lnTo>
                      <a:pt x="44" y="169"/>
                    </a:lnTo>
                    <a:lnTo>
                      <a:pt x="51" y="167"/>
                    </a:lnTo>
                    <a:lnTo>
                      <a:pt x="164" y="59"/>
                    </a:lnTo>
                    <a:lnTo>
                      <a:pt x="166" y="53"/>
                    </a:lnTo>
                    <a:lnTo>
                      <a:pt x="164" y="47"/>
                    </a:lnTo>
                    <a:lnTo>
                      <a:pt x="128" y="4"/>
                    </a:lnTo>
                    <a:lnTo>
                      <a:pt x="122" y="0"/>
                    </a:lnTo>
                    <a:lnTo>
                      <a:pt x="118" y="2"/>
                    </a:lnTo>
                    <a:lnTo>
                      <a:pt x="4" y="110"/>
                    </a:lnTo>
                    <a:lnTo>
                      <a:pt x="0" y="116"/>
                    </a:lnTo>
                    <a:lnTo>
                      <a:pt x="4" y="121"/>
                    </a:lnTo>
                    <a:lnTo>
                      <a:pt x="4" y="1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48" name="Freeform 20"/>
              <p:cNvSpPr>
                <a:spLocks/>
              </p:cNvSpPr>
              <p:nvPr/>
            </p:nvSpPr>
            <p:spPr bwMode="auto">
              <a:xfrm>
                <a:off x="4591050" y="3748088"/>
                <a:ext cx="117475" cy="158750"/>
              </a:xfrm>
              <a:custGeom>
                <a:avLst/>
                <a:gdLst/>
                <a:ahLst/>
                <a:cxnLst>
                  <a:cxn ang="0">
                    <a:pos x="97" y="200"/>
                  </a:cxn>
                  <a:cxn ang="0">
                    <a:pos x="144" y="177"/>
                  </a:cxn>
                  <a:cxn ang="0">
                    <a:pos x="148" y="172"/>
                  </a:cxn>
                  <a:cxn ang="0">
                    <a:pos x="148" y="166"/>
                  </a:cxn>
                  <a:cxn ang="0">
                    <a:pos x="64" y="6"/>
                  </a:cxn>
                  <a:cxn ang="0">
                    <a:pos x="59" y="0"/>
                  </a:cxn>
                  <a:cxn ang="0">
                    <a:pos x="53" y="2"/>
                  </a:cxn>
                  <a:cxn ang="0">
                    <a:pos x="5" y="25"/>
                  </a:cxn>
                  <a:cxn ang="0">
                    <a:pos x="0" y="29"/>
                  </a:cxn>
                  <a:cxn ang="0">
                    <a:pos x="2" y="36"/>
                  </a:cxn>
                  <a:cxn ang="0">
                    <a:pos x="85" y="196"/>
                  </a:cxn>
                  <a:cxn ang="0">
                    <a:pos x="89" y="200"/>
                  </a:cxn>
                  <a:cxn ang="0">
                    <a:pos x="97" y="200"/>
                  </a:cxn>
                  <a:cxn ang="0">
                    <a:pos x="97" y="200"/>
                  </a:cxn>
                </a:cxnLst>
                <a:rect l="0" t="0" r="r" b="b"/>
                <a:pathLst>
                  <a:path w="148" h="200">
                    <a:moveTo>
                      <a:pt x="97" y="200"/>
                    </a:moveTo>
                    <a:lnTo>
                      <a:pt x="144" y="177"/>
                    </a:lnTo>
                    <a:lnTo>
                      <a:pt x="148" y="172"/>
                    </a:lnTo>
                    <a:lnTo>
                      <a:pt x="148" y="166"/>
                    </a:lnTo>
                    <a:lnTo>
                      <a:pt x="64" y="6"/>
                    </a:lnTo>
                    <a:lnTo>
                      <a:pt x="59" y="0"/>
                    </a:lnTo>
                    <a:lnTo>
                      <a:pt x="53" y="2"/>
                    </a:lnTo>
                    <a:lnTo>
                      <a:pt x="5" y="25"/>
                    </a:lnTo>
                    <a:lnTo>
                      <a:pt x="0" y="29"/>
                    </a:lnTo>
                    <a:lnTo>
                      <a:pt x="2" y="36"/>
                    </a:lnTo>
                    <a:lnTo>
                      <a:pt x="85" y="196"/>
                    </a:lnTo>
                    <a:lnTo>
                      <a:pt x="89" y="200"/>
                    </a:lnTo>
                    <a:lnTo>
                      <a:pt x="97" y="200"/>
                    </a:lnTo>
                    <a:lnTo>
                      <a:pt x="97"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49" name="Freeform 21"/>
              <p:cNvSpPr>
                <a:spLocks/>
              </p:cNvSpPr>
              <p:nvPr/>
            </p:nvSpPr>
            <p:spPr bwMode="auto">
              <a:xfrm>
                <a:off x="4421188" y="3843338"/>
                <a:ext cx="104775" cy="157163"/>
              </a:xfrm>
              <a:custGeom>
                <a:avLst/>
                <a:gdLst/>
                <a:ahLst/>
                <a:cxnLst>
                  <a:cxn ang="0">
                    <a:pos x="7" y="185"/>
                  </a:cxn>
                  <a:cxn ang="0">
                    <a:pos x="43" y="200"/>
                  </a:cxn>
                  <a:cxn ang="0">
                    <a:pos x="55" y="200"/>
                  </a:cxn>
                  <a:cxn ang="0">
                    <a:pos x="63" y="192"/>
                  </a:cxn>
                  <a:cxn ang="0">
                    <a:pos x="131" y="38"/>
                  </a:cxn>
                  <a:cxn ang="0">
                    <a:pos x="131" y="25"/>
                  </a:cxn>
                  <a:cxn ang="0">
                    <a:pos x="123" y="17"/>
                  </a:cxn>
                  <a:cxn ang="0">
                    <a:pos x="89" y="2"/>
                  </a:cxn>
                  <a:cxn ang="0">
                    <a:pos x="76" y="0"/>
                  </a:cxn>
                  <a:cxn ang="0">
                    <a:pos x="68" y="10"/>
                  </a:cxn>
                  <a:cxn ang="0">
                    <a:pos x="0" y="166"/>
                  </a:cxn>
                  <a:cxn ang="0">
                    <a:pos x="0" y="177"/>
                  </a:cxn>
                  <a:cxn ang="0">
                    <a:pos x="7" y="185"/>
                  </a:cxn>
                  <a:cxn ang="0">
                    <a:pos x="7" y="185"/>
                  </a:cxn>
                </a:cxnLst>
                <a:rect l="0" t="0" r="r" b="b"/>
                <a:pathLst>
                  <a:path w="131" h="200">
                    <a:moveTo>
                      <a:pt x="7" y="185"/>
                    </a:moveTo>
                    <a:lnTo>
                      <a:pt x="43" y="200"/>
                    </a:lnTo>
                    <a:lnTo>
                      <a:pt x="55" y="200"/>
                    </a:lnTo>
                    <a:lnTo>
                      <a:pt x="63" y="192"/>
                    </a:lnTo>
                    <a:lnTo>
                      <a:pt x="131" y="38"/>
                    </a:lnTo>
                    <a:lnTo>
                      <a:pt x="131" y="25"/>
                    </a:lnTo>
                    <a:lnTo>
                      <a:pt x="123" y="17"/>
                    </a:lnTo>
                    <a:lnTo>
                      <a:pt x="89" y="2"/>
                    </a:lnTo>
                    <a:lnTo>
                      <a:pt x="76" y="0"/>
                    </a:lnTo>
                    <a:lnTo>
                      <a:pt x="68" y="10"/>
                    </a:lnTo>
                    <a:lnTo>
                      <a:pt x="0" y="166"/>
                    </a:lnTo>
                    <a:lnTo>
                      <a:pt x="0" y="177"/>
                    </a:lnTo>
                    <a:lnTo>
                      <a:pt x="7" y="185"/>
                    </a:lnTo>
                    <a:lnTo>
                      <a:pt x="7" y="1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50" name="Freeform 22"/>
              <p:cNvSpPr>
                <a:spLocks/>
              </p:cNvSpPr>
              <p:nvPr/>
            </p:nvSpPr>
            <p:spPr bwMode="auto">
              <a:xfrm>
                <a:off x="4660900" y="3851276"/>
                <a:ext cx="158750" cy="90488"/>
              </a:xfrm>
              <a:custGeom>
                <a:avLst/>
                <a:gdLst/>
                <a:ahLst/>
                <a:cxnLst>
                  <a:cxn ang="0">
                    <a:pos x="185" y="106"/>
                  </a:cxn>
                  <a:cxn ang="0">
                    <a:pos x="200" y="53"/>
                  </a:cxn>
                  <a:cxn ang="0">
                    <a:pos x="198" y="45"/>
                  </a:cxn>
                  <a:cxn ang="0">
                    <a:pos x="192" y="41"/>
                  </a:cxn>
                  <a:cxn ang="0">
                    <a:pos x="25" y="0"/>
                  </a:cxn>
                  <a:cxn ang="0">
                    <a:pos x="17" y="0"/>
                  </a:cxn>
                  <a:cxn ang="0">
                    <a:pos x="14" y="5"/>
                  </a:cxn>
                  <a:cxn ang="0">
                    <a:pos x="0" y="60"/>
                  </a:cxn>
                  <a:cxn ang="0">
                    <a:pos x="0" y="66"/>
                  </a:cxn>
                  <a:cxn ang="0">
                    <a:pos x="6" y="70"/>
                  </a:cxn>
                  <a:cxn ang="0">
                    <a:pos x="175" y="114"/>
                  </a:cxn>
                  <a:cxn ang="0">
                    <a:pos x="181" y="112"/>
                  </a:cxn>
                  <a:cxn ang="0">
                    <a:pos x="185" y="106"/>
                  </a:cxn>
                  <a:cxn ang="0">
                    <a:pos x="185" y="106"/>
                  </a:cxn>
                </a:cxnLst>
                <a:rect l="0" t="0" r="r" b="b"/>
                <a:pathLst>
                  <a:path w="200" h="114">
                    <a:moveTo>
                      <a:pt x="185" y="106"/>
                    </a:moveTo>
                    <a:lnTo>
                      <a:pt x="200" y="53"/>
                    </a:lnTo>
                    <a:lnTo>
                      <a:pt x="198" y="45"/>
                    </a:lnTo>
                    <a:lnTo>
                      <a:pt x="192" y="41"/>
                    </a:lnTo>
                    <a:lnTo>
                      <a:pt x="25" y="0"/>
                    </a:lnTo>
                    <a:lnTo>
                      <a:pt x="17" y="0"/>
                    </a:lnTo>
                    <a:lnTo>
                      <a:pt x="14" y="5"/>
                    </a:lnTo>
                    <a:lnTo>
                      <a:pt x="0" y="60"/>
                    </a:lnTo>
                    <a:lnTo>
                      <a:pt x="0" y="66"/>
                    </a:lnTo>
                    <a:lnTo>
                      <a:pt x="6" y="70"/>
                    </a:lnTo>
                    <a:lnTo>
                      <a:pt x="175" y="114"/>
                    </a:lnTo>
                    <a:lnTo>
                      <a:pt x="181" y="112"/>
                    </a:lnTo>
                    <a:lnTo>
                      <a:pt x="185" y="106"/>
                    </a:lnTo>
                    <a:lnTo>
                      <a:pt x="185"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grpSp>
      </p:grpSp>
      <p:grpSp>
        <p:nvGrpSpPr>
          <p:cNvPr id="292" name="Group 291"/>
          <p:cNvGrpSpPr/>
          <p:nvPr/>
        </p:nvGrpSpPr>
        <p:grpSpPr>
          <a:xfrm>
            <a:off x="54003" y="1828800"/>
            <a:ext cx="2144486" cy="994426"/>
            <a:chOff x="-174597" y="1219200"/>
            <a:chExt cx="2144486" cy="870644"/>
          </a:xfrm>
        </p:grpSpPr>
        <p:sp>
          <p:nvSpPr>
            <p:cNvPr id="27" name="Freeform 26"/>
            <p:cNvSpPr/>
            <p:nvPr/>
          </p:nvSpPr>
          <p:spPr>
            <a:xfrm>
              <a:off x="609601" y="1219200"/>
              <a:ext cx="1360288" cy="870644"/>
            </a:xfrm>
            <a:custGeom>
              <a:avLst/>
              <a:gdLst>
                <a:gd name="connsiteX0" fmla="*/ 0 w 1569243"/>
                <a:gd name="connsiteY0" fmla="*/ 205757 h 1371716"/>
                <a:gd name="connsiteX1" fmla="*/ 883385 w 1569243"/>
                <a:gd name="connsiteY1" fmla="*/ 205757 h 1371716"/>
                <a:gd name="connsiteX2" fmla="*/ 883385 w 1569243"/>
                <a:gd name="connsiteY2" fmla="*/ 0 h 1371716"/>
                <a:gd name="connsiteX3" fmla="*/ 1569243 w 1569243"/>
                <a:gd name="connsiteY3" fmla="*/ 685858 h 1371716"/>
                <a:gd name="connsiteX4" fmla="*/ 883385 w 1569243"/>
                <a:gd name="connsiteY4" fmla="*/ 1371716 h 1371716"/>
                <a:gd name="connsiteX5" fmla="*/ 883385 w 1569243"/>
                <a:gd name="connsiteY5" fmla="*/ 1165959 h 1371716"/>
                <a:gd name="connsiteX6" fmla="*/ 0 w 1569243"/>
                <a:gd name="connsiteY6" fmla="*/ 1165959 h 1371716"/>
                <a:gd name="connsiteX7" fmla="*/ 0 w 1569243"/>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243" h="1371716">
                  <a:moveTo>
                    <a:pt x="0" y="205757"/>
                  </a:moveTo>
                  <a:lnTo>
                    <a:pt x="883385" y="205757"/>
                  </a:lnTo>
                  <a:lnTo>
                    <a:pt x="883385" y="0"/>
                  </a:lnTo>
                  <a:lnTo>
                    <a:pt x="1569243" y="685858"/>
                  </a:lnTo>
                  <a:lnTo>
                    <a:pt x="883385" y="1371716"/>
                  </a:lnTo>
                  <a:lnTo>
                    <a:pt x="883385" y="1165959"/>
                  </a:lnTo>
                  <a:lnTo>
                    <a:pt x="0" y="1165959"/>
                  </a:lnTo>
                  <a:lnTo>
                    <a:pt x="0" y="205757"/>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82880" tIns="91440" rIns="0" bIns="91440" numCol="1" spcCol="1270" anchor="ctr" anchorCtr="0">
              <a:normAutofit/>
            </a:bodyPr>
            <a:lstStyle/>
            <a:p>
              <a:pPr lvl="0" defTabSz="355600">
                <a:lnSpc>
                  <a:spcPct val="90000"/>
                </a:lnSpc>
                <a:spcAft>
                  <a:spcPct val="35000"/>
                </a:spcAft>
              </a:pPr>
              <a:r>
                <a:rPr lang="en-US" sz="800" b="1" dirty="0" smtClean="0">
                  <a:solidFill>
                    <a:schemeClr val="tx1">
                      <a:lumMod val="95000"/>
                      <a:lumOff val="5000"/>
                    </a:schemeClr>
                  </a:solidFill>
                </a:rPr>
                <a:t>Print &amp; Distribute </a:t>
              </a:r>
            </a:p>
            <a:p>
              <a:pPr lvl="0" defTabSz="355600">
                <a:lnSpc>
                  <a:spcPct val="90000"/>
                </a:lnSpc>
                <a:spcAft>
                  <a:spcPct val="35000"/>
                </a:spcAft>
              </a:pPr>
              <a:r>
                <a:rPr lang="en-US" sz="800" b="1" dirty="0" smtClean="0">
                  <a:solidFill>
                    <a:schemeClr val="tx1">
                      <a:lumMod val="95000"/>
                      <a:lumOff val="5000"/>
                    </a:schemeClr>
                  </a:solidFill>
                </a:rPr>
                <a:t>Timesheets</a:t>
              </a:r>
            </a:p>
          </p:txBody>
        </p:sp>
        <p:sp>
          <p:nvSpPr>
            <p:cNvPr id="286" name="Freeform 285"/>
            <p:cNvSpPr/>
            <p:nvPr/>
          </p:nvSpPr>
          <p:spPr>
            <a:xfrm>
              <a:off x="-76200" y="1219200"/>
              <a:ext cx="784326" cy="776892"/>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25700" tIns="125700" rIns="125700" bIns="125700" numCol="1" spcCol="1270" anchor="ctr" anchorCtr="0">
              <a:noAutofit/>
            </a:bodyPr>
            <a:lstStyle/>
            <a:p>
              <a:pPr algn="ctr" defTabSz="755650">
                <a:lnSpc>
                  <a:spcPct val="90000"/>
                </a:lnSpc>
                <a:spcAft>
                  <a:spcPct val="35000"/>
                </a:spcAft>
              </a:pPr>
              <a:endParaRPr lang="en-US" sz="800" dirty="0"/>
            </a:p>
          </p:txBody>
        </p:sp>
        <p:pic>
          <p:nvPicPr>
            <p:cNvPr id="50" name="Picture 49" descr="Picture1.png"/>
            <p:cNvPicPr>
              <a:picLocks noChangeAspect="1"/>
            </p:cNvPicPr>
            <p:nvPr/>
          </p:nvPicPr>
          <p:blipFill>
            <a:blip r:embed="rId3" cstate="print"/>
            <a:stretch>
              <a:fillRect/>
            </a:stretch>
          </p:blipFill>
          <p:spPr>
            <a:xfrm>
              <a:off x="-174597" y="1285915"/>
              <a:ext cx="1012797" cy="591407"/>
            </a:xfrm>
            <a:prstGeom prst="ellipse">
              <a:avLst/>
            </a:prstGeom>
            <a:noFill/>
            <a:ln w="38100">
              <a:noFill/>
            </a:ln>
            <a:effectLst>
              <a:outerShdw blurRad="50800" dist="38100" dir="2700000" algn="tl" rotWithShape="0">
                <a:prstClr val="black">
                  <a:alpha val="40000"/>
                </a:prstClr>
              </a:outerShdw>
            </a:effectLst>
          </p:spPr>
        </p:pic>
      </p:grpSp>
      <p:grpSp>
        <p:nvGrpSpPr>
          <p:cNvPr id="301" name="Group 300"/>
          <p:cNvGrpSpPr/>
          <p:nvPr/>
        </p:nvGrpSpPr>
        <p:grpSpPr>
          <a:xfrm>
            <a:off x="4228403" y="1701801"/>
            <a:ext cx="2248597" cy="1045225"/>
            <a:chOff x="3999803" y="1098524"/>
            <a:chExt cx="2248597" cy="915120"/>
          </a:xfrm>
        </p:grpSpPr>
        <p:grpSp>
          <p:nvGrpSpPr>
            <p:cNvPr id="295" name="Group 294"/>
            <p:cNvGrpSpPr/>
            <p:nvPr/>
          </p:nvGrpSpPr>
          <p:grpSpPr>
            <a:xfrm>
              <a:off x="4114800" y="1143000"/>
              <a:ext cx="2133600" cy="870644"/>
              <a:chOff x="4114800" y="1143000"/>
              <a:chExt cx="2133600" cy="870644"/>
            </a:xfrm>
          </p:grpSpPr>
          <p:sp>
            <p:nvSpPr>
              <p:cNvPr id="31" name="Freeform 30"/>
              <p:cNvSpPr/>
              <p:nvPr/>
            </p:nvSpPr>
            <p:spPr>
              <a:xfrm>
                <a:off x="4800600" y="1143000"/>
                <a:ext cx="1447800" cy="870644"/>
              </a:xfrm>
              <a:custGeom>
                <a:avLst/>
                <a:gdLst>
                  <a:gd name="connsiteX0" fmla="*/ 0 w 1569243"/>
                  <a:gd name="connsiteY0" fmla="*/ 205757 h 1371716"/>
                  <a:gd name="connsiteX1" fmla="*/ 883385 w 1569243"/>
                  <a:gd name="connsiteY1" fmla="*/ 205757 h 1371716"/>
                  <a:gd name="connsiteX2" fmla="*/ 883385 w 1569243"/>
                  <a:gd name="connsiteY2" fmla="*/ 0 h 1371716"/>
                  <a:gd name="connsiteX3" fmla="*/ 1569243 w 1569243"/>
                  <a:gd name="connsiteY3" fmla="*/ 685858 h 1371716"/>
                  <a:gd name="connsiteX4" fmla="*/ 883385 w 1569243"/>
                  <a:gd name="connsiteY4" fmla="*/ 1371716 h 1371716"/>
                  <a:gd name="connsiteX5" fmla="*/ 883385 w 1569243"/>
                  <a:gd name="connsiteY5" fmla="*/ 1165959 h 1371716"/>
                  <a:gd name="connsiteX6" fmla="*/ 0 w 1569243"/>
                  <a:gd name="connsiteY6" fmla="*/ 1165959 h 1371716"/>
                  <a:gd name="connsiteX7" fmla="*/ 0 w 1569243"/>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243" h="1371716">
                    <a:moveTo>
                      <a:pt x="0" y="205757"/>
                    </a:moveTo>
                    <a:lnTo>
                      <a:pt x="883385" y="205757"/>
                    </a:lnTo>
                    <a:lnTo>
                      <a:pt x="883385" y="0"/>
                    </a:lnTo>
                    <a:lnTo>
                      <a:pt x="1569243" y="685858"/>
                    </a:lnTo>
                    <a:lnTo>
                      <a:pt x="883385" y="1371716"/>
                    </a:lnTo>
                    <a:lnTo>
                      <a:pt x="883385" y="1165959"/>
                    </a:lnTo>
                    <a:lnTo>
                      <a:pt x="0" y="1165959"/>
                    </a:lnTo>
                    <a:lnTo>
                      <a:pt x="0" y="205757"/>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82880" tIns="91440" rIns="0" bIns="91440" numCol="1" spcCol="1270" anchor="ctr" anchorCtr="0">
                <a:normAutofit/>
              </a:bodyPr>
              <a:lstStyle/>
              <a:p>
                <a:pPr defTabSz="355600">
                  <a:lnSpc>
                    <a:spcPct val="90000"/>
                  </a:lnSpc>
                  <a:spcAft>
                    <a:spcPct val="35000"/>
                  </a:spcAft>
                </a:pPr>
                <a:r>
                  <a:rPr lang="en-US" sz="800" b="1" dirty="0" smtClean="0">
                    <a:solidFill>
                      <a:schemeClr val="tx1">
                        <a:lumMod val="95000"/>
                        <a:lumOff val="5000"/>
                      </a:schemeClr>
                    </a:solidFill>
                  </a:rPr>
                  <a:t>Hand Deliver </a:t>
                </a:r>
              </a:p>
              <a:p>
                <a:pPr defTabSz="355600">
                  <a:lnSpc>
                    <a:spcPct val="90000"/>
                  </a:lnSpc>
                  <a:spcAft>
                    <a:spcPct val="35000"/>
                  </a:spcAft>
                </a:pPr>
                <a:r>
                  <a:rPr lang="en-US" sz="800" b="1" dirty="0" smtClean="0">
                    <a:solidFill>
                      <a:schemeClr val="tx1">
                        <a:lumMod val="95000"/>
                        <a:lumOff val="5000"/>
                      </a:schemeClr>
                    </a:solidFill>
                  </a:rPr>
                  <a:t>Timesheets to Payroll</a:t>
                </a:r>
              </a:p>
            </p:txBody>
          </p:sp>
          <p:sp>
            <p:nvSpPr>
              <p:cNvPr id="287" name="Freeform 286"/>
              <p:cNvSpPr/>
              <p:nvPr/>
            </p:nvSpPr>
            <p:spPr>
              <a:xfrm>
                <a:off x="4114800" y="1219200"/>
                <a:ext cx="784326" cy="700692"/>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25700" tIns="125700" rIns="125700" bIns="125700" numCol="1" spcCol="1270" anchor="ctr" anchorCtr="0">
                <a:noAutofit/>
              </a:bodyPr>
              <a:lstStyle/>
              <a:p>
                <a:pPr algn="ctr" defTabSz="755650">
                  <a:lnSpc>
                    <a:spcPct val="90000"/>
                  </a:lnSpc>
                  <a:spcAft>
                    <a:spcPct val="35000"/>
                  </a:spcAft>
                </a:pPr>
                <a:endParaRPr lang="en-US" sz="800" dirty="0"/>
              </a:p>
            </p:txBody>
          </p:sp>
        </p:grpSp>
        <p:grpSp>
          <p:nvGrpSpPr>
            <p:cNvPr id="73756" name="Group 28"/>
            <p:cNvGrpSpPr>
              <a:grpSpLocks noChangeAspect="1"/>
            </p:cNvGrpSpPr>
            <p:nvPr/>
          </p:nvGrpSpPr>
          <p:grpSpPr bwMode="auto">
            <a:xfrm rot="1301881" flipH="1">
              <a:off x="3999803" y="1098524"/>
              <a:ext cx="1057524" cy="791423"/>
              <a:chOff x="2256" y="2448"/>
              <a:chExt cx="1011" cy="1005"/>
            </a:xfrm>
            <a:effectLst>
              <a:outerShdw blurRad="50800" dist="38100" dir="2700000" algn="tl" rotWithShape="0">
                <a:prstClr val="black">
                  <a:alpha val="40000"/>
                </a:prstClr>
              </a:outerShdw>
            </a:effectLst>
          </p:grpSpPr>
          <p:sp>
            <p:nvSpPr>
              <p:cNvPr id="73755" name="AutoShape 27"/>
              <p:cNvSpPr>
                <a:spLocks noChangeAspect="1" noChangeArrowheads="1" noTextEdit="1"/>
              </p:cNvSpPr>
              <p:nvPr/>
            </p:nvSpPr>
            <p:spPr bwMode="auto">
              <a:xfrm>
                <a:off x="2256" y="2448"/>
                <a:ext cx="1011" cy="1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59" name="Freeform 31"/>
              <p:cNvSpPr>
                <a:spLocks/>
              </p:cNvSpPr>
              <p:nvPr/>
            </p:nvSpPr>
            <p:spPr bwMode="auto">
              <a:xfrm>
                <a:off x="2509" y="2570"/>
                <a:ext cx="605" cy="842"/>
              </a:xfrm>
              <a:custGeom>
                <a:avLst/>
                <a:gdLst/>
                <a:ahLst/>
                <a:cxnLst>
                  <a:cxn ang="0">
                    <a:pos x="1050" y="664"/>
                  </a:cxn>
                  <a:cxn ang="0">
                    <a:pos x="985" y="623"/>
                  </a:cxn>
                  <a:cxn ang="0">
                    <a:pos x="863" y="516"/>
                  </a:cxn>
                  <a:cxn ang="0">
                    <a:pos x="853" y="464"/>
                  </a:cxn>
                  <a:cxn ang="0">
                    <a:pos x="835" y="413"/>
                  </a:cxn>
                  <a:cxn ang="0">
                    <a:pos x="945" y="248"/>
                  </a:cxn>
                  <a:cxn ang="0">
                    <a:pos x="1005" y="269"/>
                  </a:cxn>
                  <a:cxn ang="0">
                    <a:pos x="1048" y="220"/>
                  </a:cxn>
                  <a:cxn ang="0">
                    <a:pos x="1013" y="203"/>
                  </a:cxn>
                  <a:cxn ang="0">
                    <a:pos x="1001" y="158"/>
                  </a:cxn>
                  <a:cxn ang="0">
                    <a:pos x="1012" y="51"/>
                  </a:cxn>
                  <a:cxn ang="0">
                    <a:pos x="925" y="10"/>
                  </a:cxn>
                  <a:cxn ang="0">
                    <a:pos x="771" y="144"/>
                  </a:cxn>
                  <a:cxn ang="0">
                    <a:pos x="757" y="169"/>
                  </a:cxn>
                  <a:cxn ang="0">
                    <a:pos x="742" y="314"/>
                  </a:cxn>
                  <a:cxn ang="0">
                    <a:pos x="787" y="355"/>
                  </a:cxn>
                  <a:cxn ang="0">
                    <a:pos x="755" y="412"/>
                  </a:cxn>
                  <a:cxn ang="0">
                    <a:pos x="725" y="473"/>
                  </a:cxn>
                  <a:cxn ang="0">
                    <a:pos x="583" y="590"/>
                  </a:cxn>
                  <a:cxn ang="0">
                    <a:pos x="541" y="574"/>
                  </a:cxn>
                  <a:cxn ang="0">
                    <a:pos x="546" y="487"/>
                  </a:cxn>
                  <a:cxn ang="0">
                    <a:pos x="553" y="388"/>
                  </a:cxn>
                  <a:cxn ang="0">
                    <a:pos x="594" y="270"/>
                  </a:cxn>
                  <a:cxn ang="0">
                    <a:pos x="580" y="182"/>
                  </a:cxn>
                  <a:cxn ang="0">
                    <a:pos x="578" y="117"/>
                  </a:cxn>
                  <a:cxn ang="0">
                    <a:pos x="414" y="93"/>
                  </a:cxn>
                  <a:cxn ang="0">
                    <a:pos x="183" y="84"/>
                  </a:cxn>
                  <a:cxn ang="0">
                    <a:pos x="50" y="135"/>
                  </a:cxn>
                  <a:cxn ang="0">
                    <a:pos x="64" y="202"/>
                  </a:cxn>
                  <a:cxn ang="0">
                    <a:pos x="74" y="268"/>
                  </a:cxn>
                  <a:cxn ang="0">
                    <a:pos x="101" y="353"/>
                  </a:cxn>
                  <a:cxn ang="0">
                    <a:pos x="77" y="418"/>
                  </a:cxn>
                  <a:cxn ang="0">
                    <a:pos x="35" y="516"/>
                  </a:cxn>
                  <a:cxn ang="0">
                    <a:pos x="94" y="585"/>
                  </a:cxn>
                  <a:cxn ang="0">
                    <a:pos x="35" y="652"/>
                  </a:cxn>
                  <a:cxn ang="0">
                    <a:pos x="49" y="696"/>
                  </a:cxn>
                  <a:cxn ang="0">
                    <a:pos x="0" y="783"/>
                  </a:cxn>
                  <a:cxn ang="0">
                    <a:pos x="224" y="926"/>
                  </a:cxn>
                  <a:cxn ang="0">
                    <a:pos x="282" y="896"/>
                  </a:cxn>
                  <a:cxn ang="0">
                    <a:pos x="355" y="859"/>
                  </a:cxn>
                  <a:cxn ang="0">
                    <a:pos x="362" y="950"/>
                  </a:cxn>
                  <a:cxn ang="0">
                    <a:pos x="333" y="1122"/>
                  </a:cxn>
                  <a:cxn ang="0">
                    <a:pos x="140" y="1336"/>
                  </a:cxn>
                  <a:cxn ang="0">
                    <a:pos x="13" y="1661"/>
                  </a:cxn>
                  <a:cxn ang="0">
                    <a:pos x="140" y="1539"/>
                  </a:cxn>
                  <a:cxn ang="0">
                    <a:pos x="279" y="1413"/>
                  </a:cxn>
                  <a:cxn ang="0">
                    <a:pos x="429" y="1350"/>
                  </a:cxn>
                  <a:cxn ang="0">
                    <a:pos x="569" y="1565"/>
                  </a:cxn>
                  <a:cxn ang="0">
                    <a:pos x="701" y="1608"/>
                  </a:cxn>
                  <a:cxn ang="0">
                    <a:pos x="611" y="1313"/>
                  </a:cxn>
                  <a:cxn ang="0">
                    <a:pos x="700" y="1036"/>
                  </a:cxn>
                  <a:cxn ang="0">
                    <a:pos x="832" y="763"/>
                  </a:cxn>
                  <a:cxn ang="0">
                    <a:pos x="883" y="693"/>
                  </a:cxn>
                  <a:cxn ang="0">
                    <a:pos x="964" y="679"/>
                  </a:cxn>
                  <a:cxn ang="0">
                    <a:pos x="1060" y="733"/>
                  </a:cxn>
                  <a:cxn ang="0">
                    <a:pos x="1158" y="732"/>
                  </a:cxn>
                  <a:cxn ang="0">
                    <a:pos x="1210" y="670"/>
                  </a:cxn>
                </a:cxnLst>
                <a:rect l="0" t="0" r="r" b="b"/>
                <a:pathLst>
                  <a:path w="1210" h="1684">
                    <a:moveTo>
                      <a:pt x="1143" y="676"/>
                    </a:moveTo>
                    <a:lnTo>
                      <a:pt x="1135" y="677"/>
                    </a:lnTo>
                    <a:lnTo>
                      <a:pt x="1128" y="679"/>
                    </a:lnTo>
                    <a:lnTo>
                      <a:pt x="1120" y="680"/>
                    </a:lnTo>
                    <a:lnTo>
                      <a:pt x="1112" y="681"/>
                    </a:lnTo>
                    <a:lnTo>
                      <a:pt x="1098" y="681"/>
                    </a:lnTo>
                    <a:lnTo>
                      <a:pt x="1085" y="680"/>
                    </a:lnTo>
                    <a:lnTo>
                      <a:pt x="1073" y="676"/>
                    </a:lnTo>
                    <a:lnTo>
                      <a:pt x="1061" y="670"/>
                    </a:lnTo>
                    <a:lnTo>
                      <a:pt x="1050" y="664"/>
                    </a:lnTo>
                    <a:lnTo>
                      <a:pt x="1038" y="656"/>
                    </a:lnTo>
                    <a:lnTo>
                      <a:pt x="1027" y="647"/>
                    </a:lnTo>
                    <a:lnTo>
                      <a:pt x="1015" y="639"/>
                    </a:lnTo>
                    <a:lnTo>
                      <a:pt x="1002" y="628"/>
                    </a:lnTo>
                    <a:lnTo>
                      <a:pt x="1002" y="628"/>
                    </a:lnTo>
                    <a:lnTo>
                      <a:pt x="1002" y="628"/>
                    </a:lnTo>
                    <a:lnTo>
                      <a:pt x="1002" y="628"/>
                    </a:lnTo>
                    <a:lnTo>
                      <a:pt x="1001" y="628"/>
                    </a:lnTo>
                    <a:lnTo>
                      <a:pt x="1001" y="628"/>
                    </a:lnTo>
                    <a:lnTo>
                      <a:pt x="985" y="623"/>
                    </a:lnTo>
                    <a:lnTo>
                      <a:pt x="969" y="618"/>
                    </a:lnTo>
                    <a:lnTo>
                      <a:pt x="952" y="617"/>
                    </a:lnTo>
                    <a:lnTo>
                      <a:pt x="935" y="618"/>
                    </a:lnTo>
                    <a:lnTo>
                      <a:pt x="916" y="620"/>
                    </a:lnTo>
                    <a:lnTo>
                      <a:pt x="898" y="626"/>
                    </a:lnTo>
                    <a:lnTo>
                      <a:pt x="878" y="634"/>
                    </a:lnTo>
                    <a:lnTo>
                      <a:pt x="859" y="643"/>
                    </a:lnTo>
                    <a:lnTo>
                      <a:pt x="861" y="603"/>
                    </a:lnTo>
                    <a:lnTo>
                      <a:pt x="862" y="557"/>
                    </a:lnTo>
                    <a:lnTo>
                      <a:pt x="863" y="516"/>
                    </a:lnTo>
                    <a:lnTo>
                      <a:pt x="862" y="495"/>
                    </a:lnTo>
                    <a:lnTo>
                      <a:pt x="862" y="492"/>
                    </a:lnTo>
                    <a:lnTo>
                      <a:pt x="861" y="490"/>
                    </a:lnTo>
                    <a:lnTo>
                      <a:pt x="859" y="489"/>
                    </a:lnTo>
                    <a:lnTo>
                      <a:pt x="857" y="487"/>
                    </a:lnTo>
                    <a:lnTo>
                      <a:pt x="855" y="486"/>
                    </a:lnTo>
                    <a:lnTo>
                      <a:pt x="853" y="484"/>
                    </a:lnTo>
                    <a:lnTo>
                      <a:pt x="849" y="484"/>
                    </a:lnTo>
                    <a:lnTo>
                      <a:pt x="846" y="483"/>
                    </a:lnTo>
                    <a:lnTo>
                      <a:pt x="853" y="464"/>
                    </a:lnTo>
                    <a:lnTo>
                      <a:pt x="857" y="445"/>
                    </a:lnTo>
                    <a:lnTo>
                      <a:pt x="860" y="429"/>
                    </a:lnTo>
                    <a:lnTo>
                      <a:pt x="857" y="419"/>
                    </a:lnTo>
                    <a:lnTo>
                      <a:pt x="856" y="418"/>
                    </a:lnTo>
                    <a:lnTo>
                      <a:pt x="854" y="415"/>
                    </a:lnTo>
                    <a:lnTo>
                      <a:pt x="853" y="414"/>
                    </a:lnTo>
                    <a:lnTo>
                      <a:pt x="850" y="414"/>
                    </a:lnTo>
                    <a:lnTo>
                      <a:pt x="847" y="413"/>
                    </a:lnTo>
                    <a:lnTo>
                      <a:pt x="842" y="413"/>
                    </a:lnTo>
                    <a:lnTo>
                      <a:pt x="835" y="413"/>
                    </a:lnTo>
                    <a:lnTo>
                      <a:pt x="827" y="413"/>
                    </a:lnTo>
                    <a:lnTo>
                      <a:pt x="837" y="400"/>
                    </a:lnTo>
                    <a:lnTo>
                      <a:pt x="848" y="383"/>
                    </a:lnTo>
                    <a:lnTo>
                      <a:pt x="861" y="363"/>
                    </a:lnTo>
                    <a:lnTo>
                      <a:pt x="876" y="341"/>
                    </a:lnTo>
                    <a:lnTo>
                      <a:pt x="892" y="318"/>
                    </a:lnTo>
                    <a:lnTo>
                      <a:pt x="909" y="294"/>
                    </a:lnTo>
                    <a:lnTo>
                      <a:pt x="925" y="270"/>
                    </a:lnTo>
                    <a:lnTo>
                      <a:pt x="941" y="246"/>
                    </a:lnTo>
                    <a:lnTo>
                      <a:pt x="945" y="248"/>
                    </a:lnTo>
                    <a:lnTo>
                      <a:pt x="949" y="252"/>
                    </a:lnTo>
                    <a:lnTo>
                      <a:pt x="955" y="254"/>
                    </a:lnTo>
                    <a:lnTo>
                      <a:pt x="961" y="257"/>
                    </a:lnTo>
                    <a:lnTo>
                      <a:pt x="966" y="261"/>
                    </a:lnTo>
                    <a:lnTo>
                      <a:pt x="971" y="263"/>
                    </a:lnTo>
                    <a:lnTo>
                      <a:pt x="977" y="267"/>
                    </a:lnTo>
                    <a:lnTo>
                      <a:pt x="983" y="269"/>
                    </a:lnTo>
                    <a:lnTo>
                      <a:pt x="990" y="270"/>
                    </a:lnTo>
                    <a:lnTo>
                      <a:pt x="997" y="270"/>
                    </a:lnTo>
                    <a:lnTo>
                      <a:pt x="1005" y="269"/>
                    </a:lnTo>
                    <a:lnTo>
                      <a:pt x="1013" y="265"/>
                    </a:lnTo>
                    <a:lnTo>
                      <a:pt x="1020" y="262"/>
                    </a:lnTo>
                    <a:lnTo>
                      <a:pt x="1025" y="257"/>
                    </a:lnTo>
                    <a:lnTo>
                      <a:pt x="1031" y="253"/>
                    </a:lnTo>
                    <a:lnTo>
                      <a:pt x="1036" y="247"/>
                    </a:lnTo>
                    <a:lnTo>
                      <a:pt x="1040" y="241"/>
                    </a:lnTo>
                    <a:lnTo>
                      <a:pt x="1044" y="235"/>
                    </a:lnTo>
                    <a:lnTo>
                      <a:pt x="1046" y="229"/>
                    </a:lnTo>
                    <a:lnTo>
                      <a:pt x="1048" y="223"/>
                    </a:lnTo>
                    <a:lnTo>
                      <a:pt x="1048" y="220"/>
                    </a:lnTo>
                    <a:lnTo>
                      <a:pt x="1048" y="216"/>
                    </a:lnTo>
                    <a:lnTo>
                      <a:pt x="1048" y="211"/>
                    </a:lnTo>
                    <a:lnTo>
                      <a:pt x="1045" y="207"/>
                    </a:lnTo>
                    <a:lnTo>
                      <a:pt x="1042" y="204"/>
                    </a:lnTo>
                    <a:lnTo>
                      <a:pt x="1037" y="203"/>
                    </a:lnTo>
                    <a:lnTo>
                      <a:pt x="1031" y="202"/>
                    </a:lnTo>
                    <a:lnTo>
                      <a:pt x="1025" y="203"/>
                    </a:lnTo>
                    <a:lnTo>
                      <a:pt x="1022" y="203"/>
                    </a:lnTo>
                    <a:lnTo>
                      <a:pt x="1017" y="203"/>
                    </a:lnTo>
                    <a:lnTo>
                      <a:pt x="1013" y="203"/>
                    </a:lnTo>
                    <a:lnTo>
                      <a:pt x="1009" y="202"/>
                    </a:lnTo>
                    <a:lnTo>
                      <a:pt x="1006" y="201"/>
                    </a:lnTo>
                    <a:lnTo>
                      <a:pt x="1005" y="199"/>
                    </a:lnTo>
                    <a:lnTo>
                      <a:pt x="1004" y="196"/>
                    </a:lnTo>
                    <a:lnTo>
                      <a:pt x="1002" y="193"/>
                    </a:lnTo>
                    <a:lnTo>
                      <a:pt x="1001" y="188"/>
                    </a:lnTo>
                    <a:lnTo>
                      <a:pt x="1000" y="182"/>
                    </a:lnTo>
                    <a:lnTo>
                      <a:pt x="997" y="178"/>
                    </a:lnTo>
                    <a:lnTo>
                      <a:pt x="993" y="172"/>
                    </a:lnTo>
                    <a:lnTo>
                      <a:pt x="1001" y="158"/>
                    </a:lnTo>
                    <a:lnTo>
                      <a:pt x="1009" y="144"/>
                    </a:lnTo>
                    <a:lnTo>
                      <a:pt x="1017" y="131"/>
                    </a:lnTo>
                    <a:lnTo>
                      <a:pt x="1024" y="117"/>
                    </a:lnTo>
                    <a:lnTo>
                      <a:pt x="1030" y="105"/>
                    </a:lnTo>
                    <a:lnTo>
                      <a:pt x="1035" y="96"/>
                    </a:lnTo>
                    <a:lnTo>
                      <a:pt x="1036" y="88"/>
                    </a:lnTo>
                    <a:lnTo>
                      <a:pt x="1036" y="83"/>
                    </a:lnTo>
                    <a:lnTo>
                      <a:pt x="1031" y="74"/>
                    </a:lnTo>
                    <a:lnTo>
                      <a:pt x="1023" y="64"/>
                    </a:lnTo>
                    <a:lnTo>
                      <a:pt x="1012" y="51"/>
                    </a:lnTo>
                    <a:lnTo>
                      <a:pt x="999" y="38"/>
                    </a:lnTo>
                    <a:lnTo>
                      <a:pt x="984" y="26"/>
                    </a:lnTo>
                    <a:lnTo>
                      <a:pt x="970" y="15"/>
                    </a:lnTo>
                    <a:lnTo>
                      <a:pt x="958" y="7"/>
                    </a:lnTo>
                    <a:lnTo>
                      <a:pt x="947" y="1"/>
                    </a:lnTo>
                    <a:lnTo>
                      <a:pt x="943" y="0"/>
                    </a:lnTo>
                    <a:lnTo>
                      <a:pt x="939" y="0"/>
                    </a:lnTo>
                    <a:lnTo>
                      <a:pt x="936" y="0"/>
                    </a:lnTo>
                    <a:lnTo>
                      <a:pt x="933" y="1"/>
                    </a:lnTo>
                    <a:lnTo>
                      <a:pt x="925" y="10"/>
                    </a:lnTo>
                    <a:lnTo>
                      <a:pt x="913" y="26"/>
                    </a:lnTo>
                    <a:lnTo>
                      <a:pt x="897" y="48"/>
                    </a:lnTo>
                    <a:lnTo>
                      <a:pt x="879" y="73"/>
                    </a:lnTo>
                    <a:lnTo>
                      <a:pt x="861" y="99"/>
                    </a:lnTo>
                    <a:lnTo>
                      <a:pt x="844" y="125"/>
                    </a:lnTo>
                    <a:lnTo>
                      <a:pt x="829" y="148"/>
                    </a:lnTo>
                    <a:lnTo>
                      <a:pt x="818" y="164"/>
                    </a:lnTo>
                    <a:lnTo>
                      <a:pt x="799" y="155"/>
                    </a:lnTo>
                    <a:lnTo>
                      <a:pt x="783" y="148"/>
                    </a:lnTo>
                    <a:lnTo>
                      <a:pt x="771" y="144"/>
                    </a:lnTo>
                    <a:lnTo>
                      <a:pt x="762" y="143"/>
                    </a:lnTo>
                    <a:lnTo>
                      <a:pt x="756" y="143"/>
                    </a:lnTo>
                    <a:lnTo>
                      <a:pt x="753" y="144"/>
                    </a:lnTo>
                    <a:lnTo>
                      <a:pt x="750" y="147"/>
                    </a:lnTo>
                    <a:lnTo>
                      <a:pt x="749" y="148"/>
                    </a:lnTo>
                    <a:lnTo>
                      <a:pt x="748" y="150"/>
                    </a:lnTo>
                    <a:lnTo>
                      <a:pt x="748" y="152"/>
                    </a:lnTo>
                    <a:lnTo>
                      <a:pt x="748" y="157"/>
                    </a:lnTo>
                    <a:lnTo>
                      <a:pt x="751" y="162"/>
                    </a:lnTo>
                    <a:lnTo>
                      <a:pt x="757" y="169"/>
                    </a:lnTo>
                    <a:lnTo>
                      <a:pt x="765" y="177"/>
                    </a:lnTo>
                    <a:lnTo>
                      <a:pt x="779" y="188"/>
                    </a:lnTo>
                    <a:lnTo>
                      <a:pt x="797" y="201"/>
                    </a:lnTo>
                    <a:lnTo>
                      <a:pt x="789" y="212"/>
                    </a:lnTo>
                    <a:lnTo>
                      <a:pt x="779" y="227"/>
                    </a:lnTo>
                    <a:lnTo>
                      <a:pt x="769" y="245"/>
                    </a:lnTo>
                    <a:lnTo>
                      <a:pt x="758" y="263"/>
                    </a:lnTo>
                    <a:lnTo>
                      <a:pt x="750" y="282"/>
                    </a:lnTo>
                    <a:lnTo>
                      <a:pt x="745" y="299"/>
                    </a:lnTo>
                    <a:lnTo>
                      <a:pt x="742" y="314"/>
                    </a:lnTo>
                    <a:lnTo>
                      <a:pt x="746" y="325"/>
                    </a:lnTo>
                    <a:lnTo>
                      <a:pt x="749" y="331"/>
                    </a:lnTo>
                    <a:lnTo>
                      <a:pt x="754" y="336"/>
                    </a:lnTo>
                    <a:lnTo>
                      <a:pt x="758" y="339"/>
                    </a:lnTo>
                    <a:lnTo>
                      <a:pt x="763" y="343"/>
                    </a:lnTo>
                    <a:lnTo>
                      <a:pt x="768" y="346"/>
                    </a:lnTo>
                    <a:lnTo>
                      <a:pt x="772" y="348"/>
                    </a:lnTo>
                    <a:lnTo>
                      <a:pt x="777" y="351"/>
                    </a:lnTo>
                    <a:lnTo>
                      <a:pt x="781" y="353"/>
                    </a:lnTo>
                    <a:lnTo>
                      <a:pt x="787" y="355"/>
                    </a:lnTo>
                    <a:lnTo>
                      <a:pt x="792" y="358"/>
                    </a:lnTo>
                    <a:lnTo>
                      <a:pt x="795" y="361"/>
                    </a:lnTo>
                    <a:lnTo>
                      <a:pt x="796" y="363"/>
                    </a:lnTo>
                    <a:lnTo>
                      <a:pt x="793" y="374"/>
                    </a:lnTo>
                    <a:lnTo>
                      <a:pt x="787" y="388"/>
                    </a:lnTo>
                    <a:lnTo>
                      <a:pt x="779" y="400"/>
                    </a:lnTo>
                    <a:lnTo>
                      <a:pt x="772" y="412"/>
                    </a:lnTo>
                    <a:lnTo>
                      <a:pt x="766" y="412"/>
                    </a:lnTo>
                    <a:lnTo>
                      <a:pt x="761" y="412"/>
                    </a:lnTo>
                    <a:lnTo>
                      <a:pt x="755" y="412"/>
                    </a:lnTo>
                    <a:lnTo>
                      <a:pt x="750" y="412"/>
                    </a:lnTo>
                    <a:lnTo>
                      <a:pt x="746" y="412"/>
                    </a:lnTo>
                    <a:lnTo>
                      <a:pt x="742" y="412"/>
                    </a:lnTo>
                    <a:lnTo>
                      <a:pt x="739" y="412"/>
                    </a:lnTo>
                    <a:lnTo>
                      <a:pt x="736" y="412"/>
                    </a:lnTo>
                    <a:lnTo>
                      <a:pt x="728" y="412"/>
                    </a:lnTo>
                    <a:lnTo>
                      <a:pt x="728" y="420"/>
                    </a:lnTo>
                    <a:lnTo>
                      <a:pt x="731" y="473"/>
                    </a:lnTo>
                    <a:lnTo>
                      <a:pt x="727" y="473"/>
                    </a:lnTo>
                    <a:lnTo>
                      <a:pt x="725" y="473"/>
                    </a:lnTo>
                    <a:lnTo>
                      <a:pt x="723" y="474"/>
                    </a:lnTo>
                    <a:lnTo>
                      <a:pt x="720" y="474"/>
                    </a:lnTo>
                    <a:lnTo>
                      <a:pt x="711" y="479"/>
                    </a:lnTo>
                    <a:lnTo>
                      <a:pt x="697" y="489"/>
                    </a:lnTo>
                    <a:lnTo>
                      <a:pt x="679" y="504"/>
                    </a:lnTo>
                    <a:lnTo>
                      <a:pt x="658" y="521"/>
                    </a:lnTo>
                    <a:lnTo>
                      <a:pt x="637" y="541"/>
                    </a:lnTo>
                    <a:lnTo>
                      <a:pt x="617" y="559"/>
                    </a:lnTo>
                    <a:lnTo>
                      <a:pt x="598" y="577"/>
                    </a:lnTo>
                    <a:lnTo>
                      <a:pt x="583" y="590"/>
                    </a:lnTo>
                    <a:lnTo>
                      <a:pt x="581" y="586"/>
                    </a:lnTo>
                    <a:lnTo>
                      <a:pt x="581" y="586"/>
                    </a:lnTo>
                    <a:lnTo>
                      <a:pt x="580" y="585"/>
                    </a:lnTo>
                    <a:lnTo>
                      <a:pt x="575" y="580"/>
                    </a:lnTo>
                    <a:lnTo>
                      <a:pt x="571" y="577"/>
                    </a:lnTo>
                    <a:lnTo>
                      <a:pt x="565" y="574"/>
                    </a:lnTo>
                    <a:lnTo>
                      <a:pt x="558" y="573"/>
                    </a:lnTo>
                    <a:lnTo>
                      <a:pt x="552" y="573"/>
                    </a:lnTo>
                    <a:lnTo>
                      <a:pt x="546" y="573"/>
                    </a:lnTo>
                    <a:lnTo>
                      <a:pt x="541" y="574"/>
                    </a:lnTo>
                    <a:lnTo>
                      <a:pt x="536" y="577"/>
                    </a:lnTo>
                    <a:lnTo>
                      <a:pt x="519" y="565"/>
                    </a:lnTo>
                    <a:lnTo>
                      <a:pt x="541" y="537"/>
                    </a:lnTo>
                    <a:lnTo>
                      <a:pt x="545" y="533"/>
                    </a:lnTo>
                    <a:lnTo>
                      <a:pt x="540" y="529"/>
                    </a:lnTo>
                    <a:lnTo>
                      <a:pt x="521" y="518"/>
                    </a:lnTo>
                    <a:lnTo>
                      <a:pt x="551" y="501"/>
                    </a:lnTo>
                    <a:lnTo>
                      <a:pt x="559" y="497"/>
                    </a:lnTo>
                    <a:lnTo>
                      <a:pt x="552" y="491"/>
                    </a:lnTo>
                    <a:lnTo>
                      <a:pt x="546" y="487"/>
                    </a:lnTo>
                    <a:lnTo>
                      <a:pt x="582" y="462"/>
                    </a:lnTo>
                    <a:lnTo>
                      <a:pt x="589" y="458"/>
                    </a:lnTo>
                    <a:lnTo>
                      <a:pt x="582" y="453"/>
                    </a:lnTo>
                    <a:lnTo>
                      <a:pt x="537" y="426"/>
                    </a:lnTo>
                    <a:lnTo>
                      <a:pt x="566" y="404"/>
                    </a:lnTo>
                    <a:lnTo>
                      <a:pt x="573" y="399"/>
                    </a:lnTo>
                    <a:lnTo>
                      <a:pt x="565" y="394"/>
                    </a:lnTo>
                    <a:lnTo>
                      <a:pt x="555" y="389"/>
                    </a:lnTo>
                    <a:lnTo>
                      <a:pt x="555" y="388"/>
                    </a:lnTo>
                    <a:lnTo>
                      <a:pt x="553" y="388"/>
                    </a:lnTo>
                    <a:lnTo>
                      <a:pt x="533" y="376"/>
                    </a:lnTo>
                    <a:lnTo>
                      <a:pt x="551" y="355"/>
                    </a:lnTo>
                    <a:lnTo>
                      <a:pt x="556" y="350"/>
                    </a:lnTo>
                    <a:lnTo>
                      <a:pt x="549" y="347"/>
                    </a:lnTo>
                    <a:lnTo>
                      <a:pt x="541" y="343"/>
                    </a:lnTo>
                    <a:lnTo>
                      <a:pt x="576" y="310"/>
                    </a:lnTo>
                    <a:lnTo>
                      <a:pt x="581" y="306"/>
                    </a:lnTo>
                    <a:lnTo>
                      <a:pt x="576" y="301"/>
                    </a:lnTo>
                    <a:lnTo>
                      <a:pt x="560" y="290"/>
                    </a:lnTo>
                    <a:lnTo>
                      <a:pt x="594" y="270"/>
                    </a:lnTo>
                    <a:lnTo>
                      <a:pt x="601" y="267"/>
                    </a:lnTo>
                    <a:lnTo>
                      <a:pt x="595" y="262"/>
                    </a:lnTo>
                    <a:lnTo>
                      <a:pt x="581" y="249"/>
                    </a:lnTo>
                    <a:lnTo>
                      <a:pt x="598" y="230"/>
                    </a:lnTo>
                    <a:lnTo>
                      <a:pt x="605" y="223"/>
                    </a:lnTo>
                    <a:lnTo>
                      <a:pt x="596" y="220"/>
                    </a:lnTo>
                    <a:lnTo>
                      <a:pt x="565" y="211"/>
                    </a:lnTo>
                    <a:lnTo>
                      <a:pt x="583" y="192"/>
                    </a:lnTo>
                    <a:lnTo>
                      <a:pt x="589" y="185"/>
                    </a:lnTo>
                    <a:lnTo>
                      <a:pt x="580" y="182"/>
                    </a:lnTo>
                    <a:lnTo>
                      <a:pt x="571" y="180"/>
                    </a:lnTo>
                    <a:lnTo>
                      <a:pt x="571" y="180"/>
                    </a:lnTo>
                    <a:lnTo>
                      <a:pt x="571" y="180"/>
                    </a:lnTo>
                    <a:lnTo>
                      <a:pt x="544" y="174"/>
                    </a:lnTo>
                    <a:lnTo>
                      <a:pt x="551" y="165"/>
                    </a:lnTo>
                    <a:lnTo>
                      <a:pt x="556" y="158"/>
                    </a:lnTo>
                    <a:lnTo>
                      <a:pt x="549" y="156"/>
                    </a:lnTo>
                    <a:lnTo>
                      <a:pt x="529" y="150"/>
                    </a:lnTo>
                    <a:lnTo>
                      <a:pt x="566" y="125"/>
                    </a:lnTo>
                    <a:lnTo>
                      <a:pt x="578" y="117"/>
                    </a:lnTo>
                    <a:lnTo>
                      <a:pt x="564" y="114"/>
                    </a:lnTo>
                    <a:lnTo>
                      <a:pt x="559" y="113"/>
                    </a:lnTo>
                    <a:lnTo>
                      <a:pt x="551" y="112"/>
                    </a:lnTo>
                    <a:lnTo>
                      <a:pt x="540" y="110"/>
                    </a:lnTo>
                    <a:lnTo>
                      <a:pt x="523" y="108"/>
                    </a:lnTo>
                    <a:lnTo>
                      <a:pt x="505" y="105"/>
                    </a:lnTo>
                    <a:lnTo>
                      <a:pt x="484" y="102"/>
                    </a:lnTo>
                    <a:lnTo>
                      <a:pt x="462" y="98"/>
                    </a:lnTo>
                    <a:lnTo>
                      <a:pt x="438" y="95"/>
                    </a:lnTo>
                    <a:lnTo>
                      <a:pt x="414" y="93"/>
                    </a:lnTo>
                    <a:lnTo>
                      <a:pt x="390" y="89"/>
                    </a:lnTo>
                    <a:lnTo>
                      <a:pt x="365" y="87"/>
                    </a:lnTo>
                    <a:lnTo>
                      <a:pt x="341" y="84"/>
                    </a:lnTo>
                    <a:lnTo>
                      <a:pt x="318" y="82"/>
                    </a:lnTo>
                    <a:lnTo>
                      <a:pt x="299" y="81"/>
                    </a:lnTo>
                    <a:lnTo>
                      <a:pt x="280" y="80"/>
                    </a:lnTo>
                    <a:lnTo>
                      <a:pt x="264" y="80"/>
                    </a:lnTo>
                    <a:lnTo>
                      <a:pt x="236" y="81"/>
                    </a:lnTo>
                    <a:lnTo>
                      <a:pt x="208" y="82"/>
                    </a:lnTo>
                    <a:lnTo>
                      <a:pt x="183" y="84"/>
                    </a:lnTo>
                    <a:lnTo>
                      <a:pt x="158" y="86"/>
                    </a:lnTo>
                    <a:lnTo>
                      <a:pt x="139" y="88"/>
                    </a:lnTo>
                    <a:lnTo>
                      <a:pt x="123" y="89"/>
                    </a:lnTo>
                    <a:lnTo>
                      <a:pt x="112" y="90"/>
                    </a:lnTo>
                    <a:lnTo>
                      <a:pt x="109" y="90"/>
                    </a:lnTo>
                    <a:lnTo>
                      <a:pt x="93" y="91"/>
                    </a:lnTo>
                    <a:lnTo>
                      <a:pt x="108" y="101"/>
                    </a:lnTo>
                    <a:lnTo>
                      <a:pt x="130" y="113"/>
                    </a:lnTo>
                    <a:lnTo>
                      <a:pt x="69" y="131"/>
                    </a:lnTo>
                    <a:lnTo>
                      <a:pt x="50" y="135"/>
                    </a:lnTo>
                    <a:lnTo>
                      <a:pt x="69" y="141"/>
                    </a:lnTo>
                    <a:lnTo>
                      <a:pt x="113" y="156"/>
                    </a:lnTo>
                    <a:lnTo>
                      <a:pt x="92" y="164"/>
                    </a:lnTo>
                    <a:lnTo>
                      <a:pt x="80" y="169"/>
                    </a:lnTo>
                    <a:lnTo>
                      <a:pt x="92" y="174"/>
                    </a:lnTo>
                    <a:lnTo>
                      <a:pt x="113" y="185"/>
                    </a:lnTo>
                    <a:lnTo>
                      <a:pt x="67" y="201"/>
                    </a:lnTo>
                    <a:lnTo>
                      <a:pt x="66" y="201"/>
                    </a:lnTo>
                    <a:lnTo>
                      <a:pt x="66" y="202"/>
                    </a:lnTo>
                    <a:lnTo>
                      <a:pt x="64" y="202"/>
                    </a:lnTo>
                    <a:lnTo>
                      <a:pt x="44" y="209"/>
                    </a:lnTo>
                    <a:lnTo>
                      <a:pt x="65" y="214"/>
                    </a:lnTo>
                    <a:lnTo>
                      <a:pt x="66" y="214"/>
                    </a:lnTo>
                    <a:lnTo>
                      <a:pt x="66" y="214"/>
                    </a:lnTo>
                    <a:lnTo>
                      <a:pt x="69" y="214"/>
                    </a:lnTo>
                    <a:lnTo>
                      <a:pt x="92" y="218"/>
                    </a:lnTo>
                    <a:lnTo>
                      <a:pt x="28" y="232"/>
                    </a:lnTo>
                    <a:lnTo>
                      <a:pt x="28" y="244"/>
                    </a:lnTo>
                    <a:lnTo>
                      <a:pt x="101" y="259"/>
                    </a:lnTo>
                    <a:lnTo>
                      <a:pt x="74" y="268"/>
                    </a:lnTo>
                    <a:lnTo>
                      <a:pt x="71" y="268"/>
                    </a:lnTo>
                    <a:lnTo>
                      <a:pt x="71" y="269"/>
                    </a:lnTo>
                    <a:lnTo>
                      <a:pt x="61" y="272"/>
                    </a:lnTo>
                    <a:lnTo>
                      <a:pt x="43" y="278"/>
                    </a:lnTo>
                    <a:lnTo>
                      <a:pt x="61" y="283"/>
                    </a:lnTo>
                    <a:lnTo>
                      <a:pt x="108" y="298"/>
                    </a:lnTo>
                    <a:lnTo>
                      <a:pt x="51" y="329"/>
                    </a:lnTo>
                    <a:lnTo>
                      <a:pt x="40" y="336"/>
                    </a:lnTo>
                    <a:lnTo>
                      <a:pt x="52" y="339"/>
                    </a:lnTo>
                    <a:lnTo>
                      <a:pt x="101" y="353"/>
                    </a:lnTo>
                    <a:lnTo>
                      <a:pt x="58" y="374"/>
                    </a:lnTo>
                    <a:lnTo>
                      <a:pt x="52" y="375"/>
                    </a:lnTo>
                    <a:lnTo>
                      <a:pt x="52" y="377"/>
                    </a:lnTo>
                    <a:lnTo>
                      <a:pt x="42" y="383"/>
                    </a:lnTo>
                    <a:lnTo>
                      <a:pt x="26" y="390"/>
                    </a:lnTo>
                    <a:lnTo>
                      <a:pt x="43" y="393"/>
                    </a:lnTo>
                    <a:lnTo>
                      <a:pt x="104" y="404"/>
                    </a:lnTo>
                    <a:lnTo>
                      <a:pt x="77" y="418"/>
                    </a:lnTo>
                    <a:lnTo>
                      <a:pt x="77" y="418"/>
                    </a:lnTo>
                    <a:lnTo>
                      <a:pt x="77" y="418"/>
                    </a:lnTo>
                    <a:lnTo>
                      <a:pt x="65" y="422"/>
                    </a:lnTo>
                    <a:lnTo>
                      <a:pt x="55" y="428"/>
                    </a:lnTo>
                    <a:lnTo>
                      <a:pt x="65" y="433"/>
                    </a:lnTo>
                    <a:lnTo>
                      <a:pt x="81" y="441"/>
                    </a:lnTo>
                    <a:lnTo>
                      <a:pt x="39" y="454"/>
                    </a:lnTo>
                    <a:lnTo>
                      <a:pt x="24" y="459"/>
                    </a:lnTo>
                    <a:lnTo>
                      <a:pt x="37" y="465"/>
                    </a:lnTo>
                    <a:lnTo>
                      <a:pt x="93" y="487"/>
                    </a:lnTo>
                    <a:lnTo>
                      <a:pt x="48" y="509"/>
                    </a:lnTo>
                    <a:lnTo>
                      <a:pt x="35" y="516"/>
                    </a:lnTo>
                    <a:lnTo>
                      <a:pt x="48" y="519"/>
                    </a:lnTo>
                    <a:lnTo>
                      <a:pt x="79" y="528"/>
                    </a:lnTo>
                    <a:lnTo>
                      <a:pt x="48" y="543"/>
                    </a:lnTo>
                    <a:lnTo>
                      <a:pt x="34" y="549"/>
                    </a:lnTo>
                    <a:lnTo>
                      <a:pt x="48" y="554"/>
                    </a:lnTo>
                    <a:lnTo>
                      <a:pt x="86" y="565"/>
                    </a:lnTo>
                    <a:lnTo>
                      <a:pt x="73" y="571"/>
                    </a:lnTo>
                    <a:lnTo>
                      <a:pt x="58" y="578"/>
                    </a:lnTo>
                    <a:lnTo>
                      <a:pt x="75" y="581"/>
                    </a:lnTo>
                    <a:lnTo>
                      <a:pt x="94" y="585"/>
                    </a:lnTo>
                    <a:lnTo>
                      <a:pt x="61" y="609"/>
                    </a:lnTo>
                    <a:lnTo>
                      <a:pt x="50" y="617"/>
                    </a:lnTo>
                    <a:lnTo>
                      <a:pt x="63" y="619"/>
                    </a:lnTo>
                    <a:lnTo>
                      <a:pt x="82" y="623"/>
                    </a:lnTo>
                    <a:lnTo>
                      <a:pt x="54" y="633"/>
                    </a:lnTo>
                    <a:lnTo>
                      <a:pt x="42" y="633"/>
                    </a:lnTo>
                    <a:lnTo>
                      <a:pt x="42" y="638"/>
                    </a:lnTo>
                    <a:lnTo>
                      <a:pt x="34" y="641"/>
                    </a:lnTo>
                    <a:lnTo>
                      <a:pt x="16" y="648"/>
                    </a:lnTo>
                    <a:lnTo>
                      <a:pt x="35" y="652"/>
                    </a:lnTo>
                    <a:lnTo>
                      <a:pt x="95" y="662"/>
                    </a:lnTo>
                    <a:lnTo>
                      <a:pt x="47" y="684"/>
                    </a:lnTo>
                    <a:lnTo>
                      <a:pt x="46" y="684"/>
                    </a:lnTo>
                    <a:lnTo>
                      <a:pt x="46" y="684"/>
                    </a:lnTo>
                    <a:lnTo>
                      <a:pt x="43" y="685"/>
                    </a:lnTo>
                    <a:lnTo>
                      <a:pt x="28" y="692"/>
                    </a:lnTo>
                    <a:lnTo>
                      <a:pt x="44" y="695"/>
                    </a:lnTo>
                    <a:lnTo>
                      <a:pt x="46" y="695"/>
                    </a:lnTo>
                    <a:lnTo>
                      <a:pt x="46" y="696"/>
                    </a:lnTo>
                    <a:lnTo>
                      <a:pt x="49" y="696"/>
                    </a:lnTo>
                    <a:lnTo>
                      <a:pt x="93" y="706"/>
                    </a:lnTo>
                    <a:lnTo>
                      <a:pt x="39" y="726"/>
                    </a:lnTo>
                    <a:lnTo>
                      <a:pt x="36" y="726"/>
                    </a:lnTo>
                    <a:lnTo>
                      <a:pt x="36" y="728"/>
                    </a:lnTo>
                    <a:lnTo>
                      <a:pt x="18" y="734"/>
                    </a:lnTo>
                    <a:lnTo>
                      <a:pt x="0" y="741"/>
                    </a:lnTo>
                    <a:lnTo>
                      <a:pt x="19" y="745"/>
                    </a:lnTo>
                    <a:lnTo>
                      <a:pt x="90" y="759"/>
                    </a:lnTo>
                    <a:lnTo>
                      <a:pt x="11" y="781"/>
                    </a:lnTo>
                    <a:lnTo>
                      <a:pt x="0" y="783"/>
                    </a:lnTo>
                    <a:lnTo>
                      <a:pt x="9" y="790"/>
                    </a:lnTo>
                    <a:lnTo>
                      <a:pt x="63" y="835"/>
                    </a:lnTo>
                    <a:lnTo>
                      <a:pt x="64" y="836"/>
                    </a:lnTo>
                    <a:lnTo>
                      <a:pt x="66" y="836"/>
                    </a:lnTo>
                    <a:lnTo>
                      <a:pt x="156" y="832"/>
                    </a:lnTo>
                    <a:lnTo>
                      <a:pt x="156" y="834"/>
                    </a:lnTo>
                    <a:lnTo>
                      <a:pt x="150" y="856"/>
                    </a:lnTo>
                    <a:lnTo>
                      <a:pt x="149" y="860"/>
                    </a:lnTo>
                    <a:lnTo>
                      <a:pt x="153" y="862"/>
                    </a:lnTo>
                    <a:lnTo>
                      <a:pt x="224" y="926"/>
                    </a:lnTo>
                    <a:lnTo>
                      <a:pt x="226" y="928"/>
                    </a:lnTo>
                    <a:lnTo>
                      <a:pt x="230" y="928"/>
                    </a:lnTo>
                    <a:lnTo>
                      <a:pt x="232" y="928"/>
                    </a:lnTo>
                    <a:lnTo>
                      <a:pt x="236" y="927"/>
                    </a:lnTo>
                    <a:lnTo>
                      <a:pt x="241" y="925"/>
                    </a:lnTo>
                    <a:lnTo>
                      <a:pt x="249" y="921"/>
                    </a:lnTo>
                    <a:lnTo>
                      <a:pt x="257" y="918"/>
                    </a:lnTo>
                    <a:lnTo>
                      <a:pt x="265" y="912"/>
                    </a:lnTo>
                    <a:lnTo>
                      <a:pt x="274" y="905"/>
                    </a:lnTo>
                    <a:lnTo>
                      <a:pt x="282" y="896"/>
                    </a:lnTo>
                    <a:lnTo>
                      <a:pt x="291" y="883"/>
                    </a:lnTo>
                    <a:lnTo>
                      <a:pt x="299" y="873"/>
                    </a:lnTo>
                    <a:lnTo>
                      <a:pt x="305" y="864"/>
                    </a:lnTo>
                    <a:lnTo>
                      <a:pt x="309" y="857"/>
                    </a:lnTo>
                    <a:lnTo>
                      <a:pt x="315" y="857"/>
                    </a:lnTo>
                    <a:lnTo>
                      <a:pt x="320" y="857"/>
                    </a:lnTo>
                    <a:lnTo>
                      <a:pt x="327" y="858"/>
                    </a:lnTo>
                    <a:lnTo>
                      <a:pt x="335" y="858"/>
                    </a:lnTo>
                    <a:lnTo>
                      <a:pt x="344" y="859"/>
                    </a:lnTo>
                    <a:lnTo>
                      <a:pt x="355" y="859"/>
                    </a:lnTo>
                    <a:lnTo>
                      <a:pt x="368" y="860"/>
                    </a:lnTo>
                    <a:lnTo>
                      <a:pt x="382" y="860"/>
                    </a:lnTo>
                    <a:lnTo>
                      <a:pt x="397" y="861"/>
                    </a:lnTo>
                    <a:lnTo>
                      <a:pt x="393" y="869"/>
                    </a:lnTo>
                    <a:lnTo>
                      <a:pt x="389" y="881"/>
                    </a:lnTo>
                    <a:lnTo>
                      <a:pt x="384" y="894"/>
                    </a:lnTo>
                    <a:lnTo>
                      <a:pt x="378" y="906"/>
                    </a:lnTo>
                    <a:lnTo>
                      <a:pt x="373" y="921"/>
                    </a:lnTo>
                    <a:lnTo>
                      <a:pt x="368" y="935"/>
                    </a:lnTo>
                    <a:lnTo>
                      <a:pt x="362" y="950"/>
                    </a:lnTo>
                    <a:lnTo>
                      <a:pt x="359" y="963"/>
                    </a:lnTo>
                    <a:lnTo>
                      <a:pt x="356" y="992"/>
                    </a:lnTo>
                    <a:lnTo>
                      <a:pt x="362" y="1019"/>
                    </a:lnTo>
                    <a:lnTo>
                      <a:pt x="373" y="1041"/>
                    </a:lnTo>
                    <a:lnTo>
                      <a:pt x="381" y="1056"/>
                    </a:lnTo>
                    <a:lnTo>
                      <a:pt x="374" y="1078"/>
                    </a:lnTo>
                    <a:lnTo>
                      <a:pt x="369" y="1084"/>
                    </a:lnTo>
                    <a:lnTo>
                      <a:pt x="360" y="1093"/>
                    </a:lnTo>
                    <a:lnTo>
                      <a:pt x="348" y="1106"/>
                    </a:lnTo>
                    <a:lnTo>
                      <a:pt x="333" y="1122"/>
                    </a:lnTo>
                    <a:lnTo>
                      <a:pt x="316" y="1140"/>
                    </a:lnTo>
                    <a:lnTo>
                      <a:pt x="298" y="1161"/>
                    </a:lnTo>
                    <a:lnTo>
                      <a:pt x="278" y="1183"/>
                    </a:lnTo>
                    <a:lnTo>
                      <a:pt x="257" y="1206"/>
                    </a:lnTo>
                    <a:lnTo>
                      <a:pt x="236" y="1229"/>
                    </a:lnTo>
                    <a:lnTo>
                      <a:pt x="215" y="1253"/>
                    </a:lnTo>
                    <a:lnTo>
                      <a:pt x="194" y="1276"/>
                    </a:lnTo>
                    <a:lnTo>
                      <a:pt x="175" y="1298"/>
                    </a:lnTo>
                    <a:lnTo>
                      <a:pt x="156" y="1318"/>
                    </a:lnTo>
                    <a:lnTo>
                      <a:pt x="140" y="1336"/>
                    </a:lnTo>
                    <a:lnTo>
                      <a:pt x="126" y="1352"/>
                    </a:lnTo>
                    <a:lnTo>
                      <a:pt x="116" y="1365"/>
                    </a:lnTo>
                    <a:lnTo>
                      <a:pt x="96" y="1395"/>
                    </a:lnTo>
                    <a:lnTo>
                      <a:pt x="78" y="1436"/>
                    </a:lnTo>
                    <a:lnTo>
                      <a:pt x="61" y="1484"/>
                    </a:lnTo>
                    <a:lnTo>
                      <a:pt x="46" y="1533"/>
                    </a:lnTo>
                    <a:lnTo>
                      <a:pt x="33" y="1579"/>
                    </a:lnTo>
                    <a:lnTo>
                      <a:pt x="23" y="1620"/>
                    </a:lnTo>
                    <a:lnTo>
                      <a:pt x="16" y="1648"/>
                    </a:lnTo>
                    <a:lnTo>
                      <a:pt x="13" y="1661"/>
                    </a:lnTo>
                    <a:lnTo>
                      <a:pt x="11" y="1668"/>
                    </a:lnTo>
                    <a:lnTo>
                      <a:pt x="18" y="1670"/>
                    </a:lnTo>
                    <a:lnTo>
                      <a:pt x="44" y="1681"/>
                    </a:lnTo>
                    <a:lnTo>
                      <a:pt x="51" y="1684"/>
                    </a:lnTo>
                    <a:lnTo>
                      <a:pt x="55" y="1677"/>
                    </a:lnTo>
                    <a:lnTo>
                      <a:pt x="59" y="1669"/>
                    </a:lnTo>
                    <a:lnTo>
                      <a:pt x="73" y="1646"/>
                    </a:lnTo>
                    <a:lnTo>
                      <a:pt x="92" y="1615"/>
                    </a:lnTo>
                    <a:lnTo>
                      <a:pt x="115" y="1578"/>
                    </a:lnTo>
                    <a:lnTo>
                      <a:pt x="140" y="1539"/>
                    </a:lnTo>
                    <a:lnTo>
                      <a:pt x="164" y="1503"/>
                    </a:lnTo>
                    <a:lnTo>
                      <a:pt x="187" y="1474"/>
                    </a:lnTo>
                    <a:lnTo>
                      <a:pt x="207" y="1456"/>
                    </a:lnTo>
                    <a:lnTo>
                      <a:pt x="213" y="1453"/>
                    </a:lnTo>
                    <a:lnTo>
                      <a:pt x="221" y="1447"/>
                    </a:lnTo>
                    <a:lnTo>
                      <a:pt x="230" y="1442"/>
                    </a:lnTo>
                    <a:lnTo>
                      <a:pt x="240" y="1435"/>
                    </a:lnTo>
                    <a:lnTo>
                      <a:pt x="253" y="1429"/>
                    </a:lnTo>
                    <a:lnTo>
                      <a:pt x="265" y="1421"/>
                    </a:lnTo>
                    <a:lnTo>
                      <a:pt x="279" y="1413"/>
                    </a:lnTo>
                    <a:lnTo>
                      <a:pt x="294" y="1405"/>
                    </a:lnTo>
                    <a:lnTo>
                      <a:pt x="310" y="1397"/>
                    </a:lnTo>
                    <a:lnTo>
                      <a:pt x="327" y="1389"/>
                    </a:lnTo>
                    <a:lnTo>
                      <a:pt x="343" y="1380"/>
                    </a:lnTo>
                    <a:lnTo>
                      <a:pt x="359" y="1372"/>
                    </a:lnTo>
                    <a:lnTo>
                      <a:pt x="376" y="1363"/>
                    </a:lnTo>
                    <a:lnTo>
                      <a:pt x="392" y="1355"/>
                    </a:lnTo>
                    <a:lnTo>
                      <a:pt x="408" y="1346"/>
                    </a:lnTo>
                    <a:lnTo>
                      <a:pt x="423" y="1338"/>
                    </a:lnTo>
                    <a:lnTo>
                      <a:pt x="429" y="1350"/>
                    </a:lnTo>
                    <a:lnTo>
                      <a:pt x="438" y="1368"/>
                    </a:lnTo>
                    <a:lnTo>
                      <a:pt x="450" y="1390"/>
                    </a:lnTo>
                    <a:lnTo>
                      <a:pt x="461" y="1414"/>
                    </a:lnTo>
                    <a:lnTo>
                      <a:pt x="475" y="1440"/>
                    </a:lnTo>
                    <a:lnTo>
                      <a:pt x="488" y="1465"/>
                    </a:lnTo>
                    <a:lnTo>
                      <a:pt x="499" y="1487"/>
                    </a:lnTo>
                    <a:lnTo>
                      <a:pt x="510" y="1504"/>
                    </a:lnTo>
                    <a:lnTo>
                      <a:pt x="525" y="1523"/>
                    </a:lnTo>
                    <a:lnTo>
                      <a:pt x="545" y="1544"/>
                    </a:lnTo>
                    <a:lnTo>
                      <a:pt x="569" y="1565"/>
                    </a:lnTo>
                    <a:lnTo>
                      <a:pt x="596" y="1586"/>
                    </a:lnTo>
                    <a:lnTo>
                      <a:pt x="621" y="1605"/>
                    </a:lnTo>
                    <a:lnTo>
                      <a:pt x="643" y="1621"/>
                    </a:lnTo>
                    <a:lnTo>
                      <a:pt x="658" y="1631"/>
                    </a:lnTo>
                    <a:lnTo>
                      <a:pt x="665" y="1636"/>
                    </a:lnTo>
                    <a:lnTo>
                      <a:pt x="670" y="1638"/>
                    </a:lnTo>
                    <a:lnTo>
                      <a:pt x="674" y="1635"/>
                    </a:lnTo>
                    <a:lnTo>
                      <a:pt x="698" y="1620"/>
                    </a:lnTo>
                    <a:lnTo>
                      <a:pt x="705" y="1614"/>
                    </a:lnTo>
                    <a:lnTo>
                      <a:pt x="701" y="1608"/>
                    </a:lnTo>
                    <a:lnTo>
                      <a:pt x="697" y="1603"/>
                    </a:lnTo>
                    <a:lnTo>
                      <a:pt x="687" y="1590"/>
                    </a:lnTo>
                    <a:lnTo>
                      <a:pt x="674" y="1570"/>
                    </a:lnTo>
                    <a:lnTo>
                      <a:pt x="659" y="1546"/>
                    </a:lnTo>
                    <a:lnTo>
                      <a:pt x="643" y="1519"/>
                    </a:lnTo>
                    <a:lnTo>
                      <a:pt x="629" y="1491"/>
                    </a:lnTo>
                    <a:lnTo>
                      <a:pt x="619" y="1463"/>
                    </a:lnTo>
                    <a:lnTo>
                      <a:pt x="614" y="1439"/>
                    </a:lnTo>
                    <a:lnTo>
                      <a:pt x="611" y="1381"/>
                    </a:lnTo>
                    <a:lnTo>
                      <a:pt x="611" y="1313"/>
                    </a:lnTo>
                    <a:lnTo>
                      <a:pt x="611" y="1252"/>
                    </a:lnTo>
                    <a:lnTo>
                      <a:pt x="611" y="1220"/>
                    </a:lnTo>
                    <a:lnTo>
                      <a:pt x="656" y="1128"/>
                    </a:lnTo>
                    <a:lnTo>
                      <a:pt x="657" y="1125"/>
                    </a:lnTo>
                    <a:lnTo>
                      <a:pt x="657" y="1123"/>
                    </a:lnTo>
                    <a:lnTo>
                      <a:pt x="649" y="1069"/>
                    </a:lnTo>
                    <a:lnTo>
                      <a:pt x="658" y="1064"/>
                    </a:lnTo>
                    <a:lnTo>
                      <a:pt x="670" y="1056"/>
                    </a:lnTo>
                    <a:lnTo>
                      <a:pt x="683" y="1047"/>
                    </a:lnTo>
                    <a:lnTo>
                      <a:pt x="700" y="1036"/>
                    </a:lnTo>
                    <a:lnTo>
                      <a:pt x="716" y="1025"/>
                    </a:lnTo>
                    <a:lnTo>
                      <a:pt x="731" y="1012"/>
                    </a:lnTo>
                    <a:lnTo>
                      <a:pt x="746" y="1001"/>
                    </a:lnTo>
                    <a:lnTo>
                      <a:pt x="757" y="988"/>
                    </a:lnTo>
                    <a:lnTo>
                      <a:pt x="769" y="967"/>
                    </a:lnTo>
                    <a:lnTo>
                      <a:pt x="783" y="934"/>
                    </a:lnTo>
                    <a:lnTo>
                      <a:pt x="796" y="892"/>
                    </a:lnTo>
                    <a:lnTo>
                      <a:pt x="809" y="846"/>
                    </a:lnTo>
                    <a:lnTo>
                      <a:pt x="822" y="802"/>
                    </a:lnTo>
                    <a:lnTo>
                      <a:pt x="832" y="763"/>
                    </a:lnTo>
                    <a:lnTo>
                      <a:pt x="839" y="732"/>
                    </a:lnTo>
                    <a:lnTo>
                      <a:pt x="844" y="716"/>
                    </a:lnTo>
                    <a:lnTo>
                      <a:pt x="849" y="713"/>
                    </a:lnTo>
                    <a:lnTo>
                      <a:pt x="854" y="709"/>
                    </a:lnTo>
                    <a:lnTo>
                      <a:pt x="860" y="707"/>
                    </a:lnTo>
                    <a:lnTo>
                      <a:pt x="864" y="703"/>
                    </a:lnTo>
                    <a:lnTo>
                      <a:pt x="869" y="701"/>
                    </a:lnTo>
                    <a:lnTo>
                      <a:pt x="873" y="698"/>
                    </a:lnTo>
                    <a:lnTo>
                      <a:pt x="878" y="695"/>
                    </a:lnTo>
                    <a:lnTo>
                      <a:pt x="883" y="693"/>
                    </a:lnTo>
                    <a:lnTo>
                      <a:pt x="887" y="691"/>
                    </a:lnTo>
                    <a:lnTo>
                      <a:pt x="892" y="687"/>
                    </a:lnTo>
                    <a:lnTo>
                      <a:pt x="898" y="686"/>
                    </a:lnTo>
                    <a:lnTo>
                      <a:pt x="902" y="684"/>
                    </a:lnTo>
                    <a:lnTo>
                      <a:pt x="911" y="681"/>
                    </a:lnTo>
                    <a:lnTo>
                      <a:pt x="922" y="679"/>
                    </a:lnTo>
                    <a:lnTo>
                      <a:pt x="932" y="678"/>
                    </a:lnTo>
                    <a:lnTo>
                      <a:pt x="943" y="678"/>
                    </a:lnTo>
                    <a:lnTo>
                      <a:pt x="953" y="678"/>
                    </a:lnTo>
                    <a:lnTo>
                      <a:pt x="964" y="679"/>
                    </a:lnTo>
                    <a:lnTo>
                      <a:pt x="975" y="681"/>
                    </a:lnTo>
                    <a:lnTo>
                      <a:pt x="986" y="684"/>
                    </a:lnTo>
                    <a:lnTo>
                      <a:pt x="993" y="688"/>
                    </a:lnTo>
                    <a:lnTo>
                      <a:pt x="1001" y="694"/>
                    </a:lnTo>
                    <a:lnTo>
                      <a:pt x="1008" y="699"/>
                    </a:lnTo>
                    <a:lnTo>
                      <a:pt x="1015" y="705"/>
                    </a:lnTo>
                    <a:lnTo>
                      <a:pt x="1025" y="713"/>
                    </a:lnTo>
                    <a:lnTo>
                      <a:pt x="1037" y="721"/>
                    </a:lnTo>
                    <a:lnTo>
                      <a:pt x="1048" y="728"/>
                    </a:lnTo>
                    <a:lnTo>
                      <a:pt x="1060" y="733"/>
                    </a:lnTo>
                    <a:lnTo>
                      <a:pt x="1072" y="738"/>
                    </a:lnTo>
                    <a:lnTo>
                      <a:pt x="1084" y="741"/>
                    </a:lnTo>
                    <a:lnTo>
                      <a:pt x="1098" y="744"/>
                    </a:lnTo>
                    <a:lnTo>
                      <a:pt x="1112" y="743"/>
                    </a:lnTo>
                    <a:lnTo>
                      <a:pt x="1120" y="741"/>
                    </a:lnTo>
                    <a:lnTo>
                      <a:pt x="1128" y="739"/>
                    </a:lnTo>
                    <a:lnTo>
                      <a:pt x="1136" y="738"/>
                    </a:lnTo>
                    <a:lnTo>
                      <a:pt x="1144" y="736"/>
                    </a:lnTo>
                    <a:lnTo>
                      <a:pt x="1151" y="734"/>
                    </a:lnTo>
                    <a:lnTo>
                      <a:pt x="1158" y="732"/>
                    </a:lnTo>
                    <a:lnTo>
                      <a:pt x="1165" y="731"/>
                    </a:lnTo>
                    <a:lnTo>
                      <a:pt x="1173" y="730"/>
                    </a:lnTo>
                    <a:lnTo>
                      <a:pt x="1180" y="729"/>
                    </a:lnTo>
                    <a:lnTo>
                      <a:pt x="1187" y="729"/>
                    </a:lnTo>
                    <a:lnTo>
                      <a:pt x="1194" y="729"/>
                    </a:lnTo>
                    <a:lnTo>
                      <a:pt x="1200" y="730"/>
                    </a:lnTo>
                    <a:lnTo>
                      <a:pt x="1207" y="731"/>
                    </a:lnTo>
                    <a:lnTo>
                      <a:pt x="1207" y="724"/>
                    </a:lnTo>
                    <a:lnTo>
                      <a:pt x="1210" y="676"/>
                    </a:lnTo>
                    <a:lnTo>
                      <a:pt x="1210" y="670"/>
                    </a:lnTo>
                    <a:lnTo>
                      <a:pt x="1204" y="669"/>
                    </a:lnTo>
                    <a:lnTo>
                      <a:pt x="1196" y="668"/>
                    </a:lnTo>
                    <a:lnTo>
                      <a:pt x="1189" y="668"/>
                    </a:lnTo>
                    <a:lnTo>
                      <a:pt x="1181" y="668"/>
                    </a:lnTo>
                    <a:lnTo>
                      <a:pt x="1173" y="669"/>
                    </a:lnTo>
                    <a:lnTo>
                      <a:pt x="1165" y="670"/>
                    </a:lnTo>
                    <a:lnTo>
                      <a:pt x="1158" y="671"/>
                    </a:lnTo>
                    <a:lnTo>
                      <a:pt x="1150" y="673"/>
                    </a:lnTo>
                    <a:lnTo>
                      <a:pt x="1143" y="6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60" name="Freeform 32"/>
              <p:cNvSpPr>
                <a:spLocks/>
              </p:cNvSpPr>
              <p:nvPr/>
            </p:nvSpPr>
            <p:spPr bwMode="auto">
              <a:xfrm>
                <a:off x="2881" y="2784"/>
                <a:ext cx="50" cy="26"/>
              </a:xfrm>
              <a:custGeom>
                <a:avLst/>
                <a:gdLst/>
                <a:ahLst/>
                <a:cxnLst>
                  <a:cxn ang="0">
                    <a:pos x="2" y="45"/>
                  </a:cxn>
                  <a:cxn ang="0">
                    <a:pos x="0" y="0"/>
                  </a:cxn>
                  <a:cxn ang="0">
                    <a:pos x="16" y="0"/>
                  </a:cxn>
                  <a:cxn ang="0">
                    <a:pos x="31" y="0"/>
                  </a:cxn>
                  <a:cxn ang="0">
                    <a:pos x="46" y="0"/>
                  </a:cxn>
                  <a:cxn ang="0">
                    <a:pos x="59" y="0"/>
                  </a:cxn>
                  <a:cxn ang="0">
                    <a:pos x="72" y="0"/>
                  </a:cxn>
                  <a:cxn ang="0">
                    <a:pos x="84" y="0"/>
                  </a:cxn>
                  <a:cxn ang="0">
                    <a:pos x="92" y="1"/>
                  </a:cxn>
                  <a:cxn ang="0">
                    <a:pos x="99" y="1"/>
                  </a:cxn>
                  <a:cxn ang="0">
                    <a:pos x="97" y="10"/>
                  </a:cxn>
                  <a:cxn ang="0">
                    <a:pos x="94" y="23"/>
                  </a:cxn>
                  <a:cxn ang="0">
                    <a:pos x="89" y="37"/>
                  </a:cxn>
                  <a:cxn ang="0">
                    <a:pos x="85" y="52"/>
                  </a:cxn>
                  <a:cxn ang="0">
                    <a:pos x="76" y="51"/>
                  </a:cxn>
                  <a:cxn ang="0">
                    <a:pos x="65" y="48"/>
                  </a:cxn>
                  <a:cxn ang="0">
                    <a:pos x="55" y="47"/>
                  </a:cxn>
                  <a:cxn ang="0">
                    <a:pos x="43" y="46"/>
                  </a:cxn>
                  <a:cxn ang="0">
                    <a:pos x="32" y="46"/>
                  </a:cxn>
                  <a:cxn ang="0">
                    <a:pos x="21" y="45"/>
                  </a:cxn>
                  <a:cxn ang="0">
                    <a:pos x="11" y="45"/>
                  </a:cxn>
                  <a:cxn ang="0">
                    <a:pos x="2" y="45"/>
                  </a:cxn>
                </a:cxnLst>
                <a:rect l="0" t="0" r="r" b="b"/>
                <a:pathLst>
                  <a:path w="99" h="52">
                    <a:moveTo>
                      <a:pt x="2" y="45"/>
                    </a:moveTo>
                    <a:lnTo>
                      <a:pt x="0" y="0"/>
                    </a:lnTo>
                    <a:lnTo>
                      <a:pt x="16" y="0"/>
                    </a:lnTo>
                    <a:lnTo>
                      <a:pt x="31" y="0"/>
                    </a:lnTo>
                    <a:lnTo>
                      <a:pt x="46" y="0"/>
                    </a:lnTo>
                    <a:lnTo>
                      <a:pt x="59" y="0"/>
                    </a:lnTo>
                    <a:lnTo>
                      <a:pt x="72" y="0"/>
                    </a:lnTo>
                    <a:lnTo>
                      <a:pt x="84" y="0"/>
                    </a:lnTo>
                    <a:lnTo>
                      <a:pt x="92" y="1"/>
                    </a:lnTo>
                    <a:lnTo>
                      <a:pt x="99" y="1"/>
                    </a:lnTo>
                    <a:lnTo>
                      <a:pt x="97" y="10"/>
                    </a:lnTo>
                    <a:lnTo>
                      <a:pt x="94" y="23"/>
                    </a:lnTo>
                    <a:lnTo>
                      <a:pt x="89" y="37"/>
                    </a:lnTo>
                    <a:lnTo>
                      <a:pt x="85" y="52"/>
                    </a:lnTo>
                    <a:lnTo>
                      <a:pt x="76" y="51"/>
                    </a:lnTo>
                    <a:lnTo>
                      <a:pt x="65" y="48"/>
                    </a:lnTo>
                    <a:lnTo>
                      <a:pt x="55" y="47"/>
                    </a:lnTo>
                    <a:lnTo>
                      <a:pt x="43" y="46"/>
                    </a:lnTo>
                    <a:lnTo>
                      <a:pt x="32" y="46"/>
                    </a:lnTo>
                    <a:lnTo>
                      <a:pt x="21" y="45"/>
                    </a:lnTo>
                    <a:lnTo>
                      <a:pt x="11" y="45"/>
                    </a:lnTo>
                    <a:lnTo>
                      <a:pt x="2" y="45"/>
                    </a:lnTo>
                    <a:close/>
                  </a:path>
                </a:pathLst>
              </a:custGeom>
              <a:solidFill>
                <a:srgbClr val="BAE8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61" name="Freeform 33"/>
              <p:cNvSpPr>
                <a:spLocks/>
              </p:cNvSpPr>
              <p:nvPr/>
            </p:nvSpPr>
            <p:spPr bwMode="auto">
              <a:xfrm>
                <a:off x="2977" y="2657"/>
                <a:ext cx="48" cy="41"/>
              </a:xfrm>
              <a:custGeom>
                <a:avLst/>
                <a:gdLst/>
                <a:ahLst/>
                <a:cxnLst>
                  <a:cxn ang="0">
                    <a:pos x="67" y="43"/>
                  </a:cxn>
                  <a:cxn ang="0">
                    <a:pos x="74" y="45"/>
                  </a:cxn>
                  <a:cxn ang="0">
                    <a:pos x="79" y="45"/>
                  </a:cxn>
                  <a:cxn ang="0">
                    <a:pos x="85" y="45"/>
                  </a:cxn>
                  <a:cxn ang="0">
                    <a:pos x="91" y="45"/>
                  </a:cxn>
                  <a:cxn ang="0">
                    <a:pos x="92" y="44"/>
                  </a:cxn>
                  <a:cxn ang="0">
                    <a:pos x="93" y="44"/>
                  </a:cxn>
                  <a:cxn ang="0">
                    <a:pos x="94" y="44"/>
                  </a:cxn>
                  <a:cxn ang="0">
                    <a:pos x="95" y="44"/>
                  </a:cxn>
                  <a:cxn ang="0">
                    <a:pos x="95" y="45"/>
                  </a:cxn>
                  <a:cxn ang="0">
                    <a:pos x="95" y="45"/>
                  </a:cxn>
                  <a:cxn ang="0">
                    <a:pos x="95" y="45"/>
                  </a:cxn>
                  <a:cxn ang="0">
                    <a:pos x="95" y="46"/>
                  </a:cxn>
                  <a:cxn ang="0">
                    <a:pos x="92" y="55"/>
                  </a:cxn>
                  <a:cxn ang="0">
                    <a:pos x="85" y="64"/>
                  </a:cxn>
                  <a:cxn ang="0">
                    <a:pos x="77" y="72"/>
                  </a:cxn>
                  <a:cxn ang="0">
                    <a:pos x="68" y="78"/>
                  </a:cxn>
                  <a:cxn ang="0">
                    <a:pos x="63" y="80"/>
                  </a:cxn>
                  <a:cxn ang="0">
                    <a:pos x="60" y="81"/>
                  </a:cxn>
                  <a:cxn ang="0">
                    <a:pos x="56" y="81"/>
                  </a:cxn>
                  <a:cxn ang="0">
                    <a:pos x="53" y="80"/>
                  </a:cxn>
                  <a:cxn ang="0">
                    <a:pos x="48" y="78"/>
                  </a:cxn>
                  <a:cxn ang="0">
                    <a:pos x="42" y="75"/>
                  </a:cxn>
                  <a:cxn ang="0">
                    <a:pos x="37" y="73"/>
                  </a:cxn>
                  <a:cxn ang="0">
                    <a:pos x="32" y="70"/>
                  </a:cxn>
                  <a:cxn ang="0">
                    <a:pos x="26" y="66"/>
                  </a:cxn>
                  <a:cxn ang="0">
                    <a:pos x="22" y="64"/>
                  </a:cxn>
                  <a:cxn ang="0">
                    <a:pos x="17" y="60"/>
                  </a:cxn>
                  <a:cxn ang="0">
                    <a:pos x="14" y="58"/>
                  </a:cxn>
                  <a:cxn ang="0">
                    <a:pos x="16" y="51"/>
                  </a:cxn>
                  <a:cxn ang="0">
                    <a:pos x="17" y="43"/>
                  </a:cxn>
                  <a:cxn ang="0">
                    <a:pos x="17" y="35"/>
                  </a:cxn>
                  <a:cxn ang="0">
                    <a:pos x="15" y="28"/>
                  </a:cxn>
                  <a:cxn ang="0">
                    <a:pos x="12" y="26"/>
                  </a:cxn>
                  <a:cxn ang="0">
                    <a:pos x="11" y="23"/>
                  </a:cxn>
                  <a:cxn ang="0">
                    <a:pos x="9" y="21"/>
                  </a:cxn>
                  <a:cxn ang="0">
                    <a:pos x="6" y="20"/>
                  </a:cxn>
                  <a:cxn ang="0">
                    <a:pos x="4" y="19"/>
                  </a:cxn>
                  <a:cxn ang="0">
                    <a:pos x="3" y="19"/>
                  </a:cxn>
                  <a:cxn ang="0">
                    <a:pos x="1" y="19"/>
                  </a:cxn>
                  <a:cxn ang="0">
                    <a:pos x="0" y="18"/>
                  </a:cxn>
                  <a:cxn ang="0">
                    <a:pos x="7" y="6"/>
                  </a:cxn>
                  <a:cxn ang="0">
                    <a:pos x="9" y="5"/>
                  </a:cxn>
                  <a:cxn ang="0">
                    <a:pos x="14" y="3"/>
                  </a:cxn>
                  <a:cxn ang="0">
                    <a:pos x="18" y="2"/>
                  </a:cxn>
                  <a:cxn ang="0">
                    <a:pos x="23" y="0"/>
                  </a:cxn>
                  <a:cxn ang="0">
                    <a:pos x="27" y="0"/>
                  </a:cxn>
                  <a:cxn ang="0">
                    <a:pos x="33" y="0"/>
                  </a:cxn>
                  <a:cxn ang="0">
                    <a:pos x="38" y="3"/>
                  </a:cxn>
                  <a:cxn ang="0">
                    <a:pos x="41" y="5"/>
                  </a:cxn>
                  <a:cxn ang="0">
                    <a:pos x="45" y="10"/>
                  </a:cxn>
                  <a:cxn ang="0">
                    <a:pos x="47" y="13"/>
                  </a:cxn>
                  <a:cxn ang="0">
                    <a:pos x="48" y="18"/>
                  </a:cxn>
                  <a:cxn ang="0">
                    <a:pos x="49" y="21"/>
                  </a:cxn>
                  <a:cxn ang="0">
                    <a:pos x="50" y="27"/>
                  </a:cxn>
                  <a:cxn ang="0">
                    <a:pos x="53" y="34"/>
                  </a:cxn>
                  <a:cxn ang="0">
                    <a:pos x="59" y="38"/>
                  </a:cxn>
                  <a:cxn ang="0">
                    <a:pos x="67" y="43"/>
                  </a:cxn>
                </a:cxnLst>
                <a:rect l="0" t="0" r="r" b="b"/>
                <a:pathLst>
                  <a:path w="95" h="81">
                    <a:moveTo>
                      <a:pt x="67" y="43"/>
                    </a:moveTo>
                    <a:lnTo>
                      <a:pt x="74" y="45"/>
                    </a:lnTo>
                    <a:lnTo>
                      <a:pt x="79" y="45"/>
                    </a:lnTo>
                    <a:lnTo>
                      <a:pt x="85" y="45"/>
                    </a:lnTo>
                    <a:lnTo>
                      <a:pt x="91" y="45"/>
                    </a:lnTo>
                    <a:lnTo>
                      <a:pt x="92" y="44"/>
                    </a:lnTo>
                    <a:lnTo>
                      <a:pt x="93" y="44"/>
                    </a:lnTo>
                    <a:lnTo>
                      <a:pt x="94" y="44"/>
                    </a:lnTo>
                    <a:lnTo>
                      <a:pt x="95" y="44"/>
                    </a:lnTo>
                    <a:lnTo>
                      <a:pt x="95" y="45"/>
                    </a:lnTo>
                    <a:lnTo>
                      <a:pt x="95" y="45"/>
                    </a:lnTo>
                    <a:lnTo>
                      <a:pt x="95" y="45"/>
                    </a:lnTo>
                    <a:lnTo>
                      <a:pt x="95" y="46"/>
                    </a:lnTo>
                    <a:lnTo>
                      <a:pt x="92" y="55"/>
                    </a:lnTo>
                    <a:lnTo>
                      <a:pt x="85" y="64"/>
                    </a:lnTo>
                    <a:lnTo>
                      <a:pt x="77" y="72"/>
                    </a:lnTo>
                    <a:lnTo>
                      <a:pt x="68" y="78"/>
                    </a:lnTo>
                    <a:lnTo>
                      <a:pt x="63" y="80"/>
                    </a:lnTo>
                    <a:lnTo>
                      <a:pt x="60" y="81"/>
                    </a:lnTo>
                    <a:lnTo>
                      <a:pt x="56" y="81"/>
                    </a:lnTo>
                    <a:lnTo>
                      <a:pt x="53" y="80"/>
                    </a:lnTo>
                    <a:lnTo>
                      <a:pt x="48" y="78"/>
                    </a:lnTo>
                    <a:lnTo>
                      <a:pt x="42" y="75"/>
                    </a:lnTo>
                    <a:lnTo>
                      <a:pt x="37" y="73"/>
                    </a:lnTo>
                    <a:lnTo>
                      <a:pt x="32" y="70"/>
                    </a:lnTo>
                    <a:lnTo>
                      <a:pt x="26" y="66"/>
                    </a:lnTo>
                    <a:lnTo>
                      <a:pt x="22" y="64"/>
                    </a:lnTo>
                    <a:lnTo>
                      <a:pt x="17" y="60"/>
                    </a:lnTo>
                    <a:lnTo>
                      <a:pt x="14" y="58"/>
                    </a:lnTo>
                    <a:lnTo>
                      <a:pt x="16" y="51"/>
                    </a:lnTo>
                    <a:lnTo>
                      <a:pt x="17" y="43"/>
                    </a:lnTo>
                    <a:lnTo>
                      <a:pt x="17" y="35"/>
                    </a:lnTo>
                    <a:lnTo>
                      <a:pt x="15" y="28"/>
                    </a:lnTo>
                    <a:lnTo>
                      <a:pt x="12" y="26"/>
                    </a:lnTo>
                    <a:lnTo>
                      <a:pt x="11" y="23"/>
                    </a:lnTo>
                    <a:lnTo>
                      <a:pt x="9" y="21"/>
                    </a:lnTo>
                    <a:lnTo>
                      <a:pt x="6" y="20"/>
                    </a:lnTo>
                    <a:lnTo>
                      <a:pt x="4" y="19"/>
                    </a:lnTo>
                    <a:lnTo>
                      <a:pt x="3" y="19"/>
                    </a:lnTo>
                    <a:lnTo>
                      <a:pt x="1" y="19"/>
                    </a:lnTo>
                    <a:lnTo>
                      <a:pt x="0" y="18"/>
                    </a:lnTo>
                    <a:lnTo>
                      <a:pt x="7" y="6"/>
                    </a:lnTo>
                    <a:lnTo>
                      <a:pt x="9" y="5"/>
                    </a:lnTo>
                    <a:lnTo>
                      <a:pt x="14" y="3"/>
                    </a:lnTo>
                    <a:lnTo>
                      <a:pt x="18" y="2"/>
                    </a:lnTo>
                    <a:lnTo>
                      <a:pt x="23" y="0"/>
                    </a:lnTo>
                    <a:lnTo>
                      <a:pt x="27" y="0"/>
                    </a:lnTo>
                    <a:lnTo>
                      <a:pt x="33" y="0"/>
                    </a:lnTo>
                    <a:lnTo>
                      <a:pt x="38" y="3"/>
                    </a:lnTo>
                    <a:lnTo>
                      <a:pt x="41" y="5"/>
                    </a:lnTo>
                    <a:lnTo>
                      <a:pt x="45" y="10"/>
                    </a:lnTo>
                    <a:lnTo>
                      <a:pt x="47" y="13"/>
                    </a:lnTo>
                    <a:lnTo>
                      <a:pt x="48" y="18"/>
                    </a:lnTo>
                    <a:lnTo>
                      <a:pt x="49" y="21"/>
                    </a:lnTo>
                    <a:lnTo>
                      <a:pt x="50" y="27"/>
                    </a:lnTo>
                    <a:lnTo>
                      <a:pt x="53" y="34"/>
                    </a:lnTo>
                    <a:lnTo>
                      <a:pt x="59" y="38"/>
                    </a:lnTo>
                    <a:lnTo>
                      <a:pt x="67" y="43"/>
                    </a:lnTo>
                    <a:close/>
                  </a:path>
                </a:pathLst>
              </a:custGeom>
              <a:solidFill>
                <a:srgbClr val="BAE2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62" name="Freeform 34"/>
              <p:cNvSpPr>
                <a:spLocks/>
              </p:cNvSpPr>
              <p:nvPr/>
            </p:nvSpPr>
            <p:spPr bwMode="auto">
              <a:xfrm>
                <a:off x="2914" y="2710"/>
                <a:ext cx="15" cy="19"/>
              </a:xfrm>
              <a:custGeom>
                <a:avLst/>
                <a:gdLst/>
                <a:ahLst/>
                <a:cxnLst>
                  <a:cxn ang="0">
                    <a:pos x="30" y="8"/>
                  </a:cxn>
                  <a:cxn ang="0">
                    <a:pos x="29" y="12"/>
                  </a:cxn>
                  <a:cxn ang="0">
                    <a:pos x="28" y="18"/>
                  </a:cxn>
                  <a:cxn ang="0">
                    <a:pos x="24" y="22"/>
                  </a:cxn>
                  <a:cxn ang="0">
                    <a:pos x="20" y="28"/>
                  </a:cxn>
                  <a:cxn ang="0">
                    <a:pos x="15" y="33"/>
                  </a:cxn>
                  <a:cxn ang="0">
                    <a:pos x="11" y="36"/>
                  </a:cxn>
                  <a:cxn ang="0">
                    <a:pos x="6" y="37"/>
                  </a:cxn>
                  <a:cxn ang="0">
                    <a:pos x="4" y="38"/>
                  </a:cxn>
                  <a:cxn ang="0">
                    <a:pos x="2" y="36"/>
                  </a:cxn>
                  <a:cxn ang="0">
                    <a:pos x="2" y="35"/>
                  </a:cxn>
                  <a:cxn ang="0">
                    <a:pos x="1" y="33"/>
                  </a:cxn>
                  <a:cxn ang="0">
                    <a:pos x="0" y="32"/>
                  </a:cxn>
                  <a:cxn ang="0">
                    <a:pos x="0" y="30"/>
                  </a:cxn>
                  <a:cxn ang="0">
                    <a:pos x="0" y="30"/>
                  </a:cxn>
                  <a:cxn ang="0">
                    <a:pos x="0" y="30"/>
                  </a:cxn>
                  <a:cxn ang="0">
                    <a:pos x="0" y="30"/>
                  </a:cxn>
                  <a:cxn ang="0">
                    <a:pos x="24" y="0"/>
                  </a:cxn>
                  <a:cxn ang="0">
                    <a:pos x="27" y="3"/>
                  </a:cxn>
                  <a:cxn ang="0">
                    <a:pos x="28" y="5"/>
                  </a:cxn>
                  <a:cxn ang="0">
                    <a:pos x="29" y="6"/>
                  </a:cxn>
                  <a:cxn ang="0">
                    <a:pos x="30" y="8"/>
                  </a:cxn>
                </a:cxnLst>
                <a:rect l="0" t="0" r="r" b="b"/>
                <a:pathLst>
                  <a:path w="30" h="38">
                    <a:moveTo>
                      <a:pt x="30" y="8"/>
                    </a:moveTo>
                    <a:lnTo>
                      <a:pt x="29" y="12"/>
                    </a:lnTo>
                    <a:lnTo>
                      <a:pt x="28" y="18"/>
                    </a:lnTo>
                    <a:lnTo>
                      <a:pt x="24" y="22"/>
                    </a:lnTo>
                    <a:lnTo>
                      <a:pt x="20" y="28"/>
                    </a:lnTo>
                    <a:lnTo>
                      <a:pt x="15" y="33"/>
                    </a:lnTo>
                    <a:lnTo>
                      <a:pt x="11" y="36"/>
                    </a:lnTo>
                    <a:lnTo>
                      <a:pt x="6" y="37"/>
                    </a:lnTo>
                    <a:lnTo>
                      <a:pt x="4" y="38"/>
                    </a:lnTo>
                    <a:lnTo>
                      <a:pt x="2" y="36"/>
                    </a:lnTo>
                    <a:lnTo>
                      <a:pt x="2" y="35"/>
                    </a:lnTo>
                    <a:lnTo>
                      <a:pt x="1" y="33"/>
                    </a:lnTo>
                    <a:lnTo>
                      <a:pt x="0" y="32"/>
                    </a:lnTo>
                    <a:lnTo>
                      <a:pt x="0" y="30"/>
                    </a:lnTo>
                    <a:lnTo>
                      <a:pt x="0" y="30"/>
                    </a:lnTo>
                    <a:lnTo>
                      <a:pt x="0" y="30"/>
                    </a:lnTo>
                    <a:lnTo>
                      <a:pt x="0" y="30"/>
                    </a:lnTo>
                    <a:lnTo>
                      <a:pt x="24" y="0"/>
                    </a:lnTo>
                    <a:lnTo>
                      <a:pt x="27" y="3"/>
                    </a:lnTo>
                    <a:lnTo>
                      <a:pt x="28" y="5"/>
                    </a:lnTo>
                    <a:lnTo>
                      <a:pt x="29" y="6"/>
                    </a:lnTo>
                    <a:lnTo>
                      <a:pt x="3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63" name="Freeform 35"/>
              <p:cNvSpPr>
                <a:spLocks/>
              </p:cNvSpPr>
              <p:nvPr/>
            </p:nvSpPr>
            <p:spPr bwMode="auto">
              <a:xfrm>
                <a:off x="2906" y="2701"/>
                <a:ext cx="16" cy="18"/>
              </a:xfrm>
              <a:custGeom>
                <a:avLst/>
                <a:gdLst/>
                <a:ahLst/>
                <a:cxnLst>
                  <a:cxn ang="0">
                    <a:pos x="10" y="36"/>
                  </a:cxn>
                  <a:cxn ang="0">
                    <a:pos x="8" y="31"/>
                  </a:cxn>
                  <a:cxn ang="0">
                    <a:pos x="6" y="28"/>
                  </a:cxn>
                  <a:cxn ang="0">
                    <a:pos x="2" y="23"/>
                  </a:cxn>
                  <a:cxn ang="0">
                    <a:pos x="0" y="20"/>
                  </a:cxn>
                  <a:cxn ang="0">
                    <a:pos x="20" y="0"/>
                  </a:cxn>
                  <a:cxn ang="0">
                    <a:pos x="23" y="2"/>
                  </a:cxn>
                  <a:cxn ang="0">
                    <a:pos x="25" y="5"/>
                  </a:cxn>
                  <a:cxn ang="0">
                    <a:pos x="29" y="7"/>
                  </a:cxn>
                  <a:cxn ang="0">
                    <a:pos x="31" y="9"/>
                  </a:cxn>
                  <a:cxn ang="0">
                    <a:pos x="10" y="36"/>
                  </a:cxn>
                </a:cxnLst>
                <a:rect l="0" t="0" r="r" b="b"/>
                <a:pathLst>
                  <a:path w="31" h="36">
                    <a:moveTo>
                      <a:pt x="10" y="36"/>
                    </a:moveTo>
                    <a:lnTo>
                      <a:pt x="8" y="31"/>
                    </a:lnTo>
                    <a:lnTo>
                      <a:pt x="6" y="28"/>
                    </a:lnTo>
                    <a:lnTo>
                      <a:pt x="2" y="23"/>
                    </a:lnTo>
                    <a:lnTo>
                      <a:pt x="0" y="20"/>
                    </a:lnTo>
                    <a:lnTo>
                      <a:pt x="20" y="0"/>
                    </a:lnTo>
                    <a:lnTo>
                      <a:pt x="23" y="2"/>
                    </a:lnTo>
                    <a:lnTo>
                      <a:pt x="25" y="5"/>
                    </a:lnTo>
                    <a:lnTo>
                      <a:pt x="29" y="7"/>
                    </a:lnTo>
                    <a:lnTo>
                      <a:pt x="31" y="9"/>
                    </a:lnTo>
                    <a:lnTo>
                      <a:pt x="1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64" name="Freeform 36"/>
              <p:cNvSpPr>
                <a:spLocks/>
              </p:cNvSpPr>
              <p:nvPr/>
            </p:nvSpPr>
            <p:spPr bwMode="auto">
              <a:xfrm>
                <a:off x="2894" y="2691"/>
                <a:ext cx="17" cy="16"/>
              </a:xfrm>
              <a:custGeom>
                <a:avLst/>
                <a:gdLst/>
                <a:ahLst/>
                <a:cxnLst>
                  <a:cxn ang="0">
                    <a:pos x="14" y="34"/>
                  </a:cxn>
                  <a:cxn ang="0">
                    <a:pos x="0" y="27"/>
                  </a:cxn>
                  <a:cxn ang="0">
                    <a:pos x="3" y="21"/>
                  </a:cxn>
                  <a:cxn ang="0">
                    <a:pos x="8" y="14"/>
                  </a:cxn>
                  <a:cxn ang="0">
                    <a:pos x="11" y="7"/>
                  </a:cxn>
                  <a:cxn ang="0">
                    <a:pos x="16" y="0"/>
                  </a:cxn>
                  <a:cxn ang="0">
                    <a:pos x="21" y="4"/>
                  </a:cxn>
                  <a:cxn ang="0">
                    <a:pos x="25" y="6"/>
                  </a:cxn>
                  <a:cxn ang="0">
                    <a:pos x="29" y="9"/>
                  </a:cxn>
                  <a:cxn ang="0">
                    <a:pos x="33" y="13"/>
                  </a:cxn>
                  <a:cxn ang="0">
                    <a:pos x="14" y="34"/>
                  </a:cxn>
                </a:cxnLst>
                <a:rect l="0" t="0" r="r" b="b"/>
                <a:pathLst>
                  <a:path w="33" h="34">
                    <a:moveTo>
                      <a:pt x="14" y="34"/>
                    </a:moveTo>
                    <a:lnTo>
                      <a:pt x="0" y="27"/>
                    </a:lnTo>
                    <a:lnTo>
                      <a:pt x="3" y="21"/>
                    </a:lnTo>
                    <a:lnTo>
                      <a:pt x="8" y="14"/>
                    </a:lnTo>
                    <a:lnTo>
                      <a:pt x="11" y="7"/>
                    </a:lnTo>
                    <a:lnTo>
                      <a:pt x="16" y="0"/>
                    </a:lnTo>
                    <a:lnTo>
                      <a:pt x="21" y="4"/>
                    </a:lnTo>
                    <a:lnTo>
                      <a:pt x="25" y="6"/>
                    </a:lnTo>
                    <a:lnTo>
                      <a:pt x="29" y="9"/>
                    </a:lnTo>
                    <a:lnTo>
                      <a:pt x="33" y="13"/>
                    </a:lnTo>
                    <a:lnTo>
                      <a:pt x="14"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65" name="Freeform 37"/>
              <p:cNvSpPr>
                <a:spLocks/>
              </p:cNvSpPr>
              <p:nvPr/>
            </p:nvSpPr>
            <p:spPr bwMode="auto">
              <a:xfrm>
                <a:off x="2886" y="2577"/>
                <a:ext cx="135" cy="199"/>
              </a:xfrm>
              <a:custGeom>
                <a:avLst/>
                <a:gdLst/>
                <a:ahLst/>
                <a:cxnLst>
                  <a:cxn ang="0">
                    <a:pos x="48" y="337"/>
                  </a:cxn>
                  <a:cxn ang="0">
                    <a:pos x="23" y="324"/>
                  </a:cxn>
                  <a:cxn ang="0">
                    <a:pos x="1" y="305"/>
                  </a:cxn>
                  <a:cxn ang="0">
                    <a:pos x="4" y="279"/>
                  </a:cxn>
                  <a:cxn ang="0">
                    <a:pos x="31" y="279"/>
                  </a:cxn>
                  <a:cxn ang="0">
                    <a:pos x="44" y="303"/>
                  </a:cxn>
                  <a:cxn ang="0">
                    <a:pos x="47" y="310"/>
                  </a:cxn>
                  <a:cxn ang="0">
                    <a:pos x="53" y="317"/>
                  </a:cxn>
                  <a:cxn ang="0">
                    <a:pos x="69" y="315"/>
                  </a:cxn>
                  <a:cxn ang="0">
                    <a:pos x="86" y="301"/>
                  </a:cxn>
                  <a:cxn ang="0">
                    <a:pos x="98" y="281"/>
                  </a:cxn>
                  <a:cxn ang="0">
                    <a:pos x="90" y="259"/>
                  </a:cxn>
                  <a:cxn ang="0">
                    <a:pos x="63" y="236"/>
                  </a:cxn>
                  <a:cxn ang="0">
                    <a:pos x="38" y="218"/>
                  </a:cxn>
                  <a:cxn ang="0">
                    <a:pos x="52" y="197"/>
                  </a:cxn>
                  <a:cxn ang="0">
                    <a:pos x="55" y="181"/>
                  </a:cxn>
                  <a:cxn ang="0">
                    <a:pos x="32" y="165"/>
                  </a:cxn>
                  <a:cxn ang="0">
                    <a:pos x="14" y="150"/>
                  </a:cxn>
                  <a:cxn ang="0">
                    <a:pos x="11" y="144"/>
                  </a:cxn>
                  <a:cxn ang="0">
                    <a:pos x="30" y="150"/>
                  </a:cxn>
                  <a:cxn ang="0">
                    <a:pos x="55" y="160"/>
                  </a:cxn>
                  <a:cxn ang="0">
                    <a:pos x="71" y="163"/>
                  </a:cxn>
                  <a:cxn ang="0">
                    <a:pos x="125" y="81"/>
                  </a:cxn>
                  <a:cxn ang="0">
                    <a:pos x="169" y="18"/>
                  </a:cxn>
                  <a:cxn ang="0">
                    <a:pos x="191" y="2"/>
                  </a:cxn>
                  <a:cxn ang="0">
                    <a:pos x="228" y="29"/>
                  </a:cxn>
                  <a:cxn ang="0">
                    <a:pos x="264" y="65"/>
                  </a:cxn>
                  <a:cxn ang="0">
                    <a:pos x="266" y="83"/>
                  </a:cxn>
                  <a:cxn ang="0">
                    <a:pos x="251" y="111"/>
                  </a:cxn>
                  <a:cxn ang="0">
                    <a:pos x="228" y="150"/>
                  </a:cxn>
                  <a:cxn ang="0">
                    <a:pos x="205" y="146"/>
                  </a:cxn>
                  <a:cxn ang="0">
                    <a:pos x="185" y="151"/>
                  </a:cxn>
                  <a:cxn ang="0">
                    <a:pos x="177" y="154"/>
                  </a:cxn>
                  <a:cxn ang="0">
                    <a:pos x="155" y="192"/>
                  </a:cxn>
                  <a:cxn ang="0">
                    <a:pos x="173" y="192"/>
                  </a:cxn>
                  <a:cxn ang="0">
                    <a:pos x="183" y="199"/>
                  </a:cxn>
                  <a:cxn ang="0">
                    <a:pos x="178" y="220"/>
                  </a:cxn>
                  <a:cxn ang="0">
                    <a:pos x="159" y="252"/>
                  </a:cxn>
                  <a:cxn ang="0">
                    <a:pos x="105" y="330"/>
                  </a:cxn>
                  <a:cxn ang="0">
                    <a:pos x="66" y="388"/>
                  </a:cxn>
                  <a:cxn ang="0">
                    <a:pos x="45" y="399"/>
                  </a:cxn>
                  <a:cxn ang="0">
                    <a:pos x="39" y="387"/>
                  </a:cxn>
                  <a:cxn ang="0">
                    <a:pos x="54" y="352"/>
                  </a:cxn>
                </a:cxnLst>
                <a:rect l="0" t="0" r="r" b="b"/>
                <a:pathLst>
                  <a:path w="269" h="399">
                    <a:moveTo>
                      <a:pt x="54" y="352"/>
                    </a:moveTo>
                    <a:lnTo>
                      <a:pt x="53" y="343"/>
                    </a:lnTo>
                    <a:lnTo>
                      <a:pt x="48" y="337"/>
                    </a:lnTo>
                    <a:lnTo>
                      <a:pt x="40" y="332"/>
                    </a:lnTo>
                    <a:lnTo>
                      <a:pt x="32" y="328"/>
                    </a:lnTo>
                    <a:lnTo>
                      <a:pt x="23" y="324"/>
                    </a:lnTo>
                    <a:lnTo>
                      <a:pt x="15" y="319"/>
                    </a:lnTo>
                    <a:lnTo>
                      <a:pt x="7" y="313"/>
                    </a:lnTo>
                    <a:lnTo>
                      <a:pt x="1" y="305"/>
                    </a:lnTo>
                    <a:lnTo>
                      <a:pt x="0" y="299"/>
                    </a:lnTo>
                    <a:lnTo>
                      <a:pt x="1" y="290"/>
                    </a:lnTo>
                    <a:lnTo>
                      <a:pt x="4" y="279"/>
                    </a:lnTo>
                    <a:lnTo>
                      <a:pt x="9" y="266"/>
                    </a:lnTo>
                    <a:lnTo>
                      <a:pt x="26" y="275"/>
                    </a:lnTo>
                    <a:lnTo>
                      <a:pt x="31" y="279"/>
                    </a:lnTo>
                    <a:lnTo>
                      <a:pt x="37" y="287"/>
                    </a:lnTo>
                    <a:lnTo>
                      <a:pt x="40" y="295"/>
                    </a:lnTo>
                    <a:lnTo>
                      <a:pt x="44" y="303"/>
                    </a:lnTo>
                    <a:lnTo>
                      <a:pt x="45" y="305"/>
                    </a:lnTo>
                    <a:lnTo>
                      <a:pt x="46" y="308"/>
                    </a:lnTo>
                    <a:lnTo>
                      <a:pt x="47" y="310"/>
                    </a:lnTo>
                    <a:lnTo>
                      <a:pt x="48" y="312"/>
                    </a:lnTo>
                    <a:lnTo>
                      <a:pt x="49" y="315"/>
                    </a:lnTo>
                    <a:lnTo>
                      <a:pt x="53" y="317"/>
                    </a:lnTo>
                    <a:lnTo>
                      <a:pt x="56" y="318"/>
                    </a:lnTo>
                    <a:lnTo>
                      <a:pt x="63" y="317"/>
                    </a:lnTo>
                    <a:lnTo>
                      <a:pt x="69" y="315"/>
                    </a:lnTo>
                    <a:lnTo>
                      <a:pt x="75" y="311"/>
                    </a:lnTo>
                    <a:lnTo>
                      <a:pt x="80" y="307"/>
                    </a:lnTo>
                    <a:lnTo>
                      <a:pt x="86" y="301"/>
                    </a:lnTo>
                    <a:lnTo>
                      <a:pt x="92" y="295"/>
                    </a:lnTo>
                    <a:lnTo>
                      <a:pt x="95" y="288"/>
                    </a:lnTo>
                    <a:lnTo>
                      <a:pt x="98" y="281"/>
                    </a:lnTo>
                    <a:lnTo>
                      <a:pt x="98" y="274"/>
                    </a:lnTo>
                    <a:lnTo>
                      <a:pt x="95" y="267"/>
                    </a:lnTo>
                    <a:lnTo>
                      <a:pt x="90" y="259"/>
                    </a:lnTo>
                    <a:lnTo>
                      <a:pt x="82" y="251"/>
                    </a:lnTo>
                    <a:lnTo>
                      <a:pt x="74" y="243"/>
                    </a:lnTo>
                    <a:lnTo>
                      <a:pt x="63" y="236"/>
                    </a:lnTo>
                    <a:lnTo>
                      <a:pt x="54" y="229"/>
                    </a:lnTo>
                    <a:lnTo>
                      <a:pt x="45" y="222"/>
                    </a:lnTo>
                    <a:lnTo>
                      <a:pt x="38" y="218"/>
                    </a:lnTo>
                    <a:lnTo>
                      <a:pt x="42" y="211"/>
                    </a:lnTo>
                    <a:lnTo>
                      <a:pt x="47" y="204"/>
                    </a:lnTo>
                    <a:lnTo>
                      <a:pt x="52" y="197"/>
                    </a:lnTo>
                    <a:lnTo>
                      <a:pt x="56" y="190"/>
                    </a:lnTo>
                    <a:lnTo>
                      <a:pt x="61" y="186"/>
                    </a:lnTo>
                    <a:lnTo>
                      <a:pt x="55" y="181"/>
                    </a:lnTo>
                    <a:lnTo>
                      <a:pt x="47" y="175"/>
                    </a:lnTo>
                    <a:lnTo>
                      <a:pt x="39" y="171"/>
                    </a:lnTo>
                    <a:lnTo>
                      <a:pt x="32" y="165"/>
                    </a:lnTo>
                    <a:lnTo>
                      <a:pt x="25" y="160"/>
                    </a:lnTo>
                    <a:lnTo>
                      <a:pt x="19" y="154"/>
                    </a:lnTo>
                    <a:lnTo>
                      <a:pt x="14" y="150"/>
                    </a:lnTo>
                    <a:lnTo>
                      <a:pt x="10" y="146"/>
                    </a:lnTo>
                    <a:lnTo>
                      <a:pt x="7" y="143"/>
                    </a:lnTo>
                    <a:lnTo>
                      <a:pt x="11" y="144"/>
                    </a:lnTo>
                    <a:lnTo>
                      <a:pt x="17" y="145"/>
                    </a:lnTo>
                    <a:lnTo>
                      <a:pt x="23" y="148"/>
                    </a:lnTo>
                    <a:lnTo>
                      <a:pt x="30" y="150"/>
                    </a:lnTo>
                    <a:lnTo>
                      <a:pt x="38" y="153"/>
                    </a:lnTo>
                    <a:lnTo>
                      <a:pt x="46" y="157"/>
                    </a:lnTo>
                    <a:lnTo>
                      <a:pt x="55" y="160"/>
                    </a:lnTo>
                    <a:lnTo>
                      <a:pt x="63" y="165"/>
                    </a:lnTo>
                    <a:lnTo>
                      <a:pt x="68" y="167"/>
                    </a:lnTo>
                    <a:lnTo>
                      <a:pt x="71" y="163"/>
                    </a:lnTo>
                    <a:lnTo>
                      <a:pt x="90" y="135"/>
                    </a:lnTo>
                    <a:lnTo>
                      <a:pt x="107" y="107"/>
                    </a:lnTo>
                    <a:lnTo>
                      <a:pt x="125" y="81"/>
                    </a:lnTo>
                    <a:lnTo>
                      <a:pt x="142" y="56"/>
                    </a:lnTo>
                    <a:lnTo>
                      <a:pt x="156" y="35"/>
                    </a:lnTo>
                    <a:lnTo>
                      <a:pt x="169" y="18"/>
                    </a:lnTo>
                    <a:lnTo>
                      <a:pt x="178" y="6"/>
                    </a:lnTo>
                    <a:lnTo>
                      <a:pt x="184" y="0"/>
                    </a:lnTo>
                    <a:lnTo>
                      <a:pt x="191" y="2"/>
                    </a:lnTo>
                    <a:lnTo>
                      <a:pt x="201" y="8"/>
                    </a:lnTo>
                    <a:lnTo>
                      <a:pt x="214" y="17"/>
                    </a:lnTo>
                    <a:lnTo>
                      <a:pt x="228" y="29"/>
                    </a:lnTo>
                    <a:lnTo>
                      <a:pt x="242" y="42"/>
                    </a:lnTo>
                    <a:lnTo>
                      <a:pt x="254" y="54"/>
                    </a:lnTo>
                    <a:lnTo>
                      <a:pt x="264" y="65"/>
                    </a:lnTo>
                    <a:lnTo>
                      <a:pt x="269" y="74"/>
                    </a:lnTo>
                    <a:lnTo>
                      <a:pt x="268" y="77"/>
                    </a:lnTo>
                    <a:lnTo>
                      <a:pt x="266" y="83"/>
                    </a:lnTo>
                    <a:lnTo>
                      <a:pt x="262" y="91"/>
                    </a:lnTo>
                    <a:lnTo>
                      <a:pt x="258" y="100"/>
                    </a:lnTo>
                    <a:lnTo>
                      <a:pt x="251" y="111"/>
                    </a:lnTo>
                    <a:lnTo>
                      <a:pt x="244" y="123"/>
                    </a:lnTo>
                    <a:lnTo>
                      <a:pt x="237" y="136"/>
                    </a:lnTo>
                    <a:lnTo>
                      <a:pt x="228" y="150"/>
                    </a:lnTo>
                    <a:lnTo>
                      <a:pt x="220" y="146"/>
                    </a:lnTo>
                    <a:lnTo>
                      <a:pt x="212" y="145"/>
                    </a:lnTo>
                    <a:lnTo>
                      <a:pt x="205" y="146"/>
                    </a:lnTo>
                    <a:lnTo>
                      <a:pt x="197" y="148"/>
                    </a:lnTo>
                    <a:lnTo>
                      <a:pt x="190" y="149"/>
                    </a:lnTo>
                    <a:lnTo>
                      <a:pt x="185" y="151"/>
                    </a:lnTo>
                    <a:lnTo>
                      <a:pt x="181" y="152"/>
                    </a:lnTo>
                    <a:lnTo>
                      <a:pt x="180" y="153"/>
                    </a:lnTo>
                    <a:lnTo>
                      <a:pt x="177" y="154"/>
                    </a:lnTo>
                    <a:lnTo>
                      <a:pt x="176" y="157"/>
                    </a:lnTo>
                    <a:lnTo>
                      <a:pt x="162" y="181"/>
                    </a:lnTo>
                    <a:lnTo>
                      <a:pt x="155" y="192"/>
                    </a:lnTo>
                    <a:lnTo>
                      <a:pt x="169" y="192"/>
                    </a:lnTo>
                    <a:lnTo>
                      <a:pt x="170" y="192"/>
                    </a:lnTo>
                    <a:lnTo>
                      <a:pt x="173" y="192"/>
                    </a:lnTo>
                    <a:lnTo>
                      <a:pt x="176" y="194"/>
                    </a:lnTo>
                    <a:lnTo>
                      <a:pt x="182" y="196"/>
                    </a:lnTo>
                    <a:lnTo>
                      <a:pt x="183" y="199"/>
                    </a:lnTo>
                    <a:lnTo>
                      <a:pt x="182" y="205"/>
                    </a:lnTo>
                    <a:lnTo>
                      <a:pt x="181" y="212"/>
                    </a:lnTo>
                    <a:lnTo>
                      <a:pt x="178" y="220"/>
                    </a:lnTo>
                    <a:lnTo>
                      <a:pt x="176" y="226"/>
                    </a:lnTo>
                    <a:lnTo>
                      <a:pt x="176" y="226"/>
                    </a:lnTo>
                    <a:lnTo>
                      <a:pt x="159" y="252"/>
                    </a:lnTo>
                    <a:lnTo>
                      <a:pt x="140" y="279"/>
                    </a:lnTo>
                    <a:lnTo>
                      <a:pt x="122" y="305"/>
                    </a:lnTo>
                    <a:lnTo>
                      <a:pt x="105" y="330"/>
                    </a:lnTo>
                    <a:lnTo>
                      <a:pt x="90" y="353"/>
                    </a:lnTo>
                    <a:lnTo>
                      <a:pt x="76" y="372"/>
                    </a:lnTo>
                    <a:lnTo>
                      <a:pt x="66" y="388"/>
                    </a:lnTo>
                    <a:lnTo>
                      <a:pt x="57" y="399"/>
                    </a:lnTo>
                    <a:lnTo>
                      <a:pt x="52" y="399"/>
                    </a:lnTo>
                    <a:lnTo>
                      <a:pt x="45" y="399"/>
                    </a:lnTo>
                    <a:lnTo>
                      <a:pt x="39" y="399"/>
                    </a:lnTo>
                    <a:lnTo>
                      <a:pt x="32" y="399"/>
                    </a:lnTo>
                    <a:lnTo>
                      <a:pt x="39" y="387"/>
                    </a:lnTo>
                    <a:lnTo>
                      <a:pt x="46" y="375"/>
                    </a:lnTo>
                    <a:lnTo>
                      <a:pt x="52" y="362"/>
                    </a:lnTo>
                    <a:lnTo>
                      <a:pt x="54" y="352"/>
                    </a:lnTo>
                    <a:close/>
                  </a:path>
                </a:pathLst>
              </a:custGeom>
              <a:solidFill>
                <a:srgbClr val="F2D8CE"/>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66" name="Freeform 38"/>
              <p:cNvSpPr>
                <a:spLocks/>
              </p:cNvSpPr>
              <p:nvPr/>
            </p:nvSpPr>
            <p:spPr bwMode="auto">
              <a:xfrm>
                <a:off x="2813" y="2814"/>
                <a:ext cx="119" cy="89"/>
              </a:xfrm>
              <a:custGeom>
                <a:avLst/>
                <a:gdLst/>
                <a:ahLst/>
                <a:cxnLst>
                  <a:cxn ang="0">
                    <a:pos x="126" y="0"/>
                  </a:cxn>
                  <a:cxn ang="0">
                    <a:pos x="158" y="1"/>
                  </a:cxn>
                  <a:cxn ang="0">
                    <a:pos x="197" y="4"/>
                  </a:cxn>
                  <a:cxn ang="0">
                    <a:pos x="231" y="9"/>
                  </a:cxn>
                  <a:cxn ang="0">
                    <a:pos x="240" y="36"/>
                  </a:cxn>
                  <a:cxn ang="0">
                    <a:pos x="237" y="122"/>
                  </a:cxn>
                  <a:cxn ang="0">
                    <a:pos x="237" y="166"/>
                  </a:cxn>
                  <a:cxn ang="0">
                    <a:pos x="234" y="167"/>
                  </a:cxn>
                  <a:cxn ang="0">
                    <a:pos x="231" y="168"/>
                  </a:cxn>
                  <a:cxn ang="0">
                    <a:pos x="222" y="173"/>
                  </a:cxn>
                  <a:cxn ang="0">
                    <a:pos x="211" y="176"/>
                  </a:cxn>
                  <a:cxn ang="0">
                    <a:pos x="199" y="177"/>
                  </a:cxn>
                  <a:cxn ang="0">
                    <a:pos x="186" y="176"/>
                  </a:cxn>
                  <a:cxn ang="0">
                    <a:pos x="176" y="173"/>
                  </a:cxn>
                  <a:cxn ang="0">
                    <a:pos x="165" y="168"/>
                  </a:cxn>
                  <a:cxn ang="0">
                    <a:pos x="157" y="160"/>
                  </a:cxn>
                  <a:cxn ang="0">
                    <a:pos x="151" y="151"/>
                  </a:cxn>
                  <a:cxn ang="0">
                    <a:pos x="143" y="135"/>
                  </a:cxn>
                  <a:cxn ang="0">
                    <a:pos x="132" y="120"/>
                  </a:cxn>
                  <a:cxn ang="0">
                    <a:pos x="119" y="107"/>
                  </a:cxn>
                  <a:cxn ang="0">
                    <a:pos x="102" y="99"/>
                  </a:cxn>
                  <a:cxn ang="0">
                    <a:pos x="97" y="98"/>
                  </a:cxn>
                  <a:cxn ang="0">
                    <a:pos x="91" y="97"/>
                  </a:cxn>
                  <a:cxn ang="0">
                    <a:pos x="108" y="56"/>
                  </a:cxn>
                  <a:cxn ang="0">
                    <a:pos x="62" y="96"/>
                  </a:cxn>
                  <a:cxn ang="0">
                    <a:pos x="44" y="97"/>
                  </a:cxn>
                  <a:cxn ang="0">
                    <a:pos x="26" y="99"/>
                  </a:cxn>
                  <a:cxn ang="0">
                    <a:pos x="9" y="101"/>
                  </a:cxn>
                  <a:cxn ang="0">
                    <a:pos x="20" y="84"/>
                  </a:cxn>
                  <a:cxn ang="0">
                    <a:pos x="58" y="49"/>
                  </a:cxn>
                  <a:cxn ang="0">
                    <a:pos x="90" y="22"/>
                  </a:cxn>
                  <a:cxn ang="0">
                    <a:pos x="112" y="4"/>
                  </a:cxn>
                </a:cxnLst>
                <a:rect l="0" t="0" r="r" b="b"/>
                <a:pathLst>
                  <a:path w="240" h="177">
                    <a:moveTo>
                      <a:pt x="118" y="1"/>
                    </a:moveTo>
                    <a:lnTo>
                      <a:pt x="126" y="0"/>
                    </a:lnTo>
                    <a:lnTo>
                      <a:pt x="141" y="0"/>
                    </a:lnTo>
                    <a:lnTo>
                      <a:pt x="158" y="1"/>
                    </a:lnTo>
                    <a:lnTo>
                      <a:pt x="178" y="2"/>
                    </a:lnTo>
                    <a:lnTo>
                      <a:pt x="197" y="4"/>
                    </a:lnTo>
                    <a:lnTo>
                      <a:pt x="216" y="7"/>
                    </a:lnTo>
                    <a:lnTo>
                      <a:pt x="231" y="9"/>
                    </a:lnTo>
                    <a:lnTo>
                      <a:pt x="240" y="11"/>
                    </a:lnTo>
                    <a:lnTo>
                      <a:pt x="240" y="36"/>
                    </a:lnTo>
                    <a:lnTo>
                      <a:pt x="239" y="75"/>
                    </a:lnTo>
                    <a:lnTo>
                      <a:pt x="237" y="122"/>
                    </a:lnTo>
                    <a:lnTo>
                      <a:pt x="235" y="166"/>
                    </a:lnTo>
                    <a:lnTo>
                      <a:pt x="237" y="166"/>
                    </a:lnTo>
                    <a:lnTo>
                      <a:pt x="235" y="167"/>
                    </a:lnTo>
                    <a:lnTo>
                      <a:pt x="234" y="167"/>
                    </a:lnTo>
                    <a:lnTo>
                      <a:pt x="232" y="167"/>
                    </a:lnTo>
                    <a:lnTo>
                      <a:pt x="231" y="168"/>
                    </a:lnTo>
                    <a:lnTo>
                      <a:pt x="226" y="170"/>
                    </a:lnTo>
                    <a:lnTo>
                      <a:pt x="222" y="173"/>
                    </a:lnTo>
                    <a:lnTo>
                      <a:pt x="216" y="175"/>
                    </a:lnTo>
                    <a:lnTo>
                      <a:pt x="211" y="176"/>
                    </a:lnTo>
                    <a:lnTo>
                      <a:pt x="205" y="177"/>
                    </a:lnTo>
                    <a:lnTo>
                      <a:pt x="199" y="177"/>
                    </a:lnTo>
                    <a:lnTo>
                      <a:pt x="193" y="177"/>
                    </a:lnTo>
                    <a:lnTo>
                      <a:pt x="186" y="176"/>
                    </a:lnTo>
                    <a:lnTo>
                      <a:pt x="180" y="175"/>
                    </a:lnTo>
                    <a:lnTo>
                      <a:pt x="176" y="173"/>
                    </a:lnTo>
                    <a:lnTo>
                      <a:pt x="170" y="170"/>
                    </a:lnTo>
                    <a:lnTo>
                      <a:pt x="165" y="168"/>
                    </a:lnTo>
                    <a:lnTo>
                      <a:pt x="162" y="165"/>
                    </a:lnTo>
                    <a:lnTo>
                      <a:pt x="157" y="160"/>
                    </a:lnTo>
                    <a:lnTo>
                      <a:pt x="154" y="155"/>
                    </a:lnTo>
                    <a:lnTo>
                      <a:pt x="151" y="151"/>
                    </a:lnTo>
                    <a:lnTo>
                      <a:pt x="147" y="143"/>
                    </a:lnTo>
                    <a:lnTo>
                      <a:pt x="143" y="135"/>
                    </a:lnTo>
                    <a:lnTo>
                      <a:pt x="138" y="128"/>
                    </a:lnTo>
                    <a:lnTo>
                      <a:pt x="132" y="120"/>
                    </a:lnTo>
                    <a:lnTo>
                      <a:pt x="126" y="114"/>
                    </a:lnTo>
                    <a:lnTo>
                      <a:pt x="119" y="107"/>
                    </a:lnTo>
                    <a:lnTo>
                      <a:pt x="111" y="102"/>
                    </a:lnTo>
                    <a:lnTo>
                      <a:pt x="102" y="99"/>
                    </a:lnTo>
                    <a:lnTo>
                      <a:pt x="100" y="98"/>
                    </a:lnTo>
                    <a:lnTo>
                      <a:pt x="97" y="98"/>
                    </a:lnTo>
                    <a:lnTo>
                      <a:pt x="94" y="98"/>
                    </a:lnTo>
                    <a:lnTo>
                      <a:pt x="91" y="97"/>
                    </a:lnTo>
                    <a:lnTo>
                      <a:pt x="119" y="68"/>
                    </a:lnTo>
                    <a:lnTo>
                      <a:pt x="108" y="56"/>
                    </a:lnTo>
                    <a:lnTo>
                      <a:pt x="71" y="96"/>
                    </a:lnTo>
                    <a:lnTo>
                      <a:pt x="62" y="96"/>
                    </a:lnTo>
                    <a:lnTo>
                      <a:pt x="53" y="97"/>
                    </a:lnTo>
                    <a:lnTo>
                      <a:pt x="44" y="97"/>
                    </a:lnTo>
                    <a:lnTo>
                      <a:pt x="35" y="98"/>
                    </a:lnTo>
                    <a:lnTo>
                      <a:pt x="26" y="99"/>
                    </a:lnTo>
                    <a:lnTo>
                      <a:pt x="18" y="100"/>
                    </a:lnTo>
                    <a:lnTo>
                      <a:pt x="9" y="101"/>
                    </a:lnTo>
                    <a:lnTo>
                      <a:pt x="0" y="102"/>
                    </a:lnTo>
                    <a:lnTo>
                      <a:pt x="20" y="84"/>
                    </a:lnTo>
                    <a:lnTo>
                      <a:pt x="40" y="67"/>
                    </a:lnTo>
                    <a:lnTo>
                      <a:pt x="58" y="49"/>
                    </a:lnTo>
                    <a:lnTo>
                      <a:pt x="75" y="34"/>
                    </a:lnTo>
                    <a:lnTo>
                      <a:pt x="90" y="22"/>
                    </a:lnTo>
                    <a:lnTo>
                      <a:pt x="103" y="11"/>
                    </a:lnTo>
                    <a:lnTo>
                      <a:pt x="112" y="4"/>
                    </a:lnTo>
                    <a:lnTo>
                      <a:pt x="118" y="1"/>
                    </a:lnTo>
                    <a:close/>
                  </a:path>
                </a:pathLst>
              </a:custGeom>
              <a:solidFill>
                <a:srgbClr val="BAE8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67" name="Freeform 39"/>
              <p:cNvSpPr>
                <a:spLocks/>
              </p:cNvSpPr>
              <p:nvPr/>
            </p:nvSpPr>
            <p:spPr bwMode="auto">
              <a:xfrm>
                <a:off x="2766" y="2863"/>
                <a:ext cx="46" cy="58"/>
              </a:xfrm>
              <a:custGeom>
                <a:avLst/>
                <a:gdLst/>
                <a:ahLst/>
                <a:cxnLst>
                  <a:cxn ang="0">
                    <a:pos x="58" y="7"/>
                  </a:cxn>
                  <a:cxn ang="0">
                    <a:pos x="92" y="71"/>
                  </a:cxn>
                  <a:cxn ang="0">
                    <a:pos x="86" y="77"/>
                  </a:cxn>
                  <a:cxn ang="0">
                    <a:pos x="81" y="83"/>
                  </a:cxn>
                  <a:cxn ang="0">
                    <a:pos x="75" y="89"/>
                  </a:cxn>
                  <a:cxn ang="0">
                    <a:pos x="70" y="93"/>
                  </a:cxn>
                  <a:cxn ang="0">
                    <a:pos x="65" y="99"/>
                  </a:cxn>
                  <a:cxn ang="0">
                    <a:pos x="59" y="105"/>
                  </a:cxn>
                  <a:cxn ang="0">
                    <a:pos x="54" y="109"/>
                  </a:cxn>
                  <a:cxn ang="0">
                    <a:pos x="48" y="115"/>
                  </a:cxn>
                  <a:cxn ang="0">
                    <a:pos x="40" y="102"/>
                  </a:cxn>
                  <a:cxn ang="0">
                    <a:pos x="32" y="90"/>
                  </a:cxn>
                  <a:cxn ang="0">
                    <a:pos x="25" y="79"/>
                  </a:cxn>
                  <a:cxn ang="0">
                    <a:pos x="20" y="70"/>
                  </a:cxn>
                  <a:cxn ang="0">
                    <a:pos x="14" y="62"/>
                  </a:cxn>
                  <a:cxn ang="0">
                    <a:pos x="9" y="55"/>
                  </a:cxn>
                  <a:cxn ang="0">
                    <a:pos x="5" y="49"/>
                  </a:cxn>
                  <a:cxn ang="0">
                    <a:pos x="1" y="44"/>
                  </a:cxn>
                  <a:cxn ang="0">
                    <a:pos x="0" y="41"/>
                  </a:cxn>
                  <a:cxn ang="0">
                    <a:pos x="0" y="40"/>
                  </a:cxn>
                  <a:cxn ang="0">
                    <a:pos x="0" y="38"/>
                  </a:cxn>
                  <a:cxn ang="0">
                    <a:pos x="0" y="37"/>
                  </a:cxn>
                  <a:cxn ang="0">
                    <a:pos x="2" y="30"/>
                  </a:cxn>
                  <a:cxn ang="0">
                    <a:pos x="6" y="22"/>
                  </a:cxn>
                  <a:cxn ang="0">
                    <a:pos x="10" y="15"/>
                  </a:cxn>
                  <a:cxn ang="0">
                    <a:pos x="17" y="9"/>
                  </a:cxn>
                  <a:cxn ang="0">
                    <a:pos x="23" y="4"/>
                  </a:cxn>
                  <a:cxn ang="0">
                    <a:pos x="30" y="1"/>
                  </a:cxn>
                  <a:cxn ang="0">
                    <a:pos x="36" y="0"/>
                  </a:cxn>
                  <a:cxn ang="0">
                    <a:pos x="43" y="0"/>
                  </a:cxn>
                  <a:cxn ang="0">
                    <a:pos x="46" y="0"/>
                  </a:cxn>
                  <a:cxn ang="0">
                    <a:pos x="51" y="1"/>
                  </a:cxn>
                  <a:cxn ang="0">
                    <a:pos x="54" y="3"/>
                  </a:cxn>
                  <a:cxn ang="0">
                    <a:pos x="58" y="7"/>
                  </a:cxn>
                </a:cxnLst>
                <a:rect l="0" t="0" r="r" b="b"/>
                <a:pathLst>
                  <a:path w="92" h="115">
                    <a:moveTo>
                      <a:pt x="58" y="7"/>
                    </a:moveTo>
                    <a:lnTo>
                      <a:pt x="92" y="71"/>
                    </a:lnTo>
                    <a:lnTo>
                      <a:pt x="86" y="77"/>
                    </a:lnTo>
                    <a:lnTo>
                      <a:pt x="81" y="83"/>
                    </a:lnTo>
                    <a:lnTo>
                      <a:pt x="75" y="89"/>
                    </a:lnTo>
                    <a:lnTo>
                      <a:pt x="70" y="93"/>
                    </a:lnTo>
                    <a:lnTo>
                      <a:pt x="65" y="99"/>
                    </a:lnTo>
                    <a:lnTo>
                      <a:pt x="59" y="105"/>
                    </a:lnTo>
                    <a:lnTo>
                      <a:pt x="54" y="109"/>
                    </a:lnTo>
                    <a:lnTo>
                      <a:pt x="48" y="115"/>
                    </a:lnTo>
                    <a:lnTo>
                      <a:pt x="40" y="102"/>
                    </a:lnTo>
                    <a:lnTo>
                      <a:pt x="32" y="90"/>
                    </a:lnTo>
                    <a:lnTo>
                      <a:pt x="25" y="79"/>
                    </a:lnTo>
                    <a:lnTo>
                      <a:pt x="20" y="70"/>
                    </a:lnTo>
                    <a:lnTo>
                      <a:pt x="14" y="62"/>
                    </a:lnTo>
                    <a:lnTo>
                      <a:pt x="9" y="55"/>
                    </a:lnTo>
                    <a:lnTo>
                      <a:pt x="5" y="49"/>
                    </a:lnTo>
                    <a:lnTo>
                      <a:pt x="1" y="44"/>
                    </a:lnTo>
                    <a:lnTo>
                      <a:pt x="0" y="41"/>
                    </a:lnTo>
                    <a:lnTo>
                      <a:pt x="0" y="40"/>
                    </a:lnTo>
                    <a:lnTo>
                      <a:pt x="0" y="38"/>
                    </a:lnTo>
                    <a:lnTo>
                      <a:pt x="0" y="37"/>
                    </a:lnTo>
                    <a:lnTo>
                      <a:pt x="2" y="30"/>
                    </a:lnTo>
                    <a:lnTo>
                      <a:pt x="6" y="22"/>
                    </a:lnTo>
                    <a:lnTo>
                      <a:pt x="10" y="15"/>
                    </a:lnTo>
                    <a:lnTo>
                      <a:pt x="17" y="9"/>
                    </a:lnTo>
                    <a:lnTo>
                      <a:pt x="23" y="4"/>
                    </a:lnTo>
                    <a:lnTo>
                      <a:pt x="30" y="1"/>
                    </a:lnTo>
                    <a:lnTo>
                      <a:pt x="36" y="0"/>
                    </a:lnTo>
                    <a:lnTo>
                      <a:pt x="43" y="0"/>
                    </a:lnTo>
                    <a:lnTo>
                      <a:pt x="46" y="0"/>
                    </a:lnTo>
                    <a:lnTo>
                      <a:pt x="51" y="1"/>
                    </a:lnTo>
                    <a:lnTo>
                      <a:pt x="54" y="3"/>
                    </a:lnTo>
                    <a:lnTo>
                      <a:pt x="58" y="7"/>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68" name="Freeform 40"/>
              <p:cNvSpPr>
                <a:spLocks/>
              </p:cNvSpPr>
              <p:nvPr/>
            </p:nvSpPr>
            <p:spPr bwMode="auto">
              <a:xfrm>
                <a:off x="2659" y="2972"/>
                <a:ext cx="12" cy="2"/>
              </a:xfrm>
              <a:custGeom>
                <a:avLst/>
                <a:gdLst/>
                <a:ahLst/>
                <a:cxnLst>
                  <a:cxn ang="0">
                    <a:pos x="18" y="3"/>
                  </a:cxn>
                  <a:cxn ang="0">
                    <a:pos x="13" y="3"/>
                  </a:cxn>
                  <a:cxn ang="0">
                    <a:pos x="0" y="2"/>
                  </a:cxn>
                  <a:cxn ang="0">
                    <a:pos x="0" y="1"/>
                  </a:cxn>
                  <a:cxn ang="0">
                    <a:pos x="0" y="1"/>
                  </a:cxn>
                  <a:cxn ang="0">
                    <a:pos x="0" y="1"/>
                  </a:cxn>
                  <a:cxn ang="0">
                    <a:pos x="0" y="0"/>
                  </a:cxn>
                  <a:cxn ang="0">
                    <a:pos x="24" y="2"/>
                  </a:cxn>
                  <a:cxn ang="0">
                    <a:pos x="22" y="3"/>
                  </a:cxn>
                  <a:cxn ang="0">
                    <a:pos x="20" y="3"/>
                  </a:cxn>
                  <a:cxn ang="0">
                    <a:pos x="18" y="3"/>
                  </a:cxn>
                  <a:cxn ang="0">
                    <a:pos x="18" y="3"/>
                  </a:cxn>
                </a:cxnLst>
                <a:rect l="0" t="0" r="r" b="b"/>
                <a:pathLst>
                  <a:path w="24" h="3">
                    <a:moveTo>
                      <a:pt x="18" y="3"/>
                    </a:moveTo>
                    <a:lnTo>
                      <a:pt x="13" y="3"/>
                    </a:lnTo>
                    <a:lnTo>
                      <a:pt x="0" y="2"/>
                    </a:lnTo>
                    <a:lnTo>
                      <a:pt x="0" y="1"/>
                    </a:lnTo>
                    <a:lnTo>
                      <a:pt x="0" y="1"/>
                    </a:lnTo>
                    <a:lnTo>
                      <a:pt x="0" y="1"/>
                    </a:lnTo>
                    <a:lnTo>
                      <a:pt x="0" y="0"/>
                    </a:lnTo>
                    <a:lnTo>
                      <a:pt x="24" y="2"/>
                    </a:lnTo>
                    <a:lnTo>
                      <a:pt x="22" y="3"/>
                    </a:lnTo>
                    <a:lnTo>
                      <a:pt x="20" y="3"/>
                    </a:lnTo>
                    <a:lnTo>
                      <a:pt x="18" y="3"/>
                    </a:lnTo>
                    <a:lnTo>
                      <a:pt x="18"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69" name="Freeform 41"/>
              <p:cNvSpPr>
                <a:spLocks/>
              </p:cNvSpPr>
              <p:nvPr/>
            </p:nvSpPr>
            <p:spPr bwMode="auto">
              <a:xfrm>
                <a:off x="2533" y="2937"/>
                <a:ext cx="145" cy="12"/>
              </a:xfrm>
              <a:custGeom>
                <a:avLst/>
                <a:gdLst/>
                <a:ahLst/>
                <a:cxnLst>
                  <a:cxn ang="0">
                    <a:pos x="208" y="15"/>
                  </a:cxn>
                  <a:cxn ang="0">
                    <a:pos x="204" y="18"/>
                  </a:cxn>
                  <a:cxn ang="0">
                    <a:pos x="197" y="22"/>
                  </a:cxn>
                  <a:cxn ang="0">
                    <a:pos x="197" y="20"/>
                  </a:cxn>
                  <a:cxn ang="0">
                    <a:pos x="61" y="12"/>
                  </a:cxn>
                  <a:cxn ang="0">
                    <a:pos x="61" y="17"/>
                  </a:cxn>
                  <a:cxn ang="0">
                    <a:pos x="0" y="5"/>
                  </a:cxn>
                  <a:cxn ang="0">
                    <a:pos x="290" y="0"/>
                  </a:cxn>
                  <a:cxn ang="0">
                    <a:pos x="289" y="20"/>
                  </a:cxn>
                  <a:cxn ang="0">
                    <a:pos x="289" y="21"/>
                  </a:cxn>
                  <a:cxn ang="0">
                    <a:pos x="289" y="22"/>
                  </a:cxn>
                  <a:cxn ang="0">
                    <a:pos x="290" y="25"/>
                  </a:cxn>
                  <a:cxn ang="0">
                    <a:pos x="215" y="20"/>
                  </a:cxn>
                  <a:cxn ang="0">
                    <a:pos x="215" y="21"/>
                  </a:cxn>
                  <a:cxn ang="0">
                    <a:pos x="214" y="20"/>
                  </a:cxn>
                  <a:cxn ang="0">
                    <a:pos x="213" y="19"/>
                  </a:cxn>
                  <a:cxn ang="0">
                    <a:pos x="212" y="18"/>
                  </a:cxn>
                  <a:cxn ang="0">
                    <a:pos x="212" y="18"/>
                  </a:cxn>
                  <a:cxn ang="0">
                    <a:pos x="208" y="15"/>
                  </a:cxn>
                </a:cxnLst>
                <a:rect l="0" t="0" r="r" b="b"/>
                <a:pathLst>
                  <a:path w="290" h="25">
                    <a:moveTo>
                      <a:pt x="208" y="15"/>
                    </a:moveTo>
                    <a:lnTo>
                      <a:pt x="204" y="18"/>
                    </a:lnTo>
                    <a:lnTo>
                      <a:pt x="197" y="22"/>
                    </a:lnTo>
                    <a:lnTo>
                      <a:pt x="197" y="20"/>
                    </a:lnTo>
                    <a:lnTo>
                      <a:pt x="61" y="12"/>
                    </a:lnTo>
                    <a:lnTo>
                      <a:pt x="61" y="17"/>
                    </a:lnTo>
                    <a:lnTo>
                      <a:pt x="0" y="5"/>
                    </a:lnTo>
                    <a:lnTo>
                      <a:pt x="290" y="0"/>
                    </a:lnTo>
                    <a:lnTo>
                      <a:pt x="289" y="20"/>
                    </a:lnTo>
                    <a:lnTo>
                      <a:pt x="289" y="21"/>
                    </a:lnTo>
                    <a:lnTo>
                      <a:pt x="289" y="22"/>
                    </a:lnTo>
                    <a:lnTo>
                      <a:pt x="290" y="25"/>
                    </a:lnTo>
                    <a:lnTo>
                      <a:pt x="215" y="20"/>
                    </a:lnTo>
                    <a:lnTo>
                      <a:pt x="215" y="21"/>
                    </a:lnTo>
                    <a:lnTo>
                      <a:pt x="214" y="20"/>
                    </a:lnTo>
                    <a:lnTo>
                      <a:pt x="213" y="19"/>
                    </a:lnTo>
                    <a:lnTo>
                      <a:pt x="212" y="18"/>
                    </a:lnTo>
                    <a:lnTo>
                      <a:pt x="212" y="18"/>
                    </a:lnTo>
                    <a:lnTo>
                      <a:pt x="208" y="15"/>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70" name="Freeform 42"/>
              <p:cNvSpPr>
                <a:spLocks/>
              </p:cNvSpPr>
              <p:nvPr/>
            </p:nvSpPr>
            <p:spPr bwMode="auto">
              <a:xfrm>
                <a:off x="2537" y="2949"/>
                <a:ext cx="93" cy="18"/>
              </a:xfrm>
              <a:custGeom>
                <a:avLst/>
                <a:gdLst/>
                <a:ahLst/>
                <a:cxnLst>
                  <a:cxn ang="0">
                    <a:pos x="174" y="16"/>
                  </a:cxn>
                  <a:cxn ang="0">
                    <a:pos x="175" y="17"/>
                  </a:cxn>
                  <a:cxn ang="0">
                    <a:pos x="178" y="22"/>
                  </a:cxn>
                  <a:cxn ang="0">
                    <a:pos x="182" y="27"/>
                  </a:cxn>
                  <a:cxn ang="0">
                    <a:pos x="186" y="34"/>
                  </a:cxn>
                  <a:cxn ang="0">
                    <a:pos x="0" y="20"/>
                  </a:cxn>
                  <a:cxn ang="0">
                    <a:pos x="61" y="4"/>
                  </a:cxn>
                  <a:cxn ang="0">
                    <a:pos x="61" y="0"/>
                  </a:cxn>
                  <a:cxn ang="0">
                    <a:pos x="174" y="7"/>
                  </a:cxn>
                  <a:cxn ang="0">
                    <a:pos x="168" y="10"/>
                  </a:cxn>
                  <a:cxn ang="0">
                    <a:pos x="174" y="16"/>
                  </a:cxn>
                </a:cxnLst>
                <a:rect l="0" t="0" r="r" b="b"/>
                <a:pathLst>
                  <a:path w="186" h="34">
                    <a:moveTo>
                      <a:pt x="174" y="16"/>
                    </a:moveTo>
                    <a:lnTo>
                      <a:pt x="175" y="17"/>
                    </a:lnTo>
                    <a:lnTo>
                      <a:pt x="178" y="22"/>
                    </a:lnTo>
                    <a:lnTo>
                      <a:pt x="182" y="27"/>
                    </a:lnTo>
                    <a:lnTo>
                      <a:pt x="186" y="34"/>
                    </a:lnTo>
                    <a:lnTo>
                      <a:pt x="0" y="20"/>
                    </a:lnTo>
                    <a:lnTo>
                      <a:pt x="61" y="4"/>
                    </a:lnTo>
                    <a:lnTo>
                      <a:pt x="61" y="0"/>
                    </a:lnTo>
                    <a:lnTo>
                      <a:pt x="174" y="7"/>
                    </a:lnTo>
                    <a:lnTo>
                      <a:pt x="168" y="10"/>
                    </a:lnTo>
                    <a:lnTo>
                      <a:pt x="174" y="16"/>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71" name="Freeform 43"/>
              <p:cNvSpPr>
                <a:spLocks/>
              </p:cNvSpPr>
              <p:nvPr/>
            </p:nvSpPr>
            <p:spPr bwMode="auto">
              <a:xfrm>
                <a:off x="2543" y="2891"/>
                <a:ext cx="172" cy="11"/>
              </a:xfrm>
              <a:custGeom>
                <a:avLst/>
                <a:gdLst/>
                <a:ahLst/>
                <a:cxnLst>
                  <a:cxn ang="0">
                    <a:pos x="46" y="13"/>
                  </a:cxn>
                  <a:cxn ang="0">
                    <a:pos x="0" y="5"/>
                  </a:cxn>
                  <a:cxn ang="0">
                    <a:pos x="344" y="0"/>
                  </a:cxn>
                  <a:cxn ang="0">
                    <a:pos x="336" y="4"/>
                  </a:cxn>
                  <a:cxn ang="0">
                    <a:pos x="327" y="6"/>
                  </a:cxn>
                  <a:cxn ang="0">
                    <a:pos x="319" y="9"/>
                  </a:cxn>
                  <a:cxn ang="0">
                    <a:pos x="310" y="12"/>
                  </a:cxn>
                  <a:cxn ang="0">
                    <a:pos x="301" y="15"/>
                  </a:cxn>
                  <a:cxn ang="0">
                    <a:pos x="293" y="17"/>
                  </a:cxn>
                  <a:cxn ang="0">
                    <a:pos x="286" y="20"/>
                  </a:cxn>
                  <a:cxn ang="0">
                    <a:pos x="278" y="22"/>
                  </a:cxn>
                  <a:cxn ang="0">
                    <a:pos x="62" y="17"/>
                  </a:cxn>
                  <a:cxn ang="0">
                    <a:pos x="64" y="16"/>
                  </a:cxn>
                  <a:cxn ang="0">
                    <a:pos x="46" y="13"/>
                  </a:cxn>
                </a:cxnLst>
                <a:rect l="0" t="0" r="r" b="b"/>
                <a:pathLst>
                  <a:path w="344" h="22">
                    <a:moveTo>
                      <a:pt x="46" y="13"/>
                    </a:moveTo>
                    <a:lnTo>
                      <a:pt x="0" y="5"/>
                    </a:lnTo>
                    <a:lnTo>
                      <a:pt x="344" y="0"/>
                    </a:lnTo>
                    <a:lnTo>
                      <a:pt x="336" y="4"/>
                    </a:lnTo>
                    <a:lnTo>
                      <a:pt x="327" y="6"/>
                    </a:lnTo>
                    <a:lnTo>
                      <a:pt x="319" y="9"/>
                    </a:lnTo>
                    <a:lnTo>
                      <a:pt x="310" y="12"/>
                    </a:lnTo>
                    <a:lnTo>
                      <a:pt x="301" y="15"/>
                    </a:lnTo>
                    <a:lnTo>
                      <a:pt x="293" y="17"/>
                    </a:lnTo>
                    <a:lnTo>
                      <a:pt x="286" y="20"/>
                    </a:lnTo>
                    <a:lnTo>
                      <a:pt x="278" y="22"/>
                    </a:lnTo>
                    <a:lnTo>
                      <a:pt x="62" y="17"/>
                    </a:lnTo>
                    <a:lnTo>
                      <a:pt x="64" y="16"/>
                    </a:lnTo>
                    <a:lnTo>
                      <a:pt x="46" y="13"/>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72" name="Freeform 44"/>
              <p:cNvSpPr>
                <a:spLocks/>
              </p:cNvSpPr>
              <p:nvPr/>
            </p:nvSpPr>
            <p:spPr bwMode="auto">
              <a:xfrm>
                <a:off x="2548" y="2864"/>
                <a:ext cx="205" cy="21"/>
              </a:xfrm>
              <a:custGeom>
                <a:avLst/>
                <a:gdLst/>
                <a:ahLst/>
                <a:cxnLst>
                  <a:cxn ang="0">
                    <a:pos x="26" y="25"/>
                  </a:cxn>
                  <a:cxn ang="0">
                    <a:pos x="26" y="27"/>
                  </a:cxn>
                  <a:cxn ang="0">
                    <a:pos x="0" y="22"/>
                  </a:cxn>
                  <a:cxn ang="0">
                    <a:pos x="31" y="0"/>
                  </a:cxn>
                  <a:cxn ang="0">
                    <a:pos x="410" y="28"/>
                  </a:cxn>
                  <a:cxn ang="0">
                    <a:pos x="406" y="29"/>
                  </a:cxn>
                  <a:cxn ang="0">
                    <a:pos x="403" y="30"/>
                  </a:cxn>
                  <a:cxn ang="0">
                    <a:pos x="398" y="31"/>
                  </a:cxn>
                  <a:cxn ang="0">
                    <a:pos x="394" y="34"/>
                  </a:cxn>
                  <a:cxn ang="0">
                    <a:pos x="388" y="36"/>
                  </a:cxn>
                  <a:cxn ang="0">
                    <a:pos x="381" y="38"/>
                  </a:cxn>
                  <a:cxn ang="0">
                    <a:pos x="374" y="40"/>
                  </a:cxn>
                  <a:cxn ang="0">
                    <a:pos x="367" y="43"/>
                  </a:cxn>
                  <a:cxn ang="0">
                    <a:pos x="367" y="40"/>
                  </a:cxn>
                  <a:cxn ang="0">
                    <a:pos x="26" y="25"/>
                  </a:cxn>
                </a:cxnLst>
                <a:rect l="0" t="0" r="r" b="b"/>
                <a:pathLst>
                  <a:path w="410" h="43">
                    <a:moveTo>
                      <a:pt x="26" y="25"/>
                    </a:moveTo>
                    <a:lnTo>
                      <a:pt x="26" y="27"/>
                    </a:lnTo>
                    <a:lnTo>
                      <a:pt x="0" y="22"/>
                    </a:lnTo>
                    <a:lnTo>
                      <a:pt x="31" y="0"/>
                    </a:lnTo>
                    <a:lnTo>
                      <a:pt x="410" y="28"/>
                    </a:lnTo>
                    <a:lnTo>
                      <a:pt x="406" y="29"/>
                    </a:lnTo>
                    <a:lnTo>
                      <a:pt x="403" y="30"/>
                    </a:lnTo>
                    <a:lnTo>
                      <a:pt x="398" y="31"/>
                    </a:lnTo>
                    <a:lnTo>
                      <a:pt x="394" y="34"/>
                    </a:lnTo>
                    <a:lnTo>
                      <a:pt x="388" y="36"/>
                    </a:lnTo>
                    <a:lnTo>
                      <a:pt x="381" y="38"/>
                    </a:lnTo>
                    <a:lnTo>
                      <a:pt x="374" y="40"/>
                    </a:lnTo>
                    <a:lnTo>
                      <a:pt x="367" y="43"/>
                    </a:lnTo>
                    <a:lnTo>
                      <a:pt x="367" y="40"/>
                    </a:lnTo>
                    <a:lnTo>
                      <a:pt x="26" y="25"/>
                    </a:lnTo>
                    <a:close/>
                  </a:path>
                </a:pathLst>
              </a:custGeom>
              <a:solidFill>
                <a:srgbClr val="7C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73" name="Freeform 45"/>
              <p:cNvSpPr>
                <a:spLocks/>
              </p:cNvSpPr>
              <p:nvPr/>
            </p:nvSpPr>
            <p:spPr bwMode="auto">
              <a:xfrm>
                <a:off x="2760" y="287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74" name="Freeform 46"/>
              <p:cNvSpPr>
                <a:spLocks/>
              </p:cNvSpPr>
              <p:nvPr/>
            </p:nvSpPr>
            <p:spPr bwMode="auto">
              <a:xfrm>
                <a:off x="2648" y="2954"/>
                <a:ext cx="37" cy="15"/>
              </a:xfrm>
              <a:custGeom>
                <a:avLst/>
                <a:gdLst/>
                <a:ahLst/>
                <a:cxnLst>
                  <a:cxn ang="0">
                    <a:pos x="63" y="3"/>
                  </a:cxn>
                  <a:cxn ang="0">
                    <a:pos x="63" y="1"/>
                  </a:cxn>
                  <a:cxn ang="0">
                    <a:pos x="74" y="30"/>
                  </a:cxn>
                  <a:cxn ang="0">
                    <a:pos x="17" y="23"/>
                  </a:cxn>
                  <a:cxn ang="0">
                    <a:pos x="15" y="17"/>
                  </a:cxn>
                  <a:cxn ang="0">
                    <a:pos x="13" y="11"/>
                  </a:cxn>
                  <a:cxn ang="0">
                    <a:pos x="9" y="7"/>
                  </a:cxn>
                  <a:cxn ang="0">
                    <a:pos x="5" y="2"/>
                  </a:cxn>
                  <a:cxn ang="0">
                    <a:pos x="4" y="2"/>
                  </a:cxn>
                  <a:cxn ang="0">
                    <a:pos x="2" y="1"/>
                  </a:cxn>
                  <a:cxn ang="0">
                    <a:pos x="1" y="1"/>
                  </a:cxn>
                  <a:cxn ang="0">
                    <a:pos x="0" y="0"/>
                  </a:cxn>
                  <a:cxn ang="0">
                    <a:pos x="63" y="3"/>
                  </a:cxn>
                </a:cxnLst>
                <a:rect l="0" t="0" r="r" b="b"/>
                <a:pathLst>
                  <a:path w="74" h="30">
                    <a:moveTo>
                      <a:pt x="63" y="3"/>
                    </a:moveTo>
                    <a:lnTo>
                      <a:pt x="63" y="1"/>
                    </a:lnTo>
                    <a:lnTo>
                      <a:pt x="74" y="30"/>
                    </a:lnTo>
                    <a:lnTo>
                      <a:pt x="17" y="23"/>
                    </a:lnTo>
                    <a:lnTo>
                      <a:pt x="15" y="17"/>
                    </a:lnTo>
                    <a:lnTo>
                      <a:pt x="13" y="11"/>
                    </a:lnTo>
                    <a:lnTo>
                      <a:pt x="9" y="7"/>
                    </a:lnTo>
                    <a:lnTo>
                      <a:pt x="5" y="2"/>
                    </a:lnTo>
                    <a:lnTo>
                      <a:pt x="4" y="2"/>
                    </a:lnTo>
                    <a:lnTo>
                      <a:pt x="2" y="1"/>
                    </a:lnTo>
                    <a:lnTo>
                      <a:pt x="1" y="1"/>
                    </a:lnTo>
                    <a:lnTo>
                      <a:pt x="0" y="0"/>
                    </a:lnTo>
                    <a:lnTo>
                      <a:pt x="63"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75" name="Freeform 47"/>
              <p:cNvSpPr>
                <a:spLocks/>
              </p:cNvSpPr>
              <p:nvPr/>
            </p:nvSpPr>
            <p:spPr bwMode="auto">
              <a:xfrm>
                <a:off x="2684" y="2917"/>
                <a:ext cx="29" cy="53"/>
              </a:xfrm>
              <a:custGeom>
                <a:avLst/>
                <a:gdLst/>
                <a:ahLst/>
                <a:cxnLst>
                  <a:cxn ang="0">
                    <a:pos x="17" y="107"/>
                  </a:cxn>
                  <a:cxn ang="0">
                    <a:pos x="0" y="61"/>
                  </a:cxn>
                  <a:cxn ang="0">
                    <a:pos x="3" y="0"/>
                  </a:cxn>
                  <a:cxn ang="0">
                    <a:pos x="58" y="99"/>
                  </a:cxn>
                  <a:cxn ang="0">
                    <a:pos x="53" y="100"/>
                  </a:cxn>
                  <a:cxn ang="0">
                    <a:pos x="47" y="101"/>
                  </a:cxn>
                  <a:cxn ang="0">
                    <a:pos x="42" y="103"/>
                  </a:cxn>
                  <a:cxn ang="0">
                    <a:pos x="36" y="104"/>
                  </a:cxn>
                  <a:cxn ang="0">
                    <a:pos x="32" y="105"/>
                  </a:cxn>
                  <a:cxn ang="0">
                    <a:pos x="26" y="105"/>
                  </a:cxn>
                  <a:cxn ang="0">
                    <a:pos x="21" y="106"/>
                  </a:cxn>
                  <a:cxn ang="0">
                    <a:pos x="17" y="107"/>
                  </a:cxn>
                </a:cxnLst>
                <a:rect l="0" t="0" r="r" b="b"/>
                <a:pathLst>
                  <a:path w="58" h="107">
                    <a:moveTo>
                      <a:pt x="17" y="107"/>
                    </a:moveTo>
                    <a:lnTo>
                      <a:pt x="0" y="61"/>
                    </a:lnTo>
                    <a:lnTo>
                      <a:pt x="3" y="0"/>
                    </a:lnTo>
                    <a:lnTo>
                      <a:pt x="58" y="99"/>
                    </a:lnTo>
                    <a:lnTo>
                      <a:pt x="53" y="100"/>
                    </a:lnTo>
                    <a:lnTo>
                      <a:pt x="47" y="101"/>
                    </a:lnTo>
                    <a:lnTo>
                      <a:pt x="42" y="103"/>
                    </a:lnTo>
                    <a:lnTo>
                      <a:pt x="36" y="104"/>
                    </a:lnTo>
                    <a:lnTo>
                      <a:pt x="32" y="105"/>
                    </a:lnTo>
                    <a:lnTo>
                      <a:pt x="26" y="105"/>
                    </a:lnTo>
                    <a:lnTo>
                      <a:pt x="21" y="106"/>
                    </a:lnTo>
                    <a:lnTo>
                      <a:pt x="17" y="107"/>
                    </a:lnTo>
                    <a:close/>
                  </a:path>
                </a:pathLst>
              </a:custGeom>
              <a:solidFill>
                <a:srgbClr val="E2D8D8"/>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76" name="Freeform 48"/>
              <p:cNvSpPr>
                <a:spLocks/>
              </p:cNvSpPr>
              <p:nvPr/>
            </p:nvSpPr>
            <p:spPr bwMode="auto">
              <a:xfrm>
                <a:off x="2688" y="2883"/>
                <a:ext cx="97" cy="82"/>
              </a:xfrm>
              <a:custGeom>
                <a:avLst/>
                <a:gdLst/>
                <a:ahLst/>
                <a:cxnLst>
                  <a:cxn ang="0">
                    <a:pos x="63" y="164"/>
                  </a:cxn>
                  <a:cxn ang="0">
                    <a:pos x="0" y="47"/>
                  </a:cxn>
                  <a:cxn ang="0">
                    <a:pos x="12" y="43"/>
                  </a:cxn>
                  <a:cxn ang="0">
                    <a:pos x="30" y="37"/>
                  </a:cxn>
                  <a:cxn ang="0">
                    <a:pos x="50" y="30"/>
                  </a:cxn>
                  <a:cxn ang="0">
                    <a:pos x="71" y="23"/>
                  </a:cxn>
                  <a:cxn ang="0">
                    <a:pos x="92" y="16"/>
                  </a:cxn>
                  <a:cxn ang="0">
                    <a:pos x="111" y="9"/>
                  </a:cxn>
                  <a:cxn ang="0">
                    <a:pos x="126" y="4"/>
                  </a:cxn>
                  <a:cxn ang="0">
                    <a:pos x="135" y="0"/>
                  </a:cxn>
                  <a:cxn ang="0">
                    <a:pos x="138" y="2"/>
                  </a:cxn>
                  <a:cxn ang="0">
                    <a:pos x="139" y="4"/>
                  </a:cxn>
                  <a:cxn ang="0">
                    <a:pos x="141" y="6"/>
                  </a:cxn>
                  <a:cxn ang="0">
                    <a:pos x="144" y="9"/>
                  </a:cxn>
                  <a:cxn ang="0">
                    <a:pos x="145" y="12"/>
                  </a:cxn>
                  <a:cxn ang="0">
                    <a:pos x="146" y="14"/>
                  </a:cxn>
                  <a:cxn ang="0">
                    <a:pos x="148" y="16"/>
                  </a:cxn>
                  <a:cxn ang="0">
                    <a:pos x="149" y="19"/>
                  </a:cxn>
                  <a:cxn ang="0">
                    <a:pos x="150" y="17"/>
                  </a:cxn>
                  <a:cxn ang="0">
                    <a:pos x="155" y="24"/>
                  </a:cxn>
                  <a:cxn ang="0">
                    <a:pos x="161" y="31"/>
                  </a:cxn>
                  <a:cxn ang="0">
                    <a:pos x="165" y="39"/>
                  </a:cxn>
                  <a:cxn ang="0">
                    <a:pos x="171" y="49"/>
                  </a:cxn>
                  <a:cxn ang="0">
                    <a:pos x="177" y="57"/>
                  </a:cxn>
                  <a:cxn ang="0">
                    <a:pos x="183" y="66"/>
                  </a:cxn>
                  <a:cxn ang="0">
                    <a:pos x="188" y="75"/>
                  </a:cxn>
                  <a:cxn ang="0">
                    <a:pos x="194" y="84"/>
                  </a:cxn>
                  <a:cxn ang="0">
                    <a:pos x="185" y="94"/>
                  </a:cxn>
                  <a:cxn ang="0">
                    <a:pos x="176" y="103"/>
                  </a:cxn>
                  <a:cxn ang="0">
                    <a:pos x="168" y="111"/>
                  </a:cxn>
                  <a:cxn ang="0">
                    <a:pos x="160" y="119"/>
                  </a:cxn>
                  <a:cxn ang="0">
                    <a:pos x="153" y="126"/>
                  </a:cxn>
                  <a:cxn ang="0">
                    <a:pos x="146" y="132"/>
                  </a:cxn>
                  <a:cxn ang="0">
                    <a:pos x="140" y="136"/>
                  </a:cxn>
                  <a:cxn ang="0">
                    <a:pos x="135" y="140"/>
                  </a:cxn>
                  <a:cxn ang="0">
                    <a:pos x="130" y="143"/>
                  </a:cxn>
                  <a:cxn ang="0">
                    <a:pos x="122" y="147"/>
                  </a:cxn>
                  <a:cxn ang="0">
                    <a:pos x="114" y="150"/>
                  </a:cxn>
                  <a:cxn ang="0">
                    <a:pos x="104" y="152"/>
                  </a:cxn>
                  <a:cxn ang="0">
                    <a:pos x="95" y="156"/>
                  </a:cxn>
                  <a:cxn ang="0">
                    <a:pos x="85" y="158"/>
                  </a:cxn>
                  <a:cxn ang="0">
                    <a:pos x="74" y="162"/>
                  </a:cxn>
                  <a:cxn ang="0">
                    <a:pos x="63" y="164"/>
                  </a:cxn>
                </a:cxnLst>
                <a:rect l="0" t="0" r="r" b="b"/>
                <a:pathLst>
                  <a:path w="194" h="164">
                    <a:moveTo>
                      <a:pt x="63" y="164"/>
                    </a:moveTo>
                    <a:lnTo>
                      <a:pt x="0" y="47"/>
                    </a:lnTo>
                    <a:lnTo>
                      <a:pt x="12" y="43"/>
                    </a:lnTo>
                    <a:lnTo>
                      <a:pt x="30" y="37"/>
                    </a:lnTo>
                    <a:lnTo>
                      <a:pt x="50" y="30"/>
                    </a:lnTo>
                    <a:lnTo>
                      <a:pt x="71" y="23"/>
                    </a:lnTo>
                    <a:lnTo>
                      <a:pt x="92" y="16"/>
                    </a:lnTo>
                    <a:lnTo>
                      <a:pt x="111" y="9"/>
                    </a:lnTo>
                    <a:lnTo>
                      <a:pt x="126" y="4"/>
                    </a:lnTo>
                    <a:lnTo>
                      <a:pt x="135" y="0"/>
                    </a:lnTo>
                    <a:lnTo>
                      <a:pt x="138" y="2"/>
                    </a:lnTo>
                    <a:lnTo>
                      <a:pt x="139" y="4"/>
                    </a:lnTo>
                    <a:lnTo>
                      <a:pt x="141" y="6"/>
                    </a:lnTo>
                    <a:lnTo>
                      <a:pt x="144" y="9"/>
                    </a:lnTo>
                    <a:lnTo>
                      <a:pt x="145" y="12"/>
                    </a:lnTo>
                    <a:lnTo>
                      <a:pt x="146" y="14"/>
                    </a:lnTo>
                    <a:lnTo>
                      <a:pt x="148" y="16"/>
                    </a:lnTo>
                    <a:lnTo>
                      <a:pt x="149" y="19"/>
                    </a:lnTo>
                    <a:lnTo>
                      <a:pt x="150" y="17"/>
                    </a:lnTo>
                    <a:lnTo>
                      <a:pt x="155" y="24"/>
                    </a:lnTo>
                    <a:lnTo>
                      <a:pt x="161" y="31"/>
                    </a:lnTo>
                    <a:lnTo>
                      <a:pt x="165" y="39"/>
                    </a:lnTo>
                    <a:lnTo>
                      <a:pt x="171" y="49"/>
                    </a:lnTo>
                    <a:lnTo>
                      <a:pt x="177" y="57"/>
                    </a:lnTo>
                    <a:lnTo>
                      <a:pt x="183" y="66"/>
                    </a:lnTo>
                    <a:lnTo>
                      <a:pt x="188" y="75"/>
                    </a:lnTo>
                    <a:lnTo>
                      <a:pt x="194" y="84"/>
                    </a:lnTo>
                    <a:lnTo>
                      <a:pt x="185" y="94"/>
                    </a:lnTo>
                    <a:lnTo>
                      <a:pt x="176" y="103"/>
                    </a:lnTo>
                    <a:lnTo>
                      <a:pt x="168" y="111"/>
                    </a:lnTo>
                    <a:lnTo>
                      <a:pt x="160" y="119"/>
                    </a:lnTo>
                    <a:lnTo>
                      <a:pt x="153" y="126"/>
                    </a:lnTo>
                    <a:lnTo>
                      <a:pt x="146" y="132"/>
                    </a:lnTo>
                    <a:lnTo>
                      <a:pt x="140" y="136"/>
                    </a:lnTo>
                    <a:lnTo>
                      <a:pt x="135" y="140"/>
                    </a:lnTo>
                    <a:lnTo>
                      <a:pt x="130" y="143"/>
                    </a:lnTo>
                    <a:lnTo>
                      <a:pt x="122" y="147"/>
                    </a:lnTo>
                    <a:lnTo>
                      <a:pt x="114" y="150"/>
                    </a:lnTo>
                    <a:lnTo>
                      <a:pt x="104" y="152"/>
                    </a:lnTo>
                    <a:lnTo>
                      <a:pt x="95" y="156"/>
                    </a:lnTo>
                    <a:lnTo>
                      <a:pt x="85" y="158"/>
                    </a:lnTo>
                    <a:lnTo>
                      <a:pt x="74" y="162"/>
                    </a:lnTo>
                    <a:lnTo>
                      <a:pt x="63" y="164"/>
                    </a:lnTo>
                    <a:close/>
                  </a:path>
                </a:pathLst>
              </a:custGeom>
              <a:solidFill>
                <a:srgbClr val="A8BA7C"/>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77" name="Freeform 49"/>
              <p:cNvSpPr>
                <a:spLocks/>
              </p:cNvSpPr>
              <p:nvPr/>
            </p:nvSpPr>
            <p:spPr bwMode="auto">
              <a:xfrm>
                <a:off x="2556" y="2855"/>
                <a:ext cx="215" cy="18"/>
              </a:xfrm>
              <a:custGeom>
                <a:avLst/>
                <a:gdLst/>
                <a:ahLst/>
                <a:cxnLst>
                  <a:cxn ang="0">
                    <a:pos x="428" y="15"/>
                  </a:cxn>
                  <a:cxn ang="0">
                    <a:pos x="424" y="19"/>
                  </a:cxn>
                  <a:cxn ang="0">
                    <a:pos x="419" y="24"/>
                  </a:cxn>
                  <a:cxn ang="0">
                    <a:pos x="416" y="30"/>
                  </a:cxn>
                  <a:cxn ang="0">
                    <a:pos x="412" y="35"/>
                  </a:cxn>
                  <a:cxn ang="0">
                    <a:pos x="412" y="34"/>
                  </a:cxn>
                  <a:cxn ang="0">
                    <a:pos x="7" y="4"/>
                  </a:cxn>
                  <a:cxn ang="0">
                    <a:pos x="7" y="4"/>
                  </a:cxn>
                  <a:cxn ang="0">
                    <a:pos x="0" y="3"/>
                  </a:cxn>
                  <a:cxn ang="0">
                    <a:pos x="8" y="0"/>
                  </a:cxn>
                  <a:cxn ang="0">
                    <a:pos x="8" y="0"/>
                  </a:cxn>
                  <a:cxn ang="0">
                    <a:pos x="416" y="2"/>
                  </a:cxn>
                  <a:cxn ang="0">
                    <a:pos x="431" y="12"/>
                  </a:cxn>
                  <a:cxn ang="0">
                    <a:pos x="431" y="14"/>
                  </a:cxn>
                  <a:cxn ang="0">
                    <a:pos x="429" y="14"/>
                  </a:cxn>
                  <a:cxn ang="0">
                    <a:pos x="429" y="14"/>
                  </a:cxn>
                  <a:cxn ang="0">
                    <a:pos x="428" y="15"/>
                  </a:cxn>
                </a:cxnLst>
                <a:rect l="0" t="0" r="r" b="b"/>
                <a:pathLst>
                  <a:path w="431" h="35">
                    <a:moveTo>
                      <a:pt x="428" y="15"/>
                    </a:moveTo>
                    <a:lnTo>
                      <a:pt x="424" y="19"/>
                    </a:lnTo>
                    <a:lnTo>
                      <a:pt x="419" y="24"/>
                    </a:lnTo>
                    <a:lnTo>
                      <a:pt x="416" y="30"/>
                    </a:lnTo>
                    <a:lnTo>
                      <a:pt x="412" y="35"/>
                    </a:lnTo>
                    <a:lnTo>
                      <a:pt x="412" y="34"/>
                    </a:lnTo>
                    <a:lnTo>
                      <a:pt x="7" y="4"/>
                    </a:lnTo>
                    <a:lnTo>
                      <a:pt x="7" y="4"/>
                    </a:lnTo>
                    <a:lnTo>
                      <a:pt x="0" y="3"/>
                    </a:lnTo>
                    <a:lnTo>
                      <a:pt x="8" y="0"/>
                    </a:lnTo>
                    <a:lnTo>
                      <a:pt x="8" y="0"/>
                    </a:lnTo>
                    <a:lnTo>
                      <a:pt x="416" y="2"/>
                    </a:lnTo>
                    <a:lnTo>
                      <a:pt x="431" y="12"/>
                    </a:lnTo>
                    <a:lnTo>
                      <a:pt x="431" y="14"/>
                    </a:lnTo>
                    <a:lnTo>
                      <a:pt x="429" y="14"/>
                    </a:lnTo>
                    <a:lnTo>
                      <a:pt x="429" y="14"/>
                    </a:lnTo>
                    <a:lnTo>
                      <a:pt x="428" y="15"/>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78" name="Freeform 50"/>
              <p:cNvSpPr>
                <a:spLocks/>
              </p:cNvSpPr>
              <p:nvPr/>
            </p:nvSpPr>
            <p:spPr bwMode="auto">
              <a:xfrm>
                <a:off x="2551" y="2771"/>
                <a:ext cx="234" cy="16"/>
              </a:xfrm>
              <a:custGeom>
                <a:avLst/>
                <a:gdLst/>
                <a:ahLst/>
                <a:cxnLst>
                  <a:cxn ang="0">
                    <a:pos x="0" y="29"/>
                  </a:cxn>
                  <a:cxn ang="0">
                    <a:pos x="466" y="0"/>
                  </a:cxn>
                  <a:cxn ang="0">
                    <a:pos x="442" y="19"/>
                  </a:cxn>
                  <a:cxn ang="0">
                    <a:pos x="7" y="33"/>
                  </a:cxn>
                  <a:cxn ang="0">
                    <a:pos x="0" y="29"/>
                  </a:cxn>
                </a:cxnLst>
                <a:rect l="0" t="0" r="r" b="b"/>
                <a:pathLst>
                  <a:path w="466" h="33">
                    <a:moveTo>
                      <a:pt x="0" y="29"/>
                    </a:moveTo>
                    <a:lnTo>
                      <a:pt x="466" y="0"/>
                    </a:lnTo>
                    <a:lnTo>
                      <a:pt x="442" y="19"/>
                    </a:lnTo>
                    <a:lnTo>
                      <a:pt x="7" y="33"/>
                    </a:lnTo>
                    <a:lnTo>
                      <a:pt x="0" y="29"/>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79" name="Freeform 51"/>
              <p:cNvSpPr>
                <a:spLocks/>
              </p:cNvSpPr>
              <p:nvPr/>
            </p:nvSpPr>
            <p:spPr bwMode="auto">
              <a:xfrm>
                <a:off x="2550" y="2786"/>
                <a:ext cx="236" cy="10"/>
              </a:xfrm>
              <a:custGeom>
                <a:avLst/>
                <a:gdLst/>
                <a:ahLst/>
                <a:cxnLst>
                  <a:cxn ang="0">
                    <a:pos x="15" y="15"/>
                  </a:cxn>
                  <a:cxn ang="0">
                    <a:pos x="20" y="13"/>
                  </a:cxn>
                  <a:cxn ang="0">
                    <a:pos x="446" y="0"/>
                  </a:cxn>
                  <a:cxn ang="0">
                    <a:pos x="473" y="17"/>
                  </a:cxn>
                  <a:cxn ang="0">
                    <a:pos x="0" y="19"/>
                  </a:cxn>
                  <a:cxn ang="0">
                    <a:pos x="15" y="15"/>
                  </a:cxn>
                </a:cxnLst>
                <a:rect l="0" t="0" r="r" b="b"/>
                <a:pathLst>
                  <a:path w="473" h="19">
                    <a:moveTo>
                      <a:pt x="15" y="15"/>
                    </a:moveTo>
                    <a:lnTo>
                      <a:pt x="20" y="13"/>
                    </a:lnTo>
                    <a:lnTo>
                      <a:pt x="446" y="0"/>
                    </a:lnTo>
                    <a:lnTo>
                      <a:pt x="473" y="17"/>
                    </a:lnTo>
                    <a:lnTo>
                      <a:pt x="0" y="19"/>
                    </a:lnTo>
                    <a:lnTo>
                      <a:pt x="15" y="15"/>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80" name="Freeform 52"/>
              <p:cNvSpPr>
                <a:spLocks/>
              </p:cNvSpPr>
              <p:nvPr/>
            </p:nvSpPr>
            <p:spPr bwMode="auto">
              <a:xfrm>
                <a:off x="2543" y="2801"/>
                <a:ext cx="247" cy="9"/>
              </a:xfrm>
              <a:custGeom>
                <a:avLst/>
                <a:gdLst/>
                <a:ahLst/>
                <a:cxnLst>
                  <a:cxn ang="0">
                    <a:pos x="492" y="0"/>
                  </a:cxn>
                  <a:cxn ang="0">
                    <a:pos x="468" y="18"/>
                  </a:cxn>
                  <a:cxn ang="0">
                    <a:pos x="36" y="18"/>
                  </a:cxn>
                  <a:cxn ang="0">
                    <a:pos x="36" y="18"/>
                  </a:cxn>
                  <a:cxn ang="0">
                    <a:pos x="0" y="3"/>
                  </a:cxn>
                  <a:cxn ang="0">
                    <a:pos x="492" y="0"/>
                  </a:cxn>
                </a:cxnLst>
                <a:rect l="0" t="0" r="r" b="b"/>
                <a:pathLst>
                  <a:path w="492" h="18">
                    <a:moveTo>
                      <a:pt x="492" y="0"/>
                    </a:moveTo>
                    <a:lnTo>
                      <a:pt x="468" y="18"/>
                    </a:lnTo>
                    <a:lnTo>
                      <a:pt x="36" y="18"/>
                    </a:lnTo>
                    <a:lnTo>
                      <a:pt x="36" y="18"/>
                    </a:lnTo>
                    <a:lnTo>
                      <a:pt x="0" y="3"/>
                    </a:lnTo>
                    <a:lnTo>
                      <a:pt x="492" y="0"/>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81" name="Freeform 53"/>
              <p:cNvSpPr>
                <a:spLocks/>
              </p:cNvSpPr>
              <p:nvPr/>
            </p:nvSpPr>
            <p:spPr bwMode="auto">
              <a:xfrm>
                <a:off x="2538" y="2800"/>
                <a:ext cx="1" cy="1"/>
              </a:xfrm>
              <a:custGeom>
                <a:avLst/>
                <a:gdLst/>
                <a:ahLst/>
                <a:cxnLst>
                  <a:cxn ang="0">
                    <a:pos x="1" y="1"/>
                  </a:cxn>
                  <a:cxn ang="0">
                    <a:pos x="0" y="0"/>
                  </a:cxn>
                  <a:cxn ang="0">
                    <a:pos x="1" y="0"/>
                  </a:cxn>
                  <a:cxn ang="0">
                    <a:pos x="1" y="1"/>
                  </a:cxn>
                </a:cxnLst>
                <a:rect l="0" t="0" r="r" b="b"/>
                <a:pathLst>
                  <a:path w="1" h="1">
                    <a:moveTo>
                      <a:pt x="1" y="1"/>
                    </a:moveTo>
                    <a:lnTo>
                      <a:pt x="0" y="0"/>
                    </a:lnTo>
                    <a:lnTo>
                      <a:pt x="1" y="0"/>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82" name="Freeform 54"/>
              <p:cNvSpPr>
                <a:spLocks/>
              </p:cNvSpPr>
              <p:nvPr/>
            </p:nvSpPr>
            <p:spPr bwMode="auto">
              <a:xfrm>
                <a:off x="2542" y="2816"/>
                <a:ext cx="236" cy="15"/>
              </a:xfrm>
              <a:custGeom>
                <a:avLst/>
                <a:gdLst/>
                <a:ahLst/>
                <a:cxnLst>
                  <a:cxn ang="0">
                    <a:pos x="472" y="0"/>
                  </a:cxn>
                  <a:cxn ang="0">
                    <a:pos x="473" y="3"/>
                  </a:cxn>
                  <a:cxn ang="0">
                    <a:pos x="442" y="21"/>
                  </a:cxn>
                  <a:cxn ang="0">
                    <a:pos x="441" y="21"/>
                  </a:cxn>
                  <a:cxn ang="0">
                    <a:pos x="29" y="29"/>
                  </a:cxn>
                  <a:cxn ang="0">
                    <a:pos x="29" y="30"/>
                  </a:cxn>
                  <a:cxn ang="0">
                    <a:pos x="0" y="21"/>
                  </a:cxn>
                  <a:cxn ang="0">
                    <a:pos x="40" y="0"/>
                  </a:cxn>
                  <a:cxn ang="0">
                    <a:pos x="40" y="0"/>
                  </a:cxn>
                  <a:cxn ang="0">
                    <a:pos x="472" y="0"/>
                  </a:cxn>
                </a:cxnLst>
                <a:rect l="0" t="0" r="r" b="b"/>
                <a:pathLst>
                  <a:path w="473" h="30">
                    <a:moveTo>
                      <a:pt x="472" y="0"/>
                    </a:moveTo>
                    <a:lnTo>
                      <a:pt x="473" y="3"/>
                    </a:lnTo>
                    <a:lnTo>
                      <a:pt x="442" y="21"/>
                    </a:lnTo>
                    <a:lnTo>
                      <a:pt x="441" y="21"/>
                    </a:lnTo>
                    <a:lnTo>
                      <a:pt x="29" y="29"/>
                    </a:lnTo>
                    <a:lnTo>
                      <a:pt x="29" y="30"/>
                    </a:lnTo>
                    <a:lnTo>
                      <a:pt x="0" y="21"/>
                    </a:lnTo>
                    <a:lnTo>
                      <a:pt x="40" y="0"/>
                    </a:lnTo>
                    <a:lnTo>
                      <a:pt x="40" y="0"/>
                    </a:lnTo>
                    <a:lnTo>
                      <a:pt x="472" y="0"/>
                    </a:lnTo>
                    <a:close/>
                  </a:path>
                </a:pathLst>
              </a:custGeom>
              <a:solidFill>
                <a:srgbClr val="7C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83" name="Freeform 55"/>
              <p:cNvSpPr>
                <a:spLocks/>
              </p:cNvSpPr>
              <p:nvPr/>
            </p:nvSpPr>
            <p:spPr bwMode="auto">
              <a:xfrm>
                <a:off x="2553" y="2833"/>
                <a:ext cx="213" cy="5"/>
              </a:xfrm>
              <a:custGeom>
                <a:avLst/>
                <a:gdLst/>
                <a:ahLst/>
                <a:cxnLst>
                  <a:cxn ang="0">
                    <a:pos x="6" y="8"/>
                  </a:cxn>
                  <a:cxn ang="0">
                    <a:pos x="425" y="0"/>
                  </a:cxn>
                  <a:cxn ang="0">
                    <a:pos x="426" y="1"/>
                  </a:cxn>
                  <a:cxn ang="0">
                    <a:pos x="0" y="10"/>
                  </a:cxn>
                  <a:cxn ang="0">
                    <a:pos x="6" y="8"/>
                  </a:cxn>
                  <a:cxn ang="0">
                    <a:pos x="6" y="8"/>
                  </a:cxn>
                </a:cxnLst>
                <a:rect l="0" t="0" r="r" b="b"/>
                <a:pathLst>
                  <a:path w="426" h="10">
                    <a:moveTo>
                      <a:pt x="6" y="8"/>
                    </a:moveTo>
                    <a:lnTo>
                      <a:pt x="425" y="0"/>
                    </a:lnTo>
                    <a:lnTo>
                      <a:pt x="426" y="1"/>
                    </a:lnTo>
                    <a:lnTo>
                      <a:pt x="0" y="10"/>
                    </a:lnTo>
                    <a:lnTo>
                      <a:pt x="6" y="8"/>
                    </a:lnTo>
                    <a:lnTo>
                      <a:pt x="6" y="8"/>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84" name="Freeform 56"/>
              <p:cNvSpPr>
                <a:spLocks/>
              </p:cNvSpPr>
              <p:nvPr/>
            </p:nvSpPr>
            <p:spPr bwMode="auto">
              <a:xfrm>
                <a:off x="2547" y="2840"/>
                <a:ext cx="225" cy="10"/>
              </a:xfrm>
              <a:custGeom>
                <a:avLst/>
                <a:gdLst/>
                <a:ahLst/>
                <a:cxnLst>
                  <a:cxn ang="0">
                    <a:pos x="451" y="0"/>
                  </a:cxn>
                  <a:cxn ang="0">
                    <a:pos x="433" y="19"/>
                  </a:cxn>
                  <a:cxn ang="0">
                    <a:pos x="27" y="17"/>
                  </a:cxn>
                  <a:cxn ang="0">
                    <a:pos x="27" y="18"/>
                  </a:cxn>
                  <a:cxn ang="0">
                    <a:pos x="0" y="10"/>
                  </a:cxn>
                  <a:cxn ang="0">
                    <a:pos x="451" y="0"/>
                  </a:cxn>
                </a:cxnLst>
                <a:rect l="0" t="0" r="r" b="b"/>
                <a:pathLst>
                  <a:path w="451" h="19">
                    <a:moveTo>
                      <a:pt x="451" y="0"/>
                    </a:moveTo>
                    <a:lnTo>
                      <a:pt x="433" y="19"/>
                    </a:lnTo>
                    <a:lnTo>
                      <a:pt x="27" y="17"/>
                    </a:lnTo>
                    <a:lnTo>
                      <a:pt x="27" y="18"/>
                    </a:lnTo>
                    <a:lnTo>
                      <a:pt x="0" y="10"/>
                    </a:lnTo>
                    <a:lnTo>
                      <a:pt x="451" y="0"/>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85" name="Freeform 57"/>
              <p:cNvSpPr>
                <a:spLocks/>
              </p:cNvSpPr>
              <p:nvPr/>
            </p:nvSpPr>
            <p:spPr bwMode="auto">
              <a:xfrm>
                <a:off x="2543" y="2747"/>
                <a:ext cx="235" cy="21"/>
              </a:xfrm>
              <a:custGeom>
                <a:avLst/>
                <a:gdLst/>
                <a:ahLst/>
                <a:cxnLst>
                  <a:cxn ang="0">
                    <a:pos x="453" y="18"/>
                  </a:cxn>
                  <a:cxn ang="0">
                    <a:pos x="53" y="43"/>
                  </a:cxn>
                  <a:cxn ang="0">
                    <a:pos x="53" y="43"/>
                  </a:cxn>
                  <a:cxn ang="0">
                    <a:pos x="0" y="33"/>
                  </a:cxn>
                  <a:cxn ang="0">
                    <a:pos x="468" y="0"/>
                  </a:cxn>
                  <a:cxn ang="0">
                    <a:pos x="468" y="0"/>
                  </a:cxn>
                  <a:cxn ang="0">
                    <a:pos x="453" y="18"/>
                  </a:cxn>
                </a:cxnLst>
                <a:rect l="0" t="0" r="r" b="b"/>
                <a:pathLst>
                  <a:path w="468" h="43">
                    <a:moveTo>
                      <a:pt x="453" y="18"/>
                    </a:moveTo>
                    <a:lnTo>
                      <a:pt x="53" y="43"/>
                    </a:lnTo>
                    <a:lnTo>
                      <a:pt x="53" y="43"/>
                    </a:lnTo>
                    <a:lnTo>
                      <a:pt x="0" y="33"/>
                    </a:lnTo>
                    <a:lnTo>
                      <a:pt x="468" y="0"/>
                    </a:lnTo>
                    <a:lnTo>
                      <a:pt x="468" y="0"/>
                    </a:lnTo>
                    <a:lnTo>
                      <a:pt x="453" y="18"/>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86" name="Freeform 58"/>
              <p:cNvSpPr>
                <a:spLocks/>
              </p:cNvSpPr>
              <p:nvPr/>
            </p:nvSpPr>
            <p:spPr bwMode="auto">
              <a:xfrm>
                <a:off x="2546" y="2726"/>
                <a:ext cx="241" cy="17"/>
              </a:xfrm>
              <a:custGeom>
                <a:avLst/>
                <a:gdLst/>
                <a:ahLst/>
                <a:cxnLst>
                  <a:cxn ang="0">
                    <a:pos x="42" y="32"/>
                  </a:cxn>
                  <a:cxn ang="0">
                    <a:pos x="42" y="33"/>
                  </a:cxn>
                  <a:cxn ang="0">
                    <a:pos x="0" y="20"/>
                  </a:cxn>
                  <a:cxn ang="0">
                    <a:pos x="483" y="0"/>
                  </a:cxn>
                  <a:cxn ang="0">
                    <a:pos x="456" y="24"/>
                  </a:cxn>
                  <a:cxn ang="0">
                    <a:pos x="42" y="32"/>
                  </a:cxn>
                </a:cxnLst>
                <a:rect l="0" t="0" r="r" b="b"/>
                <a:pathLst>
                  <a:path w="483" h="33">
                    <a:moveTo>
                      <a:pt x="42" y="32"/>
                    </a:moveTo>
                    <a:lnTo>
                      <a:pt x="42" y="33"/>
                    </a:lnTo>
                    <a:lnTo>
                      <a:pt x="0" y="20"/>
                    </a:lnTo>
                    <a:lnTo>
                      <a:pt x="483" y="0"/>
                    </a:lnTo>
                    <a:lnTo>
                      <a:pt x="456" y="24"/>
                    </a:lnTo>
                    <a:lnTo>
                      <a:pt x="42" y="32"/>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87" name="Freeform 59"/>
              <p:cNvSpPr>
                <a:spLocks/>
              </p:cNvSpPr>
              <p:nvPr/>
            </p:nvSpPr>
            <p:spPr bwMode="auto">
              <a:xfrm>
                <a:off x="2554" y="2698"/>
                <a:ext cx="245" cy="17"/>
              </a:xfrm>
              <a:custGeom>
                <a:avLst/>
                <a:gdLst/>
                <a:ahLst/>
                <a:cxnLst>
                  <a:cxn ang="0">
                    <a:pos x="483" y="0"/>
                  </a:cxn>
                  <a:cxn ang="0">
                    <a:pos x="492" y="8"/>
                  </a:cxn>
                  <a:cxn ang="0">
                    <a:pos x="461" y="28"/>
                  </a:cxn>
                  <a:cxn ang="0">
                    <a:pos x="33" y="34"/>
                  </a:cxn>
                  <a:cxn ang="0">
                    <a:pos x="33" y="34"/>
                  </a:cxn>
                  <a:cxn ang="0">
                    <a:pos x="0" y="24"/>
                  </a:cxn>
                  <a:cxn ang="0">
                    <a:pos x="483" y="0"/>
                  </a:cxn>
                </a:cxnLst>
                <a:rect l="0" t="0" r="r" b="b"/>
                <a:pathLst>
                  <a:path w="492" h="34">
                    <a:moveTo>
                      <a:pt x="483" y="0"/>
                    </a:moveTo>
                    <a:lnTo>
                      <a:pt x="492" y="8"/>
                    </a:lnTo>
                    <a:lnTo>
                      <a:pt x="461" y="28"/>
                    </a:lnTo>
                    <a:lnTo>
                      <a:pt x="33" y="34"/>
                    </a:lnTo>
                    <a:lnTo>
                      <a:pt x="33" y="34"/>
                    </a:lnTo>
                    <a:lnTo>
                      <a:pt x="0" y="24"/>
                    </a:lnTo>
                    <a:lnTo>
                      <a:pt x="483" y="0"/>
                    </a:lnTo>
                    <a:close/>
                  </a:path>
                </a:pathLst>
              </a:custGeom>
              <a:solidFill>
                <a:srgbClr val="7C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88" name="Freeform 60"/>
              <p:cNvSpPr>
                <a:spLocks/>
              </p:cNvSpPr>
              <p:nvPr/>
            </p:nvSpPr>
            <p:spPr bwMode="auto">
              <a:xfrm>
                <a:off x="2554" y="2718"/>
                <a:ext cx="233" cy="12"/>
              </a:xfrm>
              <a:custGeom>
                <a:avLst/>
                <a:gdLst/>
                <a:ahLst/>
                <a:cxnLst>
                  <a:cxn ang="0">
                    <a:pos x="33" y="5"/>
                  </a:cxn>
                  <a:cxn ang="0">
                    <a:pos x="461" y="0"/>
                  </a:cxn>
                  <a:cxn ang="0">
                    <a:pos x="467" y="3"/>
                  </a:cxn>
                  <a:cxn ang="0">
                    <a:pos x="0" y="24"/>
                  </a:cxn>
                  <a:cxn ang="0">
                    <a:pos x="33" y="5"/>
                  </a:cxn>
                  <a:cxn ang="0">
                    <a:pos x="33" y="5"/>
                  </a:cxn>
                </a:cxnLst>
                <a:rect l="0" t="0" r="r" b="b"/>
                <a:pathLst>
                  <a:path w="467" h="24">
                    <a:moveTo>
                      <a:pt x="33" y="5"/>
                    </a:moveTo>
                    <a:lnTo>
                      <a:pt x="461" y="0"/>
                    </a:lnTo>
                    <a:lnTo>
                      <a:pt x="467" y="3"/>
                    </a:lnTo>
                    <a:lnTo>
                      <a:pt x="0" y="24"/>
                    </a:lnTo>
                    <a:lnTo>
                      <a:pt x="33" y="5"/>
                    </a:lnTo>
                    <a:lnTo>
                      <a:pt x="33" y="5"/>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89" name="Freeform 61"/>
              <p:cNvSpPr>
                <a:spLocks/>
              </p:cNvSpPr>
              <p:nvPr/>
            </p:nvSpPr>
            <p:spPr bwMode="auto">
              <a:xfrm>
                <a:off x="2537" y="2683"/>
                <a:ext cx="182" cy="13"/>
              </a:xfrm>
              <a:custGeom>
                <a:avLst/>
                <a:gdLst/>
                <a:ahLst/>
                <a:cxnLst>
                  <a:cxn ang="0">
                    <a:pos x="66" y="27"/>
                  </a:cxn>
                  <a:cxn ang="0">
                    <a:pos x="66" y="27"/>
                  </a:cxn>
                  <a:cxn ang="0">
                    <a:pos x="0" y="13"/>
                  </a:cxn>
                  <a:cxn ang="0">
                    <a:pos x="57" y="0"/>
                  </a:cxn>
                  <a:cxn ang="0">
                    <a:pos x="364" y="1"/>
                  </a:cxn>
                  <a:cxn ang="0">
                    <a:pos x="66" y="27"/>
                  </a:cxn>
                </a:cxnLst>
                <a:rect l="0" t="0" r="r" b="b"/>
                <a:pathLst>
                  <a:path w="364" h="27">
                    <a:moveTo>
                      <a:pt x="66" y="27"/>
                    </a:moveTo>
                    <a:lnTo>
                      <a:pt x="66" y="27"/>
                    </a:lnTo>
                    <a:lnTo>
                      <a:pt x="0" y="13"/>
                    </a:lnTo>
                    <a:lnTo>
                      <a:pt x="57" y="0"/>
                    </a:lnTo>
                    <a:lnTo>
                      <a:pt x="364" y="1"/>
                    </a:lnTo>
                    <a:lnTo>
                      <a:pt x="66" y="27"/>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90" name="Freeform 62"/>
              <p:cNvSpPr>
                <a:spLocks/>
              </p:cNvSpPr>
              <p:nvPr/>
            </p:nvSpPr>
            <p:spPr bwMode="auto">
              <a:xfrm>
                <a:off x="2569" y="2666"/>
                <a:ext cx="223" cy="11"/>
              </a:xfrm>
              <a:custGeom>
                <a:avLst/>
                <a:gdLst/>
                <a:ahLst/>
                <a:cxnLst>
                  <a:cxn ang="0">
                    <a:pos x="0" y="19"/>
                  </a:cxn>
                  <a:cxn ang="0">
                    <a:pos x="447" y="0"/>
                  </a:cxn>
                  <a:cxn ang="0">
                    <a:pos x="432" y="17"/>
                  </a:cxn>
                  <a:cxn ang="0">
                    <a:pos x="427" y="22"/>
                  </a:cxn>
                  <a:cxn ang="0">
                    <a:pos x="1" y="19"/>
                  </a:cxn>
                  <a:cxn ang="0">
                    <a:pos x="0" y="19"/>
                  </a:cxn>
                </a:cxnLst>
                <a:rect l="0" t="0" r="r" b="b"/>
                <a:pathLst>
                  <a:path w="447" h="22">
                    <a:moveTo>
                      <a:pt x="0" y="19"/>
                    </a:moveTo>
                    <a:lnTo>
                      <a:pt x="447" y="0"/>
                    </a:lnTo>
                    <a:lnTo>
                      <a:pt x="432" y="17"/>
                    </a:lnTo>
                    <a:lnTo>
                      <a:pt x="427" y="22"/>
                    </a:lnTo>
                    <a:lnTo>
                      <a:pt x="1" y="19"/>
                    </a:lnTo>
                    <a:lnTo>
                      <a:pt x="0" y="19"/>
                    </a:lnTo>
                    <a:close/>
                  </a:path>
                </a:pathLst>
              </a:custGeom>
              <a:solidFill>
                <a:srgbClr val="7C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91" name="Freeform 63"/>
              <p:cNvSpPr>
                <a:spLocks/>
              </p:cNvSpPr>
              <p:nvPr/>
            </p:nvSpPr>
            <p:spPr bwMode="auto">
              <a:xfrm>
                <a:off x="2563" y="2649"/>
                <a:ext cx="215" cy="9"/>
              </a:xfrm>
              <a:custGeom>
                <a:avLst/>
                <a:gdLst/>
                <a:ahLst/>
                <a:cxnLst>
                  <a:cxn ang="0">
                    <a:pos x="14" y="20"/>
                  </a:cxn>
                  <a:cxn ang="0">
                    <a:pos x="0" y="13"/>
                  </a:cxn>
                  <a:cxn ang="0">
                    <a:pos x="24" y="4"/>
                  </a:cxn>
                  <a:cxn ang="0">
                    <a:pos x="25" y="4"/>
                  </a:cxn>
                  <a:cxn ang="0">
                    <a:pos x="407" y="1"/>
                  </a:cxn>
                  <a:cxn ang="0">
                    <a:pos x="407" y="0"/>
                  </a:cxn>
                  <a:cxn ang="0">
                    <a:pos x="429" y="8"/>
                  </a:cxn>
                  <a:cxn ang="0">
                    <a:pos x="426" y="14"/>
                  </a:cxn>
                  <a:cxn ang="0">
                    <a:pos x="14" y="15"/>
                  </a:cxn>
                  <a:cxn ang="0">
                    <a:pos x="14" y="20"/>
                  </a:cxn>
                </a:cxnLst>
                <a:rect l="0" t="0" r="r" b="b"/>
                <a:pathLst>
                  <a:path w="429" h="20">
                    <a:moveTo>
                      <a:pt x="14" y="20"/>
                    </a:moveTo>
                    <a:lnTo>
                      <a:pt x="0" y="13"/>
                    </a:lnTo>
                    <a:lnTo>
                      <a:pt x="24" y="4"/>
                    </a:lnTo>
                    <a:lnTo>
                      <a:pt x="25" y="4"/>
                    </a:lnTo>
                    <a:lnTo>
                      <a:pt x="407" y="1"/>
                    </a:lnTo>
                    <a:lnTo>
                      <a:pt x="407" y="0"/>
                    </a:lnTo>
                    <a:lnTo>
                      <a:pt x="429" y="8"/>
                    </a:lnTo>
                    <a:lnTo>
                      <a:pt x="426" y="14"/>
                    </a:lnTo>
                    <a:lnTo>
                      <a:pt x="14" y="15"/>
                    </a:lnTo>
                    <a:lnTo>
                      <a:pt x="14" y="20"/>
                    </a:lnTo>
                    <a:close/>
                  </a:path>
                </a:pathLst>
              </a:custGeom>
              <a:solidFill>
                <a:srgbClr val="7C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92" name="Freeform 64"/>
              <p:cNvSpPr>
                <a:spLocks/>
              </p:cNvSpPr>
              <p:nvPr/>
            </p:nvSpPr>
            <p:spPr bwMode="auto">
              <a:xfrm>
                <a:off x="2554" y="2631"/>
                <a:ext cx="151" cy="13"/>
              </a:xfrm>
              <a:custGeom>
                <a:avLst/>
                <a:gdLst/>
                <a:ahLst/>
                <a:cxnLst>
                  <a:cxn ang="0">
                    <a:pos x="0" y="15"/>
                  </a:cxn>
                  <a:cxn ang="0">
                    <a:pos x="54" y="0"/>
                  </a:cxn>
                  <a:cxn ang="0">
                    <a:pos x="54" y="2"/>
                  </a:cxn>
                  <a:cxn ang="0">
                    <a:pos x="303" y="25"/>
                  </a:cxn>
                  <a:cxn ang="0">
                    <a:pos x="36" y="27"/>
                  </a:cxn>
                  <a:cxn ang="0">
                    <a:pos x="0" y="15"/>
                  </a:cxn>
                </a:cxnLst>
                <a:rect l="0" t="0" r="r" b="b"/>
                <a:pathLst>
                  <a:path w="303" h="27">
                    <a:moveTo>
                      <a:pt x="0" y="15"/>
                    </a:moveTo>
                    <a:lnTo>
                      <a:pt x="54" y="0"/>
                    </a:lnTo>
                    <a:lnTo>
                      <a:pt x="54" y="2"/>
                    </a:lnTo>
                    <a:lnTo>
                      <a:pt x="303" y="25"/>
                    </a:lnTo>
                    <a:lnTo>
                      <a:pt x="36" y="27"/>
                    </a:lnTo>
                    <a:lnTo>
                      <a:pt x="0" y="15"/>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93" name="Freeform 65"/>
              <p:cNvSpPr>
                <a:spLocks/>
              </p:cNvSpPr>
              <p:nvPr/>
            </p:nvSpPr>
            <p:spPr bwMode="auto">
              <a:xfrm>
                <a:off x="2573" y="2616"/>
                <a:ext cx="210" cy="27"/>
              </a:xfrm>
              <a:custGeom>
                <a:avLst/>
                <a:gdLst/>
                <a:ahLst/>
                <a:cxnLst>
                  <a:cxn ang="0">
                    <a:pos x="137" y="0"/>
                  </a:cxn>
                  <a:cxn ang="0">
                    <a:pos x="150" y="0"/>
                  </a:cxn>
                  <a:cxn ang="0">
                    <a:pos x="166" y="0"/>
                  </a:cxn>
                  <a:cxn ang="0">
                    <a:pos x="182" y="2"/>
                  </a:cxn>
                  <a:cxn ang="0">
                    <a:pos x="202" y="4"/>
                  </a:cxn>
                  <a:cxn ang="0">
                    <a:pos x="221" y="5"/>
                  </a:cxn>
                  <a:cxn ang="0">
                    <a:pos x="242" y="7"/>
                  </a:cxn>
                  <a:cxn ang="0">
                    <a:pos x="263" y="10"/>
                  </a:cxn>
                  <a:cxn ang="0">
                    <a:pos x="285" y="12"/>
                  </a:cxn>
                  <a:cxn ang="0">
                    <a:pos x="305" y="15"/>
                  </a:cxn>
                  <a:cxn ang="0">
                    <a:pos x="326" y="18"/>
                  </a:cxn>
                  <a:cxn ang="0">
                    <a:pos x="346" y="21"/>
                  </a:cxn>
                  <a:cxn ang="0">
                    <a:pos x="364" y="23"/>
                  </a:cxn>
                  <a:cxn ang="0">
                    <a:pos x="381" y="26"/>
                  </a:cxn>
                  <a:cxn ang="0">
                    <a:pos x="396" y="28"/>
                  </a:cxn>
                  <a:cxn ang="0">
                    <a:pos x="410" y="30"/>
                  </a:cxn>
                  <a:cxn ang="0">
                    <a:pos x="421" y="32"/>
                  </a:cxn>
                  <a:cxn ang="0">
                    <a:pos x="388" y="55"/>
                  </a:cxn>
                  <a:cxn ang="0">
                    <a:pos x="18" y="18"/>
                  </a:cxn>
                  <a:cxn ang="0">
                    <a:pos x="18" y="19"/>
                  </a:cxn>
                  <a:cxn ang="0">
                    <a:pos x="0" y="8"/>
                  </a:cxn>
                  <a:cxn ang="0">
                    <a:pos x="12" y="7"/>
                  </a:cxn>
                  <a:cxn ang="0">
                    <a:pos x="26" y="6"/>
                  </a:cxn>
                  <a:cxn ang="0">
                    <a:pos x="42" y="5"/>
                  </a:cxn>
                  <a:cxn ang="0">
                    <a:pos x="59" y="4"/>
                  </a:cxn>
                  <a:cxn ang="0">
                    <a:pos x="77" y="3"/>
                  </a:cxn>
                  <a:cxn ang="0">
                    <a:pos x="97" y="2"/>
                  </a:cxn>
                  <a:cxn ang="0">
                    <a:pos x="117" y="2"/>
                  </a:cxn>
                  <a:cxn ang="0">
                    <a:pos x="137" y="0"/>
                  </a:cxn>
                </a:cxnLst>
                <a:rect l="0" t="0" r="r" b="b"/>
                <a:pathLst>
                  <a:path w="421" h="55">
                    <a:moveTo>
                      <a:pt x="137" y="0"/>
                    </a:moveTo>
                    <a:lnTo>
                      <a:pt x="150" y="0"/>
                    </a:lnTo>
                    <a:lnTo>
                      <a:pt x="166" y="0"/>
                    </a:lnTo>
                    <a:lnTo>
                      <a:pt x="182" y="2"/>
                    </a:lnTo>
                    <a:lnTo>
                      <a:pt x="202" y="4"/>
                    </a:lnTo>
                    <a:lnTo>
                      <a:pt x="221" y="5"/>
                    </a:lnTo>
                    <a:lnTo>
                      <a:pt x="242" y="7"/>
                    </a:lnTo>
                    <a:lnTo>
                      <a:pt x="263" y="10"/>
                    </a:lnTo>
                    <a:lnTo>
                      <a:pt x="285" y="12"/>
                    </a:lnTo>
                    <a:lnTo>
                      <a:pt x="305" y="15"/>
                    </a:lnTo>
                    <a:lnTo>
                      <a:pt x="326" y="18"/>
                    </a:lnTo>
                    <a:lnTo>
                      <a:pt x="346" y="21"/>
                    </a:lnTo>
                    <a:lnTo>
                      <a:pt x="364" y="23"/>
                    </a:lnTo>
                    <a:lnTo>
                      <a:pt x="381" y="26"/>
                    </a:lnTo>
                    <a:lnTo>
                      <a:pt x="396" y="28"/>
                    </a:lnTo>
                    <a:lnTo>
                      <a:pt x="410" y="30"/>
                    </a:lnTo>
                    <a:lnTo>
                      <a:pt x="421" y="32"/>
                    </a:lnTo>
                    <a:lnTo>
                      <a:pt x="388" y="55"/>
                    </a:lnTo>
                    <a:lnTo>
                      <a:pt x="18" y="18"/>
                    </a:lnTo>
                    <a:lnTo>
                      <a:pt x="18" y="19"/>
                    </a:lnTo>
                    <a:lnTo>
                      <a:pt x="0" y="8"/>
                    </a:lnTo>
                    <a:lnTo>
                      <a:pt x="12" y="7"/>
                    </a:lnTo>
                    <a:lnTo>
                      <a:pt x="26" y="6"/>
                    </a:lnTo>
                    <a:lnTo>
                      <a:pt x="42" y="5"/>
                    </a:lnTo>
                    <a:lnTo>
                      <a:pt x="59" y="4"/>
                    </a:lnTo>
                    <a:lnTo>
                      <a:pt x="77" y="3"/>
                    </a:lnTo>
                    <a:lnTo>
                      <a:pt x="97" y="2"/>
                    </a:lnTo>
                    <a:lnTo>
                      <a:pt x="117" y="2"/>
                    </a:lnTo>
                    <a:lnTo>
                      <a:pt x="137" y="0"/>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94" name="Freeform 66"/>
              <p:cNvSpPr>
                <a:spLocks/>
              </p:cNvSpPr>
              <p:nvPr/>
            </p:nvSpPr>
            <p:spPr bwMode="auto">
              <a:xfrm>
                <a:off x="2562" y="2662"/>
                <a:ext cx="183" cy="8"/>
              </a:xfrm>
              <a:custGeom>
                <a:avLst/>
                <a:gdLst/>
                <a:ahLst/>
                <a:cxnLst>
                  <a:cxn ang="0">
                    <a:pos x="25" y="7"/>
                  </a:cxn>
                  <a:cxn ang="0">
                    <a:pos x="37" y="2"/>
                  </a:cxn>
                  <a:cxn ang="0">
                    <a:pos x="34" y="1"/>
                  </a:cxn>
                  <a:cxn ang="0">
                    <a:pos x="367" y="0"/>
                  </a:cxn>
                  <a:cxn ang="0">
                    <a:pos x="0" y="16"/>
                  </a:cxn>
                  <a:cxn ang="0">
                    <a:pos x="25" y="7"/>
                  </a:cxn>
                </a:cxnLst>
                <a:rect l="0" t="0" r="r" b="b"/>
                <a:pathLst>
                  <a:path w="367" h="16">
                    <a:moveTo>
                      <a:pt x="25" y="7"/>
                    </a:moveTo>
                    <a:lnTo>
                      <a:pt x="37" y="2"/>
                    </a:lnTo>
                    <a:lnTo>
                      <a:pt x="34" y="1"/>
                    </a:lnTo>
                    <a:lnTo>
                      <a:pt x="367" y="0"/>
                    </a:lnTo>
                    <a:lnTo>
                      <a:pt x="0" y="16"/>
                    </a:lnTo>
                    <a:lnTo>
                      <a:pt x="25" y="7"/>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95" name="Freeform 67"/>
              <p:cNvSpPr>
                <a:spLocks/>
              </p:cNvSpPr>
              <p:nvPr/>
            </p:nvSpPr>
            <p:spPr bwMode="auto">
              <a:xfrm>
                <a:off x="2567" y="2681"/>
                <a:ext cx="234" cy="22"/>
              </a:xfrm>
              <a:custGeom>
                <a:avLst/>
                <a:gdLst/>
                <a:ahLst/>
                <a:cxnLst>
                  <a:cxn ang="0">
                    <a:pos x="7" y="40"/>
                  </a:cxn>
                  <a:cxn ang="0">
                    <a:pos x="7" y="41"/>
                  </a:cxn>
                  <a:cxn ang="0">
                    <a:pos x="448" y="4"/>
                  </a:cxn>
                  <a:cxn ang="0">
                    <a:pos x="448" y="0"/>
                  </a:cxn>
                  <a:cxn ang="0">
                    <a:pos x="468" y="6"/>
                  </a:cxn>
                  <a:cxn ang="0">
                    <a:pos x="455" y="21"/>
                  </a:cxn>
                  <a:cxn ang="0">
                    <a:pos x="0" y="42"/>
                  </a:cxn>
                  <a:cxn ang="0">
                    <a:pos x="7" y="40"/>
                  </a:cxn>
                </a:cxnLst>
                <a:rect l="0" t="0" r="r" b="b"/>
                <a:pathLst>
                  <a:path w="468" h="42">
                    <a:moveTo>
                      <a:pt x="7" y="40"/>
                    </a:moveTo>
                    <a:lnTo>
                      <a:pt x="7" y="41"/>
                    </a:lnTo>
                    <a:lnTo>
                      <a:pt x="448" y="4"/>
                    </a:lnTo>
                    <a:lnTo>
                      <a:pt x="448" y="0"/>
                    </a:lnTo>
                    <a:lnTo>
                      <a:pt x="468" y="6"/>
                    </a:lnTo>
                    <a:lnTo>
                      <a:pt x="455" y="21"/>
                    </a:lnTo>
                    <a:lnTo>
                      <a:pt x="0" y="42"/>
                    </a:lnTo>
                    <a:lnTo>
                      <a:pt x="7" y="40"/>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96" name="Freeform 68"/>
              <p:cNvSpPr>
                <a:spLocks/>
              </p:cNvSpPr>
              <p:nvPr/>
            </p:nvSpPr>
            <p:spPr bwMode="auto">
              <a:xfrm>
                <a:off x="2553" y="2747"/>
                <a:ext cx="129" cy="9"/>
              </a:xfrm>
              <a:custGeom>
                <a:avLst/>
                <a:gdLst/>
                <a:ahLst/>
                <a:cxnLst>
                  <a:cxn ang="0">
                    <a:pos x="28" y="4"/>
                  </a:cxn>
                  <a:cxn ang="0">
                    <a:pos x="28" y="4"/>
                  </a:cxn>
                  <a:cxn ang="0">
                    <a:pos x="258" y="0"/>
                  </a:cxn>
                  <a:cxn ang="0">
                    <a:pos x="0" y="19"/>
                  </a:cxn>
                  <a:cxn ang="0">
                    <a:pos x="28" y="4"/>
                  </a:cxn>
                </a:cxnLst>
                <a:rect l="0" t="0" r="r" b="b"/>
                <a:pathLst>
                  <a:path w="258" h="19">
                    <a:moveTo>
                      <a:pt x="28" y="4"/>
                    </a:moveTo>
                    <a:lnTo>
                      <a:pt x="28" y="4"/>
                    </a:lnTo>
                    <a:lnTo>
                      <a:pt x="258" y="0"/>
                    </a:lnTo>
                    <a:lnTo>
                      <a:pt x="0" y="19"/>
                    </a:lnTo>
                    <a:lnTo>
                      <a:pt x="28" y="4"/>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97" name="Freeform 69"/>
              <p:cNvSpPr>
                <a:spLocks/>
              </p:cNvSpPr>
              <p:nvPr/>
            </p:nvSpPr>
            <p:spPr bwMode="auto">
              <a:xfrm>
                <a:off x="2562" y="2762"/>
                <a:ext cx="214" cy="16"/>
              </a:xfrm>
              <a:custGeom>
                <a:avLst/>
                <a:gdLst/>
                <a:ahLst/>
                <a:cxnLst>
                  <a:cxn ang="0">
                    <a:pos x="16" y="24"/>
                  </a:cxn>
                  <a:cxn ang="0">
                    <a:pos x="16" y="24"/>
                  </a:cxn>
                  <a:cxn ang="0">
                    <a:pos x="416" y="0"/>
                  </a:cxn>
                  <a:cxn ang="0">
                    <a:pos x="427" y="6"/>
                  </a:cxn>
                  <a:cxn ang="0">
                    <a:pos x="0" y="31"/>
                  </a:cxn>
                  <a:cxn ang="0">
                    <a:pos x="16" y="24"/>
                  </a:cxn>
                </a:cxnLst>
                <a:rect l="0" t="0" r="r" b="b"/>
                <a:pathLst>
                  <a:path w="427" h="31">
                    <a:moveTo>
                      <a:pt x="16" y="24"/>
                    </a:moveTo>
                    <a:lnTo>
                      <a:pt x="16" y="24"/>
                    </a:lnTo>
                    <a:lnTo>
                      <a:pt x="416" y="0"/>
                    </a:lnTo>
                    <a:lnTo>
                      <a:pt x="427" y="6"/>
                    </a:lnTo>
                    <a:lnTo>
                      <a:pt x="0" y="31"/>
                    </a:lnTo>
                    <a:lnTo>
                      <a:pt x="16" y="24"/>
                    </a:lnTo>
                    <a:close/>
                  </a:path>
                </a:pathLst>
              </a:custGeom>
              <a:solidFill>
                <a:srgbClr val="7C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98" name="Freeform 70"/>
              <p:cNvSpPr>
                <a:spLocks/>
              </p:cNvSpPr>
              <p:nvPr/>
            </p:nvSpPr>
            <p:spPr bwMode="auto">
              <a:xfrm>
                <a:off x="2552" y="2883"/>
                <a:ext cx="66" cy="4"/>
              </a:xfrm>
              <a:custGeom>
                <a:avLst/>
                <a:gdLst/>
                <a:ahLst/>
                <a:cxnLst>
                  <a:cxn ang="0">
                    <a:pos x="18" y="0"/>
                  </a:cxn>
                  <a:cxn ang="0">
                    <a:pos x="18" y="0"/>
                  </a:cxn>
                  <a:cxn ang="0">
                    <a:pos x="131" y="5"/>
                  </a:cxn>
                  <a:cxn ang="0">
                    <a:pos x="0" y="7"/>
                  </a:cxn>
                  <a:cxn ang="0">
                    <a:pos x="18" y="0"/>
                  </a:cxn>
                </a:cxnLst>
                <a:rect l="0" t="0" r="r" b="b"/>
                <a:pathLst>
                  <a:path w="131" h="7">
                    <a:moveTo>
                      <a:pt x="18" y="0"/>
                    </a:moveTo>
                    <a:lnTo>
                      <a:pt x="18" y="0"/>
                    </a:lnTo>
                    <a:lnTo>
                      <a:pt x="131" y="5"/>
                    </a:lnTo>
                    <a:lnTo>
                      <a:pt x="0" y="7"/>
                    </a:lnTo>
                    <a:lnTo>
                      <a:pt x="18" y="0"/>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799" name="Freeform 71"/>
              <p:cNvSpPr>
                <a:spLocks/>
              </p:cNvSpPr>
              <p:nvPr/>
            </p:nvSpPr>
            <p:spPr bwMode="auto">
              <a:xfrm>
                <a:off x="2546" y="2906"/>
                <a:ext cx="134" cy="6"/>
              </a:xfrm>
              <a:custGeom>
                <a:avLst/>
                <a:gdLst/>
                <a:ahLst/>
                <a:cxnLst>
                  <a:cxn ang="0">
                    <a:pos x="29" y="0"/>
                  </a:cxn>
                  <a:cxn ang="0">
                    <a:pos x="267" y="5"/>
                  </a:cxn>
                  <a:cxn ang="0">
                    <a:pos x="266" y="13"/>
                  </a:cxn>
                  <a:cxn ang="0">
                    <a:pos x="0" y="13"/>
                  </a:cxn>
                  <a:cxn ang="0">
                    <a:pos x="29" y="0"/>
                  </a:cxn>
                </a:cxnLst>
                <a:rect l="0" t="0" r="r" b="b"/>
                <a:pathLst>
                  <a:path w="267" h="13">
                    <a:moveTo>
                      <a:pt x="29" y="0"/>
                    </a:moveTo>
                    <a:lnTo>
                      <a:pt x="267" y="5"/>
                    </a:lnTo>
                    <a:lnTo>
                      <a:pt x="266" y="13"/>
                    </a:lnTo>
                    <a:lnTo>
                      <a:pt x="0" y="13"/>
                    </a:lnTo>
                    <a:lnTo>
                      <a:pt x="29" y="0"/>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00" name="Freeform 72"/>
              <p:cNvSpPr>
                <a:spLocks/>
              </p:cNvSpPr>
              <p:nvPr/>
            </p:nvSpPr>
            <p:spPr bwMode="auto">
              <a:xfrm>
                <a:off x="2561" y="2918"/>
                <a:ext cx="1" cy="1"/>
              </a:xfrm>
              <a:custGeom>
                <a:avLst/>
                <a:gdLst/>
                <a:ahLst/>
                <a:cxnLst>
                  <a:cxn ang="0">
                    <a:pos x="1" y="0"/>
                  </a:cxn>
                  <a:cxn ang="0">
                    <a:pos x="1" y="0"/>
                  </a:cxn>
                  <a:cxn ang="0">
                    <a:pos x="0" y="0"/>
                  </a:cxn>
                  <a:cxn ang="0">
                    <a:pos x="1" y="0"/>
                  </a:cxn>
                </a:cxnLst>
                <a:rect l="0" t="0" r="r" b="b"/>
                <a:pathLst>
                  <a:path w="1">
                    <a:moveTo>
                      <a:pt x="1" y="0"/>
                    </a:moveTo>
                    <a:lnTo>
                      <a:pt x="1" y="0"/>
                    </a:lnTo>
                    <a:lnTo>
                      <a:pt x="0" y="0"/>
                    </a:lnTo>
                    <a:lnTo>
                      <a:pt x="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01" name="Freeform 73"/>
              <p:cNvSpPr>
                <a:spLocks/>
              </p:cNvSpPr>
              <p:nvPr/>
            </p:nvSpPr>
            <p:spPr bwMode="auto">
              <a:xfrm>
                <a:off x="2544" y="2919"/>
                <a:ext cx="135" cy="14"/>
              </a:xfrm>
              <a:custGeom>
                <a:avLst/>
                <a:gdLst/>
                <a:ahLst/>
                <a:cxnLst>
                  <a:cxn ang="0">
                    <a:pos x="43" y="11"/>
                  </a:cxn>
                  <a:cxn ang="0">
                    <a:pos x="49" y="9"/>
                  </a:cxn>
                  <a:cxn ang="0">
                    <a:pos x="270" y="0"/>
                  </a:cxn>
                  <a:cxn ang="0">
                    <a:pos x="269" y="24"/>
                  </a:cxn>
                  <a:cxn ang="0">
                    <a:pos x="0" y="28"/>
                  </a:cxn>
                  <a:cxn ang="0">
                    <a:pos x="43" y="11"/>
                  </a:cxn>
                </a:cxnLst>
                <a:rect l="0" t="0" r="r" b="b"/>
                <a:pathLst>
                  <a:path w="270" h="28">
                    <a:moveTo>
                      <a:pt x="43" y="11"/>
                    </a:moveTo>
                    <a:lnTo>
                      <a:pt x="49" y="9"/>
                    </a:lnTo>
                    <a:lnTo>
                      <a:pt x="270" y="0"/>
                    </a:lnTo>
                    <a:lnTo>
                      <a:pt x="269" y="24"/>
                    </a:lnTo>
                    <a:lnTo>
                      <a:pt x="0" y="28"/>
                    </a:lnTo>
                    <a:lnTo>
                      <a:pt x="43" y="11"/>
                    </a:lnTo>
                    <a:close/>
                  </a:path>
                </a:pathLst>
              </a:custGeom>
              <a:solidFill>
                <a:srgbClr val="7C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02" name="Freeform 74"/>
              <p:cNvSpPr>
                <a:spLocks/>
              </p:cNvSpPr>
              <p:nvPr/>
            </p:nvSpPr>
            <p:spPr bwMode="auto">
              <a:xfrm>
                <a:off x="2523" y="2965"/>
                <a:ext cx="111" cy="17"/>
              </a:xfrm>
              <a:custGeom>
                <a:avLst/>
                <a:gdLst/>
                <a:ahLst/>
                <a:cxnLst>
                  <a:cxn ang="0">
                    <a:pos x="0" y="0"/>
                  </a:cxn>
                  <a:cxn ang="0">
                    <a:pos x="221" y="15"/>
                  </a:cxn>
                  <a:cxn ang="0">
                    <a:pos x="221" y="16"/>
                  </a:cxn>
                  <a:cxn ang="0">
                    <a:pos x="221" y="17"/>
                  </a:cxn>
                  <a:cxn ang="0">
                    <a:pos x="221" y="20"/>
                  </a:cxn>
                  <a:cxn ang="0">
                    <a:pos x="222" y="21"/>
                  </a:cxn>
                  <a:cxn ang="0">
                    <a:pos x="222" y="21"/>
                  </a:cxn>
                  <a:cxn ang="0">
                    <a:pos x="222" y="22"/>
                  </a:cxn>
                  <a:cxn ang="0">
                    <a:pos x="222" y="22"/>
                  </a:cxn>
                  <a:cxn ang="0">
                    <a:pos x="221" y="23"/>
                  </a:cxn>
                  <a:cxn ang="0">
                    <a:pos x="220" y="24"/>
                  </a:cxn>
                  <a:cxn ang="0">
                    <a:pos x="219" y="25"/>
                  </a:cxn>
                  <a:cxn ang="0">
                    <a:pos x="217" y="26"/>
                  </a:cxn>
                  <a:cxn ang="0">
                    <a:pos x="214" y="28"/>
                  </a:cxn>
                  <a:cxn ang="0">
                    <a:pos x="214" y="28"/>
                  </a:cxn>
                  <a:cxn ang="0">
                    <a:pos x="40" y="33"/>
                  </a:cxn>
                  <a:cxn ang="0">
                    <a:pos x="0" y="0"/>
                  </a:cxn>
                </a:cxnLst>
                <a:rect l="0" t="0" r="r" b="b"/>
                <a:pathLst>
                  <a:path w="222" h="33">
                    <a:moveTo>
                      <a:pt x="0" y="0"/>
                    </a:moveTo>
                    <a:lnTo>
                      <a:pt x="221" y="15"/>
                    </a:lnTo>
                    <a:lnTo>
                      <a:pt x="221" y="16"/>
                    </a:lnTo>
                    <a:lnTo>
                      <a:pt x="221" y="17"/>
                    </a:lnTo>
                    <a:lnTo>
                      <a:pt x="221" y="20"/>
                    </a:lnTo>
                    <a:lnTo>
                      <a:pt x="222" y="21"/>
                    </a:lnTo>
                    <a:lnTo>
                      <a:pt x="222" y="21"/>
                    </a:lnTo>
                    <a:lnTo>
                      <a:pt x="222" y="22"/>
                    </a:lnTo>
                    <a:lnTo>
                      <a:pt x="222" y="22"/>
                    </a:lnTo>
                    <a:lnTo>
                      <a:pt x="221" y="23"/>
                    </a:lnTo>
                    <a:lnTo>
                      <a:pt x="220" y="24"/>
                    </a:lnTo>
                    <a:lnTo>
                      <a:pt x="219" y="25"/>
                    </a:lnTo>
                    <a:lnTo>
                      <a:pt x="217" y="26"/>
                    </a:lnTo>
                    <a:lnTo>
                      <a:pt x="214" y="28"/>
                    </a:lnTo>
                    <a:lnTo>
                      <a:pt x="214" y="28"/>
                    </a:lnTo>
                    <a:lnTo>
                      <a:pt x="40" y="33"/>
                    </a:lnTo>
                    <a:lnTo>
                      <a:pt x="0" y="0"/>
                    </a:lnTo>
                    <a:close/>
                  </a:path>
                </a:pathLst>
              </a:custGeom>
              <a:solidFill>
                <a:srgbClr val="7C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03" name="Freeform 75"/>
              <p:cNvSpPr>
                <a:spLocks/>
              </p:cNvSpPr>
              <p:nvPr/>
            </p:nvSpPr>
            <p:spPr bwMode="auto">
              <a:xfrm>
                <a:off x="2591" y="2953"/>
                <a:ext cx="74" cy="74"/>
              </a:xfrm>
              <a:custGeom>
                <a:avLst/>
                <a:gdLst/>
                <a:ahLst/>
                <a:cxnLst>
                  <a:cxn ang="0">
                    <a:pos x="138" y="77"/>
                  </a:cxn>
                  <a:cxn ang="0">
                    <a:pos x="136" y="80"/>
                  </a:cxn>
                  <a:cxn ang="0">
                    <a:pos x="134" y="84"/>
                  </a:cxn>
                  <a:cxn ang="0">
                    <a:pos x="129" y="92"/>
                  </a:cxn>
                  <a:cxn ang="0">
                    <a:pos x="120" y="106"/>
                  </a:cxn>
                  <a:cxn ang="0">
                    <a:pos x="107" y="122"/>
                  </a:cxn>
                  <a:cxn ang="0">
                    <a:pos x="101" y="129"/>
                  </a:cxn>
                  <a:cxn ang="0">
                    <a:pos x="96" y="133"/>
                  </a:cxn>
                  <a:cxn ang="0">
                    <a:pos x="90" y="138"/>
                  </a:cxn>
                  <a:cxn ang="0">
                    <a:pos x="84" y="141"/>
                  </a:cxn>
                  <a:cxn ang="0">
                    <a:pos x="78" y="145"/>
                  </a:cxn>
                  <a:cxn ang="0">
                    <a:pos x="74" y="146"/>
                  </a:cxn>
                  <a:cxn ang="0">
                    <a:pos x="69" y="147"/>
                  </a:cxn>
                  <a:cxn ang="0">
                    <a:pos x="66" y="148"/>
                  </a:cxn>
                  <a:cxn ang="0">
                    <a:pos x="0" y="90"/>
                  </a:cxn>
                  <a:cxn ang="0">
                    <a:pos x="4" y="73"/>
                  </a:cxn>
                  <a:cxn ang="0">
                    <a:pos x="34" y="72"/>
                  </a:cxn>
                  <a:cxn ang="0">
                    <a:pos x="37" y="72"/>
                  </a:cxn>
                  <a:cxn ang="0">
                    <a:pos x="43" y="72"/>
                  </a:cxn>
                  <a:cxn ang="0">
                    <a:pos x="51" y="71"/>
                  </a:cxn>
                  <a:cxn ang="0">
                    <a:pos x="60" y="70"/>
                  </a:cxn>
                  <a:cxn ang="0">
                    <a:pos x="70" y="69"/>
                  </a:cxn>
                  <a:cxn ang="0">
                    <a:pos x="80" y="66"/>
                  </a:cxn>
                  <a:cxn ang="0">
                    <a:pos x="88" y="62"/>
                  </a:cxn>
                  <a:cxn ang="0">
                    <a:pos x="93" y="57"/>
                  </a:cxn>
                  <a:cxn ang="0">
                    <a:pos x="96" y="55"/>
                  </a:cxn>
                  <a:cxn ang="0">
                    <a:pos x="97" y="51"/>
                  </a:cxn>
                  <a:cxn ang="0">
                    <a:pos x="98" y="48"/>
                  </a:cxn>
                  <a:cxn ang="0">
                    <a:pos x="98" y="43"/>
                  </a:cxn>
                  <a:cxn ang="0">
                    <a:pos x="95" y="32"/>
                  </a:cxn>
                  <a:cxn ang="0">
                    <a:pos x="90" y="22"/>
                  </a:cxn>
                  <a:cxn ang="0">
                    <a:pos x="84" y="13"/>
                  </a:cxn>
                  <a:cxn ang="0">
                    <a:pos x="80" y="7"/>
                  </a:cxn>
                  <a:cxn ang="0">
                    <a:pos x="91" y="0"/>
                  </a:cxn>
                  <a:cxn ang="0">
                    <a:pos x="96" y="3"/>
                  </a:cxn>
                  <a:cxn ang="0">
                    <a:pos x="100" y="7"/>
                  </a:cxn>
                  <a:cxn ang="0">
                    <a:pos x="106" y="11"/>
                  </a:cxn>
                  <a:cxn ang="0">
                    <a:pos x="112" y="15"/>
                  </a:cxn>
                  <a:cxn ang="0">
                    <a:pos x="116" y="20"/>
                  </a:cxn>
                  <a:cxn ang="0">
                    <a:pos x="120" y="30"/>
                  </a:cxn>
                  <a:cxn ang="0">
                    <a:pos x="123" y="39"/>
                  </a:cxn>
                  <a:cxn ang="0">
                    <a:pos x="125" y="48"/>
                  </a:cxn>
                  <a:cxn ang="0">
                    <a:pos x="126" y="53"/>
                  </a:cxn>
                  <a:cxn ang="0">
                    <a:pos x="127" y="53"/>
                  </a:cxn>
                  <a:cxn ang="0">
                    <a:pos x="128" y="53"/>
                  </a:cxn>
                  <a:cxn ang="0">
                    <a:pos x="129" y="54"/>
                  </a:cxn>
                  <a:cxn ang="0">
                    <a:pos x="130" y="54"/>
                  </a:cxn>
                  <a:cxn ang="0">
                    <a:pos x="148" y="55"/>
                  </a:cxn>
                  <a:cxn ang="0">
                    <a:pos x="144" y="77"/>
                  </a:cxn>
                  <a:cxn ang="0">
                    <a:pos x="142" y="77"/>
                  </a:cxn>
                  <a:cxn ang="0">
                    <a:pos x="138" y="77"/>
                  </a:cxn>
                </a:cxnLst>
                <a:rect l="0" t="0" r="r" b="b"/>
                <a:pathLst>
                  <a:path w="148" h="148">
                    <a:moveTo>
                      <a:pt x="138" y="77"/>
                    </a:moveTo>
                    <a:lnTo>
                      <a:pt x="136" y="80"/>
                    </a:lnTo>
                    <a:lnTo>
                      <a:pt x="134" y="84"/>
                    </a:lnTo>
                    <a:lnTo>
                      <a:pt x="129" y="92"/>
                    </a:lnTo>
                    <a:lnTo>
                      <a:pt x="120" y="106"/>
                    </a:lnTo>
                    <a:lnTo>
                      <a:pt x="107" y="122"/>
                    </a:lnTo>
                    <a:lnTo>
                      <a:pt x="101" y="129"/>
                    </a:lnTo>
                    <a:lnTo>
                      <a:pt x="96" y="133"/>
                    </a:lnTo>
                    <a:lnTo>
                      <a:pt x="90" y="138"/>
                    </a:lnTo>
                    <a:lnTo>
                      <a:pt x="84" y="141"/>
                    </a:lnTo>
                    <a:lnTo>
                      <a:pt x="78" y="145"/>
                    </a:lnTo>
                    <a:lnTo>
                      <a:pt x="74" y="146"/>
                    </a:lnTo>
                    <a:lnTo>
                      <a:pt x="69" y="147"/>
                    </a:lnTo>
                    <a:lnTo>
                      <a:pt x="66" y="148"/>
                    </a:lnTo>
                    <a:lnTo>
                      <a:pt x="0" y="90"/>
                    </a:lnTo>
                    <a:lnTo>
                      <a:pt x="4" y="73"/>
                    </a:lnTo>
                    <a:lnTo>
                      <a:pt x="34" y="72"/>
                    </a:lnTo>
                    <a:lnTo>
                      <a:pt x="37" y="72"/>
                    </a:lnTo>
                    <a:lnTo>
                      <a:pt x="43" y="72"/>
                    </a:lnTo>
                    <a:lnTo>
                      <a:pt x="51" y="71"/>
                    </a:lnTo>
                    <a:lnTo>
                      <a:pt x="60" y="70"/>
                    </a:lnTo>
                    <a:lnTo>
                      <a:pt x="70" y="69"/>
                    </a:lnTo>
                    <a:lnTo>
                      <a:pt x="80" y="66"/>
                    </a:lnTo>
                    <a:lnTo>
                      <a:pt x="88" y="62"/>
                    </a:lnTo>
                    <a:lnTo>
                      <a:pt x="93" y="57"/>
                    </a:lnTo>
                    <a:lnTo>
                      <a:pt x="96" y="55"/>
                    </a:lnTo>
                    <a:lnTo>
                      <a:pt x="97" y="51"/>
                    </a:lnTo>
                    <a:lnTo>
                      <a:pt x="98" y="48"/>
                    </a:lnTo>
                    <a:lnTo>
                      <a:pt x="98" y="43"/>
                    </a:lnTo>
                    <a:lnTo>
                      <a:pt x="95" y="32"/>
                    </a:lnTo>
                    <a:lnTo>
                      <a:pt x="90" y="22"/>
                    </a:lnTo>
                    <a:lnTo>
                      <a:pt x="84" y="13"/>
                    </a:lnTo>
                    <a:lnTo>
                      <a:pt x="80" y="7"/>
                    </a:lnTo>
                    <a:lnTo>
                      <a:pt x="91" y="0"/>
                    </a:lnTo>
                    <a:lnTo>
                      <a:pt x="96" y="3"/>
                    </a:lnTo>
                    <a:lnTo>
                      <a:pt x="100" y="7"/>
                    </a:lnTo>
                    <a:lnTo>
                      <a:pt x="106" y="11"/>
                    </a:lnTo>
                    <a:lnTo>
                      <a:pt x="112" y="15"/>
                    </a:lnTo>
                    <a:lnTo>
                      <a:pt x="116" y="20"/>
                    </a:lnTo>
                    <a:lnTo>
                      <a:pt x="120" y="30"/>
                    </a:lnTo>
                    <a:lnTo>
                      <a:pt x="123" y="39"/>
                    </a:lnTo>
                    <a:lnTo>
                      <a:pt x="125" y="48"/>
                    </a:lnTo>
                    <a:lnTo>
                      <a:pt x="126" y="53"/>
                    </a:lnTo>
                    <a:lnTo>
                      <a:pt x="127" y="53"/>
                    </a:lnTo>
                    <a:lnTo>
                      <a:pt x="128" y="53"/>
                    </a:lnTo>
                    <a:lnTo>
                      <a:pt x="129" y="54"/>
                    </a:lnTo>
                    <a:lnTo>
                      <a:pt x="130" y="54"/>
                    </a:lnTo>
                    <a:lnTo>
                      <a:pt x="148" y="55"/>
                    </a:lnTo>
                    <a:lnTo>
                      <a:pt x="144" y="77"/>
                    </a:lnTo>
                    <a:lnTo>
                      <a:pt x="142" y="77"/>
                    </a:lnTo>
                    <a:lnTo>
                      <a:pt x="138" y="77"/>
                    </a:lnTo>
                    <a:close/>
                  </a:path>
                </a:pathLst>
              </a:custGeom>
              <a:solidFill>
                <a:srgbClr val="F2D8CE"/>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04" name="Freeform 76"/>
              <p:cNvSpPr>
                <a:spLocks/>
              </p:cNvSpPr>
              <p:nvPr/>
            </p:nvSpPr>
            <p:spPr bwMode="auto">
              <a:xfrm>
                <a:off x="2524" y="3101"/>
                <a:ext cx="326" cy="301"/>
              </a:xfrm>
              <a:custGeom>
                <a:avLst/>
                <a:gdLst/>
                <a:ahLst/>
                <a:cxnLst>
                  <a:cxn ang="0">
                    <a:pos x="641" y="555"/>
                  </a:cxn>
                  <a:cxn ang="0">
                    <a:pos x="612" y="536"/>
                  </a:cxn>
                  <a:cxn ang="0">
                    <a:pos x="568" y="504"/>
                  </a:cxn>
                  <a:cxn ang="0">
                    <a:pos x="523" y="467"/>
                  </a:cxn>
                  <a:cxn ang="0">
                    <a:pos x="494" y="433"/>
                  </a:cxn>
                  <a:cxn ang="0">
                    <a:pos x="473" y="394"/>
                  </a:cxn>
                  <a:cxn ang="0">
                    <a:pos x="447" y="343"/>
                  </a:cxn>
                  <a:cxn ang="0">
                    <a:pos x="424" y="297"/>
                  </a:cxn>
                  <a:cxn ang="0">
                    <a:pos x="409" y="267"/>
                  </a:cxn>
                  <a:cxn ang="0">
                    <a:pos x="439" y="252"/>
                  </a:cxn>
                  <a:cxn ang="0">
                    <a:pos x="463" y="240"/>
                  </a:cxn>
                  <a:cxn ang="0">
                    <a:pos x="479" y="232"/>
                  </a:cxn>
                  <a:cxn ang="0">
                    <a:pos x="485" y="228"/>
                  </a:cxn>
                  <a:cxn ang="0">
                    <a:pos x="474" y="217"/>
                  </a:cxn>
                  <a:cxn ang="0">
                    <a:pos x="450" y="229"/>
                  </a:cxn>
                  <a:cxn ang="0">
                    <a:pos x="410" y="249"/>
                  </a:cxn>
                  <a:cxn ang="0">
                    <a:pos x="362" y="274"/>
                  </a:cxn>
                  <a:cxn ang="0">
                    <a:pos x="310" y="301"/>
                  </a:cxn>
                  <a:cxn ang="0">
                    <a:pos x="258" y="328"/>
                  </a:cxn>
                  <a:cxn ang="0">
                    <a:pos x="213" y="354"/>
                  </a:cxn>
                  <a:cxn ang="0">
                    <a:pos x="179" y="373"/>
                  </a:cxn>
                  <a:cxn ang="0">
                    <a:pos x="150" y="396"/>
                  </a:cxn>
                  <a:cxn ang="0">
                    <a:pos x="106" y="454"/>
                  </a:cxn>
                  <a:cxn ang="0">
                    <a:pos x="60" y="524"/>
                  </a:cxn>
                  <a:cxn ang="0">
                    <a:pos x="26" y="583"/>
                  </a:cxn>
                  <a:cxn ang="0">
                    <a:pos x="0" y="596"/>
                  </a:cxn>
                  <a:cxn ang="0">
                    <a:pos x="13" y="543"/>
                  </a:cxn>
                  <a:cxn ang="0">
                    <a:pos x="36" y="460"/>
                  </a:cxn>
                  <a:cxn ang="0">
                    <a:pos x="66" y="373"/>
                  </a:cxn>
                  <a:cxn ang="0">
                    <a:pos x="99" y="312"/>
                  </a:cxn>
                  <a:cxn ang="0">
                    <a:pos x="125" y="282"/>
                  </a:cxn>
                  <a:cxn ang="0">
                    <a:pos x="160" y="242"/>
                  </a:cxn>
                  <a:cxn ang="0">
                    <a:pos x="202" y="195"/>
                  </a:cxn>
                  <a:cxn ang="0">
                    <a:pos x="246" y="146"/>
                  </a:cxn>
                  <a:cxn ang="0">
                    <a:pos x="288" y="100"/>
                  </a:cxn>
                  <a:cxn ang="0">
                    <a:pos x="323" y="61"/>
                  </a:cxn>
                  <a:cxn ang="0">
                    <a:pos x="348" y="35"/>
                  </a:cxn>
                  <a:cxn ang="0">
                    <a:pos x="357" y="24"/>
                  </a:cxn>
                  <a:cxn ang="0">
                    <a:pos x="359" y="21"/>
                  </a:cxn>
                  <a:cxn ang="0">
                    <a:pos x="605" y="9"/>
                  </a:cxn>
                  <a:cxn ang="0">
                    <a:pos x="567" y="151"/>
                  </a:cxn>
                  <a:cxn ang="0">
                    <a:pos x="566" y="154"/>
                  </a:cxn>
                  <a:cxn ang="0">
                    <a:pos x="566" y="244"/>
                  </a:cxn>
                  <a:cxn ang="0">
                    <a:pos x="569" y="377"/>
                  </a:cxn>
                  <a:cxn ang="0">
                    <a:pos x="582" y="424"/>
                  </a:cxn>
                  <a:cxn ang="0">
                    <a:pos x="606" y="474"/>
                  </a:cxn>
                  <a:cxn ang="0">
                    <a:pos x="633" y="517"/>
                  </a:cxn>
                  <a:cxn ang="0">
                    <a:pos x="653" y="547"/>
                  </a:cxn>
                </a:cxnLst>
                <a:rect l="0" t="0" r="r" b="b"/>
                <a:pathLst>
                  <a:path w="653" h="600">
                    <a:moveTo>
                      <a:pt x="653" y="547"/>
                    </a:moveTo>
                    <a:lnTo>
                      <a:pt x="641" y="555"/>
                    </a:lnTo>
                    <a:lnTo>
                      <a:pt x="629" y="547"/>
                    </a:lnTo>
                    <a:lnTo>
                      <a:pt x="612" y="536"/>
                    </a:lnTo>
                    <a:lnTo>
                      <a:pt x="590" y="521"/>
                    </a:lnTo>
                    <a:lnTo>
                      <a:pt x="568" y="504"/>
                    </a:lnTo>
                    <a:lnTo>
                      <a:pt x="545" y="485"/>
                    </a:lnTo>
                    <a:lnTo>
                      <a:pt x="523" y="467"/>
                    </a:lnTo>
                    <a:lnTo>
                      <a:pt x="506" y="449"/>
                    </a:lnTo>
                    <a:lnTo>
                      <a:pt x="494" y="433"/>
                    </a:lnTo>
                    <a:lnTo>
                      <a:pt x="484" y="416"/>
                    </a:lnTo>
                    <a:lnTo>
                      <a:pt x="473" y="394"/>
                    </a:lnTo>
                    <a:lnTo>
                      <a:pt x="460" y="369"/>
                    </a:lnTo>
                    <a:lnTo>
                      <a:pt x="447" y="343"/>
                    </a:lnTo>
                    <a:lnTo>
                      <a:pt x="435" y="319"/>
                    </a:lnTo>
                    <a:lnTo>
                      <a:pt x="424" y="297"/>
                    </a:lnTo>
                    <a:lnTo>
                      <a:pt x="415" y="279"/>
                    </a:lnTo>
                    <a:lnTo>
                      <a:pt x="409" y="267"/>
                    </a:lnTo>
                    <a:lnTo>
                      <a:pt x="425" y="259"/>
                    </a:lnTo>
                    <a:lnTo>
                      <a:pt x="439" y="252"/>
                    </a:lnTo>
                    <a:lnTo>
                      <a:pt x="453" y="245"/>
                    </a:lnTo>
                    <a:lnTo>
                      <a:pt x="463" y="240"/>
                    </a:lnTo>
                    <a:lnTo>
                      <a:pt x="473" y="235"/>
                    </a:lnTo>
                    <a:lnTo>
                      <a:pt x="479" y="232"/>
                    </a:lnTo>
                    <a:lnTo>
                      <a:pt x="484" y="229"/>
                    </a:lnTo>
                    <a:lnTo>
                      <a:pt x="485" y="228"/>
                    </a:lnTo>
                    <a:lnTo>
                      <a:pt x="478" y="214"/>
                    </a:lnTo>
                    <a:lnTo>
                      <a:pt x="474" y="217"/>
                    </a:lnTo>
                    <a:lnTo>
                      <a:pt x="463" y="221"/>
                    </a:lnTo>
                    <a:lnTo>
                      <a:pt x="450" y="229"/>
                    </a:lnTo>
                    <a:lnTo>
                      <a:pt x="432" y="239"/>
                    </a:lnTo>
                    <a:lnTo>
                      <a:pt x="410" y="249"/>
                    </a:lnTo>
                    <a:lnTo>
                      <a:pt x="387" y="260"/>
                    </a:lnTo>
                    <a:lnTo>
                      <a:pt x="362" y="274"/>
                    </a:lnTo>
                    <a:lnTo>
                      <a:pt x="337" y="287"/>
                    </a:lnTo>
                    <a:lnTo>
                      <a:pt x="310" y="301"/>
                    </a:lnTo>
                    <a:lnTo>
                      <a:pt x="284" y="315"/>
                    </a:lnTo>
                    <a:lnTo>
                      <a:pt x="258" y="328"/>
                    </a:lnTo>
                    <a:lnTo>
                      <a:pt x="234" y="341"/>
                    </a:lnTo>
                    <a:lnTo>
                      <a:pt x="213" y="354"/>
                    </a:lnTo>
                    <a:lnTo>
                      <a:pt x="194" y="364"/>
                    </a:lnTo>
                    <a:lnTo>
                      <a:pt x="179" y="373"/>
                    </a:lnTo>
                    <a:lnTo>
                      <a:pt x="169" y="380"/>
                    </a:lnTo>
                    <a:lnTo>
                      <a:pt x="150" y="396"/>
                    </a:lnTo>
                    <a:lnTo>
                      <a:pt x="129" y="423"/>
                    </a:lnTo>
                    <a:lnTo>
                      <a:pt x="106" y="454"/>
                    </a:lnTo>
                    <a:lnTo>
                      <a:pt x="83" y="489"/>
                    </a:lnTo>
                    <a:lnTo>
                      <a:pt x="60" y="524"/>
                    </a:lnTo>
                    <a:lnTo>
                      <a:pt x="41" y="557"/>
                    </a:lnTo>
                    <a:lnTo>
                      <a:pt x="26" y="583"/>
                    </a:lnTo>
                    <a:lnTo>
                      <a:pt x="15" y="600"/>
                    </a:lnTo>
                    <a:lnTo>
                      <a:pt x="0" y="596"/>
                    </a:lnTo>
                    <a:lnTo>
                      <a:pt x="5" y="575"/>
                    </a:lnTo>
                    <a:lnTo>
                      <a:pt x="13" y="543"/>
                    </a:lnTo>
                    <a:lnTo>
                      <a:pt x="23" y="504"/>
                    </a:lnTo>
                    <a:lnTo>
                      <a:pt x="36" y="460"/>
                    </a:lnTo>
                    <a:lnTo>
                      <a:pt x="51" y="415"/>
                    </a:lnTo>
                    <a:lnTo>
                      <a:pt x="66" y="373"/>
                    </a:lnTo>
                    <a:lnTo>
                      <a:pt x="82" y="338"/>
                    </a:lnTo>
                    <a:lnTo>
                      <a:pt x="99" y="312"/>
                    </a:lnTo>
                    <a:lnTo>
                      <a:pt x="111" y="298"/>
                    </a:lnTo>
                    <a:lnTo>
                      <a:pt x="125" y="282"/>
                    </a:lnTo>
                    <a:lnTo>
                      <a:pt x="141" y="263"/>
                    </a:lnTo>
                    <a:lnTo>
                      <a:pt x="160" y="242"/>
                    </a:lnTo>
                    <a:lnTo>
                      <a:pt x="181" y="219"/>
                    </a:lnTo>
                    <a:lnTo>
                      <a:pt x="202" y="195"/>
                    </a:lnTo>
                    <a:lnTo>
                      <a:pt x="224" y="171"/>
                    </a:lnTo>
                    <a:lnTo>
                      <a:pt x="246" y="146"/>
                    </a:lnTo>
                    <a:lnTo>
                      <a:pt x="268" y="122"/>
                    </a:lnTo>
                    <a:lnTo>
                      <a:pt x="288" y="100"/>
                    </a:lnTo>
                    <a:lnTo>
                      <a:pt x="307" y="79"/>
                    </a:lnTo>
                    <a:lnTo>
                      <a:pt x="323" y="61"/>
                    </a:lnTo>
                    <a:lnTo>
                      <a:pt x="337" y="46"/>
                    </a:lnTo>
                    <a:lnTo>
                      <a:pt x="348" y="35"/>
                    </a:lnTo>
                    <a:lnTo>
                      <a:pt x="355" y="28"/>
                    </a:lnTo>
                    <a:lnTo>
                      <a:pt x="357" y="24"/>
                    </a:lnTo>
                    <a:lnTo>
                      <a:pt x="359" y="23"/>
                    </a:lnTo>
                    <a:lnTo>
                      <a:pt x="359" y="21"/>
                    </a:lnTo>
                    <a:lnTo>
                      <a:pt x="367" y="0"/>
                    </a:lnTo>
                    <a:lnTo>
                      <a:pt x="605" y="9"/>
                    </a:lnTo>
                    <a:lnTo>
                      <a:pt x="612" y="60"/>
                    </a:lnTo>
                    <a:lnTo>
                      <a:pt x="567" y="151"/>
                    </a:lnTo>
                    <a:lnTo>
                      <a:pt x="566" y="153"/>
                    </a:lnTo>
                    <a:lnTo>
                      <a:pt x="566" y="154"/>
                    </a:lnTo>
                    <a:lnTo>
                      <a:pt x="566" y="183"/>
                    </a:lnTo>
                    <a:lnTo>
                      <a:pt x="566" y="244"/>
                    </a:lnTo>
                    <a:lnTo>
                      <a:pt x="566" y="316"/>
                    </a:lnTo>
                    <a:lnTo>
                      <a:pt x="569" y="377"/>
                    </a:lnTo>
                    <a:lnTo>
                      <a:pt x="574" y="400"/>
                    </a:lnTo>
                    <a:lnTo>
                      <a:pt x="582" y="424"/>
                    </a:lnTo>
                    <a:lnTo>
                      <a:pt x="593" y="449"/>
                    </a:lnTo>
                    <a:lnTo>
                      <a:pt x="606" y="474"/>
                    </a:lnTo>
                    <a:lnTo>
                      <a:pt x="620" y="497"/>
                    </a:lnTo>
                    <a:lnTo>
                      <a:pt x="633" y="517"/>
                    </a:lnTo>
                    <a:lnTo>
                      <a:pt x="644" y="535"/>
                    </a:lnTo>
                    <a:lnTo>
                      <a:pt x="653" y="547"/>
                    </a:lnTo>
                    <a:close/>
                  </a:path>
                </a:pathLst>
              </a:custGeom>
              <a:solidFill>
                <a:srgbClr val="4791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05" name="Freeform 77"/>
              <p:cNvSpPr>
                <a:spLocks/>
              </p:cNvSpPr>
              <p:nvPr/>
            </p:nvSpPr>
            <p:spPr bwMode="auto">
              <a:xfrm>
                <a:off x="2672" y="2892"/>
                <a:ext cx="250" cy="207"/>
              </a:xfrm>
              <a:custGeom>
                <a:avLst/>
                <a:gdLst/>
                <a:ahLst/>
                <a:cxnLst>
                  <a:cxn ang="0">
                    <a:pos x="408" y="346"/>
                  </a:cxn>
                  <a:cxn ang="0">
                    <a:pos x="377" y="372"/>
                  </a:cxn>
                  <a:cxn ang="0">
                    <a:pos x="345" y="395"/>
                  </a:cxn>
                  <a:cxn ang="0">
                    <a:pos x="320" y="410"/>
                  </a:cxn>
                  <a:cxn ang="0">
                    <a:pos x="69" y="404"/>
                  </a:cxn>
                  <a:cxn ang="0">
                    <a:pos x="53" y="373"/>
                  </a:cxn>
                  <a:cxn ang="0">
                    <a:pos x="49" y="324"/>
                  </a:cxn>
                  <a:cxn ang="0">
                    <a:pos x="59" y="294"/>
                  </a:cxn>
                  <a:cxn ang="0">
                    <a:pos x="71" y="262"/>
                  </a:cxn>
                  <a:cxn ang="0">
                    <a:pos x="82" y="236"/>
                  </a:cxn>
                  <a:cxn ang="0">
                    <a:pos x="89" y="219"/>
                  </a:cxn>
                  <a:cxn ang="0">
                    <a:pos x="143" y="222"/>
                  </a:cxn>
                  <a:cxn ang="0">
                    <a:pos x="195" y="223"/>
                  </a:cxn>
                  <a:cxn ang="0">
                    <a:pos x="238" y="222"/>
                  </a:cxn>
                  <a:cxn ang="0">
                    <a:pos x="264" y="217"/>
                  </a:cxn>
                  <a:cxn ang="0">
                    <a:pos x="300" y="198"/>
                  </a:cxn>
                  <a:cxn ang="0">
                    <a:pos x="345" y="165"/>
                  </a:cxn>
                  <a:cxn ang="0">
                    <a:pos x="383" y="136"/>
                  </a:cxn>
                  <a:cxn ang="0">
                    <a:pos x="401" y="121"/>
                  </a:cxn>
                  <a:cxn ang="0">
                    <a:pos x="386" y="112"/>
                  </a:cxn>
                  <a:cxn ang="0">
                    <a:pos x="357" y="136"/>
                  </a:cxn>
                  <a:cxn ang="0">
                    <a:pos x="315" y="169"/>
                  </a:cxn>
                  <a:cxn ang="0">
                    <a:pos x="274" y="195"/>
                  </a:cxn>
                  <a:cxn ang="0">
                    <a:pos x="253" y="203"/>
                  </a:cxn>
                  <a:cxn ang="0">
                    <a:pos x="232" y="206"/>
                  </a:cxn>
                  <a:cxn ang="0">
                    <a:pos x="202" y="207"/>
                  </a:cxn>
                  <a:cxn ang="0">
                    <a:pos x="166" y="206"/>
                  </a:cxn>
                  <a:cxn ang="0">
                    <a:pos x="126" y="204"/>
                  </a:cxn>
                  <a:cxn ang="0">
                    <a:pos x="87" y="203"/>
                  </a:cxn>
                  <a:cxn ang="0">
                    <a:pos x="48" y="201"/>
                  </a:cxn>
                  <a:cxn ang="0">
                    <a:pos x="14" y="200"/>
                  </a:cxn>
                  <a:cxn ang="0">
                    <a:pos x="3" y="180"/>
                  </a:cxn>
                  <a:cxn ang="0">
                    <a:pos x="36" y="174"/>
                  </a:cxn>
                  <a:cxn ang="0">
                    <a:pos x="87" y="165"/>
                  </a:cxn>
                  <a:cxn ang="0">
                    <a:pos x="139" y="151"/>
                  </a:cxn>
                  <a:cxn ang="0">
                    <a:pos x="178" y="135"/>
                  </a:cxn>
                  <a:cxn ang="0">
                    <a:pos x="200" y="117"/>
                  </a:cxn>
                  <a:cxn ang="0">
                    <a:pos x="231" y="87"/>
                  </a:cxn>
                  <a:cxn ang="0">
                    <a:pos x="268" y="50"/>
                  </a:cxn>
                  <a:cxn ang="0">
                    <a:pos x="308" y="9"/>
                  </a:cxn>
                  <a:cxn ang="0">
                    <a:pos x="310" y="3"/>
                  </a:cxn>
                  <a:cxn ang="0">
                    <a:pos x="327" y="2"/>
                  </a:cxn>
                  <a:cxn ang="0">
                    <a:pos x="345" y="0"/>
                  </a:cxn>
                  <a:cxn ang="0">
                    <a:pos x="362" y="2"/>
                  </a:cxn>
                  <a:cxn ang="0">
                    <a:pos x="379" y="5"/>
                  </a:cxn>
                  <a:cxn ang="0">
                    <a:pos x="393" y="12"/>
                  </a:cxn>
                  <a:cxn ang="0">
                    <a:pos x="403" y="22"/>
                  </a:cxn>
                  <a:cxn ang="0">
                    <a:pos x="413" y="35"/>
                  </a:cxn>
                  <a:cxn ang="0">
                    <a:pos x="421" y="50"/>
                  </a:cxn>
                  <a:cxn ang="0">
                    <a:pos x="436" y="68"/>
                  </a:cxn>
                  <a:cxn ang="0">
                    <a:pos x="455" y="79"/>
                  </a:cxn>
                  <a:cxn ang="0">
                    <a:pos x="477" y="83"/>
                  </a:cxn>
                  <a:cxn ang="0">
                    <a:pos x="500" y="80"/>
                  </a:cxn>
                  <a:cxn ang="0">
                    <a:pos x="483" y="147"/>
                  </a:cxn>
                  <a:cxn ang="0">
                    <a:pos x="462" y="224"/>
                  </a:cxn>
                  <a:cxn ang="0">
                    <a:pos x="439" y="294"/>
                  </a:cxn>
                  <a:cxn ang="0">
                    <a:pos x="420" y="335"/>
                  </a:cxn>
                </a:cxnLst>
                <a:rect l="0" t="0" r="r" b="b"/>
                <a:pathLst>
                  <a:path w="500" h="414">
                    <a:moveTo>
                      <a:pt x="420" y="335"/>
                    </a:moveTo>
                    <a:lnTo>
                      <a:pt x="408" y="346"/>
                    </a:lnTo>
                    <a:lnTo>
                      <a:pt x="393" y="359"/>
                    </a:lnTo>
                    <a:lnTo>
                      <a:pt x="377" y="372"/>
                    </a:lnTo>
                    <a:lnTo>
                      <a:pt x="361" y="383"/>
                    </a:lnTo>
                    <a:lnTo>
                      <a:pt x="345" y="395"/>
                    </a:lnTo>
                    <a:lnTo>
                      <a:pt x="331" y="403"/>
                    </a:lnTo>
                    <a:lnTo>
                      <a:pt x="320" y="410"/>
                    </a:lnTo>
                    <a:lnTo>
                      <a:pt x="314" y="414"/>
                    </a:lnTo>
                    <a:lnTo>
                      <a:pt x="69" y="404"/>
                    </a:lnTo>
                    <a:lnTo>
                      <a:pt x="63" y="391"/>
                    </a:lnTo>
                    <a:lnTo>
                      <a:pt x="53" y="373"/>
                    </a:lnTo>
                    <a:lnTo>
                      <a:pt x="48" y="349"/>
                    </a:lnTo>
                    <a:lnTo>
                      <a:pt x="49" y="324"/>
                    </a:lnTo>
                    <a:lnTo>
                      <a:pt x="53" y="309"/>
                    </a:lnTo>
                    <a:lnTo>
                      <a:pt x="59" y="294"/>
                    </a:lnTo>
                    <a:lnTo>
                      <a:pt x="65" y="278"/>
                    </a:lnTo>
                    <a:lnTo>
                      <a:pt x="71" y="262"/>
                    </a:lnTo>
                    <a:lnTo>
                      <a:pt x="78" y="248"/>
                    </a:lnTo>
                    <a:lnTo>
                      <a:pt x="82" y="236"/>
                    </a:lnTo>
                    <a:lnTo>
                      <a:pt x="87" y="225"/>
                    </a:lnTo>
                    <a:lnTo>
                      <a:pt x="89" y="219"/>
                    </a:lnTo>
                    <a:lnTo>
                      <a:pt x="116" y="221"/>
                    </a:lnTo>
                    <a:lnTo>
                      <a:pt x="143" y="222"/>
                    </a:lnTo>
                    <a:lnTo>
                      <a:pt x="170" y="223"/>
                    </a:lnTo>
                    <a:lnTo>
                      <a:pt x="195" y="223"/>
                    </a:lnTo>
                    <a:lnTo>
                      <a:pt x="218" y="222"/>
                    </a:lnTo>
                    <a:lnTo>
                      <a:pt x="238" y="222"/>
                    </a:lnTo>
                    <a:lnTo>
                      <a:pt x="254" y="219"/>
                    </a:lnTo>
                    <a:lnTo>
                      <a:pt x="264" y="217"/>
                    </a:lnTo>
                    <a:lnTo>
                      <a:pt x="280" y="209"/>
                    </a:lnTo>
                    <a:lnTo>
                      <a:pt x="300" y="198"/>
                    </a:lnTo>
                    <a:lnTo>
                      <a:pt x="322" y="183"/>
                    </a:lnTo>
                    <a:lnTo>
                      <a:pt x="345" y="165"/>
                    </a:lnTo>
                    <a:lnTo>
                      <a:pt x="365" y="150"/>
                    </a:lnTo>
                    <a:lnTo>
                      <a:pt x="383" y="136"/>
                    </a:lnTo>
                    <a:lnTo>
                      <a:pt x="395" y="126"/>
                    </a:lnTo>
                    <a:lnTo>
                      <a:pt x="401" y="121"/>
                    </a:lnTo>
                    <a:lnTo>
                      <a:pt x="391" y="109"/>
                    </a:lnTo>
                    <a:lnTo>
                      <a:pt x="386" y="112"/>
                    </a:lnTo>
                    <a:lnTo>
                      <a:pt x="375" y="123"/>
                    </a:lnTo>
                    <a:lnTo>
                      <a:pt x="357" y="136"/>
                    </a:lnTo>
                    <a:lnTo>
                      <a:pt x="337" y="151"/>
                    </a:lnTo>
                    <a:lnTo>
                      <a:pt x="315" y="169"/>
                    </a:lnTo>
                    <a:lnTo>
                      <a:pt x="293" y="184"/>
                    </a:lnTo>
                    <a:lnTo>
                      <a:pt x="274" y="195"/>
                    </a:lnTo>
                    <a:lnTo>
                      <a:pt x="259" y="202"/>
                    </a:lnTo>
                    <a:lnTo>
                      <a:pt x="253" y="203"/>
                    </a:lnTo>
                    <a:lnTo>
                      <a:pt x="243" y="204"/>
                    </a:lnTo>
                    <a:lnTo>
                      <a:pt x="232" y="206"/>
                    </a:lnTo>
                    <a:lnTo>
                      <a:pt x="218" y="206"/>
                    </a:lnTo>
                    <a:lnTo>
                      <a:pt x="202" y="207"/>
                    </a:lnTo>
                    <a:lnTo>
                      <a:pt x="185" y="207"/>
                    </a:lnTo>
                    <a:lnTo>
                      <a:pt x="166" y="206"/>
                    </a:lnTo>
                    <a:lnTo>
                      <a:pt x="147" y="206"/>
                    </a:lnTo>
                    <a:lnTo>
                      <a:pt x="126" y="204"/>
                    </a:lnTo>
                    <a:lnTo>
                      <a:pt x="106" y="204"/>
                    </a:lnTo>
                    <a:lnTo>
                      <a:pt x="87" y="203"/>
                    </a:lnTo>
                    <a:lnTo>
                      <a:pt x="67" y="202"/>
                    </a:lnTo>
                    <a:lnTo>
                      <a:pt x="48" y="201"/>
                    </a:lnTo>
                    <a:lnTo>
                      <a:pt x="30" y="201"/>
                    </a:lnTo>
                    <a:lnTo>
                      <a:pt x="14" y="200"/>
                    </a:lnTo>
                    <a:lnTo>
                      <a:pt x="0" y="199"/>
                    </a:lnTo>
                    <a:lnTo>
                      <a:pt x="3" y="180"/>
                    </a:lnTo>
                    <a:lnTo>
                      <a:pt x="16" y="178"/>
                    </a:lnTo>
                    <a:lnTo>
                      <a:pt x="36" y="174"/>
                    </a:lnTo>
                    <a:lnTo>
                      <a:pt x="60" y="170"/>
                    </a:lnTo>
                    <a:lnTo>
                      <a:pt x="87" y="165"/>
                    </a:lnTo>
                    <a:lnTo>
                      <a:pt x="113" y="159"/>
                    </a:lnTo>
                    <a:lnTo>
                      <a:pt x="139" y="151"/>
                    </a:lnTo>
                    <a:lnTo>
                      <a:pt x="160" y="145"/>
                    </a:lnTo>
                    <a:lnTo>
                      <a:pt x="178" y="135"/>
                    </a:lnTo>
                    <a:lnTo>
                      <a:pt x="187" y="128"/>
                    </a:lnTo>
                    <a:lnTo>
                      <a:pt x="200" y="117"/>
                    </a:lnTo>
                    <a:lnTo>
                      <a:pt x="215" y="104"/>
                    </a:lnTo>
                    <a:lnTo>
                      <a:pt x="231" y="87"/>
                    </a:lnTo>
                    <a:lnTo>
                      <a:pt x="249" y="70"/>
                    </a:lnTo>
                    <a:lnTo>
                      <a:pt x="268" y="50"/>
                    </a:lnTo>
                    <a:lnTo>
                      <a:pt x="287" y="29"/>
                    </a:lnTo>
                    <a:lnTo>
                      <a:pt x="308" y="9"/>
                    </a:lnTo>
                    <a:lnTo>
                      <a:pt x="311" y="4"/>
                    </a:lnTo>
                    <a:lnTo>
                      <a:pt x="310" y="3"/>
                    </a:lnTo>
                    <a:lnTo>
                      <a:pt x="319" y="2"/>
                    </a:lnTo>
                    <a:lnTo>
                      <a:pt x="327" y="2"/>
                    </a:lnTo>
                    <a:lnTo>
                      <a:pt x="337" y="0"/>
                    </a:lnTo>
                    <a:lnTo>
                      <a:pt x="345" y="0"/>
                    </a:lnTo>
                    <a:lnTo>
                      <a:pt x="354" y="0"/>
                    </a:lnTo>
                    <a:lnTo>
                      <a:pt x="362" y="2"/>
                    </a:lnTo>
                    <a:lnTo>
                      <a:pt x="371" y="3"/>
                    </a:lnTo>
                    <a:lnTo>
                      <a:pt x="379" y="5"/>
                    </a:lnTo>
                    <a:lnTo>
                      <a:pt x="386" y="7"/>
                    </a:lnTo>
                    <a:lnTo>
                      <a:pt x="393" y="12"/>
                    </a:lnTo>
                    <a:lnTo>
                      <a:pt x="398" y="17"/>
                    </a:lnTo>
                    <a:lnTo>
                      <a:pt x="403" y="22"/>
                    </a:lnTo>
                    <a:lnTo>
                      <a:pt x="408" y="28"/>
                    </a:lnTo>
                    <a:lnTo>
                      <a:pt x="413" y="35"/>
                    </a:lnTo>
                    <a:lnTo>
                      <a:pt x="417" y="42"/>
                    </a:lnTo>
                    <a:lnTo>
                      <a:pt x="421" y="50"/>
                    </a:lnTo>
                    <a:lnTo>
                      <a:pt x="428" y="60"/>
                    </a:lnTo>
                    <a:lnTo>
                      <a:pt x="436" y="68"/>
                    </a:lnTo>
                    <a:lnTo>
                      <a:pt x="445" y="74"/>
                    </a:lnTo>
                    <a:lnTo>
                      <a:pt x="455" y="79"/>
                    </a:lnTo>
                    <a:lnTo>
                      <a:pt x="466" y="82"/>
                    </a:lnTo>
                    <a:lnTo>
                      <a:pt x="477" y="83"/>
                    </a:lnTo>
                    <a:lnTo>
                      <a:pt x="489" y="82"/>
                    </a:lnTo>
                    <a:lnTo>
                      <a:pt x="500" y="80"/>
                    </a:lnTo>
                    <a:lnTo>
                      <a:pt x="492" y="111"/>
                    </a:lnTo>
                    <a:lnTo>
                      <a:pt x="483" y="147"/>
                    </a:lnTo>
                    <a:lnTo>
                      <a:pt x="472" y="186"/>
                    </a:lnTo>
                    <a:lnTo>
                      <a:pt x="462" y="224"/>
                    </a:lnTo>
                    <a:lnTo>
                      <a:pt x="451" y="262"/>
                    </a:lnTo>
                    <a:lnTo>
                      <a:pt x="439" y="294"/>
                    </a:lnTo>
                    <a:lnTo>
                      <a:pt x="429" y="319"/>
                    </a:lnTo>
                    <a:lnTo>
                      <a:pt x="420" y="335"/>
                    </a:lnTo>
                    <a:close/>
                  </a:path>
                </a:pathLst>
              </a:custGeom>
              <a:solidFill>
                <a:srgbClr val="BAE8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06" name="Freeform 78"/>
              <p:cNvSpPr>
                <a:spLocks/>
              </p:cNvSpPr>
              <p:nvPr/>
            </p:nvSpPr>
            <p:spPr bwMode="auto">
              <a:xfrm>
                <a:off x="2806" y="2868"/>
                <a:ext cx="301" cy="68"/>
              </a:xfrm>
              <a:custGeom>
                <a:avLst/>
                <a:gdLst/>
                <a:ahLst/>
                <a:cxnLst>
                  <a:cxn ang="0">
                    <a:pos x="531" y="132"/>
                  </a:cxn>
                  <a:cxn ang="0">
                    <a:pos x="503" y="135"/>
                  </a:cxn>
                  <a:cxn ang="0">
                    <a:pos x="470" y="126"/>
                  </a:cxn>
                  <a:cxn ang="0">
                    <a:pos x="439" y="106"/>
                  </a:cxn>
                  <a:cxn ang="0">
                    <a:pos x="413" y="87"/>
                  </a:cxn>
                  <a:cxn ang="0">
                    <a:pos x="396" y="76"/>
                  </a:cxn>
                  <a:cxn ang="0">
                    <a:pos x="371" y="70"/>
                  </a:cxn>
                  <a:cxn ang="0">
                    <a:pos x="336" y="69"/>
                  </a:cxn>
                  <a:cxn ang="0">
                    <a:pos x="304" y="76"/>
                  </a:cxn>
                  <a:cxn ang="0">
                    <a:pos x="288" y="83"/>
                  </a:cxn>
                  <a:cxn ang="0">
                    <a:pos x="273" y="91"/>
                  </a:cxn>
                  <a:cxn ang="0">
                    <a:pos x="257" y="100"/>
                  </a:cxn>
                  <a:cxn ang="0">
                    <a:pos x="238" y="111"/>
                  </a:cxn>
                  <a:cxn ang="0">
                    <a:pos x="206" y="118"/>
                  </a:cxn>
                  <a:cxn ang="0">
                    <a:pos x="176" y="107"/>
                  </a:cxn>
                  <a:cxn ang="0">
                    <a:pos x="158" y="83"/>
                  </a:cxn>
                  <a:cxn ang="0">
                    <a:pos x="143" y="59"/>
                  </a:cxn>
                  <a:cxn ang="0">
                    <a:pos x="121" y="43"/>
                  </a:cxn>
                  <a:cxn ang="0">
                    <a:pos x="91" y="35"/>
                  </a:cxn>
                  <a:cxn ang="0">
                    <a:pos x="56" y="35"/>
                  </a:cxn>
                  <a:cxn ang="0">
                    <a:pos x="23" y="39"/>
                  </a:cxn>
                  <a:cxn ang="0">
                    <a:pos x="4" y="8"/>
                  </a:cxn>
                  <a:cxn ang="0">
                    <a:pos x="34" y="4"/>
                  </a:cxn>
                  <a:cxn ang="0">
                    <a:pos x="68" y="0"/>
                  </a:cxn>
                  <a:cxn ang="0">
                    <a:pos x="91" y="2"/>
                  </a:cxn>
                  <a:cxn ang="0">
                    <a:pos x="102" y="1"/>
                  </a:cxn>
                  <a:cxn ang="0">
                    <a:pos x="117" y="6"/>
                  </a:cxn>
                  <a:cxn ang="0">
                    <a:pos x="135" y="21"/>
                  </a:cxn>
                  <a:cxn ang="0">
                    <a:pos x="148" y="42"/>
                  </a:cxn>
                  <a:cxn ang="0">
                    <a:pos x="160" y="60"/>
                  </a:cxn>
                  <a:cxn ang="0">
                    <a:pos x="176" y="74"/>
                  </a:cxn>
                  <a:cxn ang="0">
                    <a:pos x="197" y="81"/>
                  </a:cxn>
                  <a:cxn ang="0">
                    <a:pos x="219" y="82"/>
                  </a:cxn>
                  <a:cxn ang="0">
                    <a:pos x="238" y="77"/>
                  </a:cxn>
                  <a:cxn ang="0">
                    <a:pos x="270" y="59"/>
                  </a:cxn>
                  <a:cxn ang="0">
                    <a:pos x="330" y="36"/>
                  </a:cxn>
                  <a:cxn ang="0">
                    <a:pos x="384" y="38"/>
                  </a:cxn>
                  <a:cxn ang="0">
                    <a:pos x="424" y="62"/>
                  </a:cxn>
                  <a:cxn ang="0">
                    <a:pos x="460" y="87"/>
                  </a:cxn>
                  <a:cxn ang="0">
                    <a:pos x="503" y="99"/>
                  </a:cxn>
                  <a:cxn ang="0">
                    <a:pos x="535" y="96"/>
                  </a:cxn>
                  <a:cxn ang="0">
                    <a:pos x="558" y="90"/>
                  </a:cxn>
                  <a:cxn ang="0">
                    <a:pos x="577" y="85"/>
                  </a:cxn>
                  <a:cxn ang="0">
                    <a:pos x="595" y="84"/>
                  </a:cxn>
                  <a:cxn ang="0">
                    <a:pos x="593" y="120"/>
                  </a:cxn>
                  <a:cxn ang="0">
                    <a:pos x="572" y="121"/>
                  </a:cxn>
                  <a:cxn ang="0">
                    <a:pos x="553" y="126"/>
                  </a:cxn>
                </a:cxnLst>
                <a:rect l="0" t="0" r="r" b="b"/>
                <a:pathLst>
                  <a:path w="601" h="135">
                    <a:moveTo>
                      <a:pt x="546" y="127"/>
                    </a:moveTo>
                    <a:lnTo>
                      <a:pt x="539" y="129"/>
                    </a:lnTo>
                    <a:lnTo>
                      <a:pt x="531" y="132"/>
                    </a:lnTo>
                    <a:lnTo>
                      <a:pt x="524" y="133"/>
                    </a:lnTo>
                    <a:lnTo>
                      <a:pt x="516" y="134"/>
                    </a:lnTo>
                    <a:lnTo>
                      <a:pt x="503" y="135"/>
                    </a:lnTo>
                    <a:lnTo>
                      <a:pt x="491" y="133"/>
                    </a:lnTo>
                    <a:lnTo>
                      <a:pt x="480" y="130"/>
                    </a:lnTo>
                    <a:lnTo>
                      <a:pt x="470" y="126"/>
                    </a:lnTo>
                    <a:lnTo>
                      <a:pt x="459" y="120"/>
                    </a:lnTo>
                    <a:lnTo>
                      <a:pt x="449" y="113"/>
                    </a:lnTo>
                    <a:lnTo>
                      <a:pt x="439" y="106"/>
                    </a:lnTo>
                    <a:lnTo>
                      <a:pt x="428" y="98"/>
                    </a:lnTo>
                    <a:lnTo>
                      <a:pt x="420" y="92"/>
                    </a:lnTo>
                    <a:lnTo>
                      <a:pt x="413" y="87"/>
                    </a:lnTo>
                    <a:lnTo>
                      <a:pt x="405" y="82"/>
                    </a:lnTo>
                    <a:lnTo>
                      <a:pt x="397" y="76"/>
                    </a:lnTo>
                    <a:lnTo>
                      <a:pt x="396" y="76"/>
                    </a:lnTo>
                    <a:lnTo>
                      <a:pt x="395" y="76"/>
                    </a:lnTo>
                    <a:lnTo>
                      <a:pt x="383" y="73"/>
                    </a:lnTo>
                    <a:lnTo>
                      <a:pt x="371" y="70"/>
                    </a:lnTo>
                    <a:lnTo>
                      <a:pt x="359" y="69"/>
                    </a:lnTo>
                    <a:lnTo>
                      <a:pt x="348" y="68"/>
                    </a:lnTo>
                    <a:lnTo>
                      <a:pt x="336" y="69"/>
                    </a:lnTo>
                    <a:lnTo>
                      <a:pt x="326" y="70"/>
                    </a:lnTo>
                    <a:lnTo>
                      <a:pt x="314" y="73"/>
                    </a:lnTo>
                    <a:lnTo>
                      <a:pt x="304" y="76"/>
                    </a:lnTo>
                    <a:lnTo>
                      <a:pt x="298" y="79"/>
                    </a:lnTo>
                    <a:lnTo>
                      <a:pt x="292" y="81"/>
                    </a:lnTo>
                    <a:lnTo>
                      <a:pt x="288" y="83"/>
                    </a:lnTo>
                    <a:lnTo>
                      <a:pt x="282" y="85"/>
                    </a:lnTo>
                    <a:lnTo>
                      <a:pt x="277" y="88"/>
                    </a:lnTo>
                    <a:lnTo>
                      <a:pt x="273" y="91"/>
                    </a:lnTo>
                    <a:lnTo>
                      <a:pt x="268" y="94"/>
                    </a:lnTo>
                    <a:lnTo>
                      <a:pt x="264" y="97"/>
                    </a:lnTo>
                    <a:lnTo>
                      <a:pt x="257" y="100"/>
                    </a:lnTo>
                    <a:lnTo>
                      <a:pt x="251" y="104"/>
                    </a:lnTo>
                    <a:lnTo>
                      <a:pt x="244" y="107"/>
                    </a:lnTo>
                    <a:lnTo>
                      <a:pt x="238" y="111"/>
                    </a:lnTo>
                    <a:lnTo>
                      <a:pt x="228" y="114"/>
                    </a:lnTo>
                    <a:lnTo>
                      <a:pt x="217" y="117"/>
                    </a:lnTo>
                    <a:lnTo>
                      <a:pt x="206" y="118"/>
                    </a:lnTo>
                    <a:lnTo>
                      <a:pt x="196" y="117"/>
                    </a:lnTo>
                    <a:lnTo>
                      <a:pt x="185" y="113"/>
                    </a:lnTo>
                    <a:lnTo>
                      <a:pt x="176" y="107"/>
                    </a:lnTo>
                    <a:lnTo>
                      <a:pt x="168" y="100"/>
                    </a:lnTo>
                    <a:lnTo>
                      <a:pt x="162" y="91"/>
                    </a:lnTo>
                    <a:lnTo>
                      <a:pt x="158" y="83"/>
                    </a:lnTo>
                    <a:lnTo>
                      <a:pt x="153" y="74"/>
                    </a:lnTo>
                    <a:lnTo>
                      <a:pt x="148" y="67"/>
                    </a:lnTo>
                    <a:lnTo>
                      <a:pt x="143" y="59"/>
                    </a:lnTo>
                    <a:lnTo>
                      <a:pt x="136" y="53"/>
                    </a:lnTo>
                    <a:lnTo>
                      <a:pt x="129" y="47"/>
                    </a:lnTo>
                    <a:lnTo>
                      <a:pt x="121" y="43"/>
                    </a:lnTo>
                    <a:lnTo>
                      <a:pt x="113" y="39"/>
                    </a:lnTo>
                    <a:lnTo>
                      <a:pt x="101" y="37"/>
                    </a:lnTo>
                    <a:lnTo>
                      <a:pt x="91" y="35"/>
                    </a:lnTo>
                    <a:lnTo>
                      <a:pt x="79" y="34"/>
                    </a:lnTo>
                    <a:lnTo>
                      <a:pt x="68" y="34"/>
                    </a:lnTo>
                    <a:lnTo>
                      <a:pt x="56" y="35"/>
                    </a:lnTo>
                    <a:lnTo>
                      <a:pt x="46" y="36"/>
                    </a:lnTo>
                    <a:lnTo>
                      <a:pt x="34" y="38"/>
                    </a:lnTo>
                    <a:lnTo>
                      <a:pt x="23" y="39"/>
                    </a:lnTo>
                    <a:lnTo>
                      <a:pt x="16" y="41"/>
                    </a:lnTo>
                    <a:lnTo>
                      <a:pt x="0" y="8"/>
                    </a:lnTo>
                    <a:lnTo>
                      <a:pt x="4" y="8"/>
                    </a:lnTo>
                    <a:lnTo>
                      <a:pt x="14" y="7"/>
                    </a:lnTo>
                    <a:lnTo>
                      <a:pt x="24" y="5"/>
                    </a:lnTo>
                    <a:lnTo>
                      <a:pt x="34" y="4"/>
                    </a:lnTo>
                    <a:lnTo>
                      <a:pt x="46" y="2"/>
                    </a:lnTo>
                    <a:lnTo>
                      <a:pt x="56" y="1"/>
                    </a:lnTo>
                    <a:lnTo>
                      <a:pt x="68" y="0"/>
                    </a:lnTo>
                    <a:lnTo>
                      <a:pt x="78" y="0"/>
                    </a:lnTo>
                    <a:lnTo>
                      <a:pt x="88" y="0"/>
                    </a:lnTo>
                    <a:lnTo>
                      <a:pt x="91" y="2"/>
                    </a:lnTo>
                    <a:lnTo>
                      <a:pt x="92" y="0"/>
                    </a:lnTo>
                    <a:lnTo>
                      <a:pt x="97" y="1"/>
                    </a:lnTo>
                    <a:lnTo>
                      <a:pt x="102" y="1"/>
                    </a:lnTo>
                    <a:lnTo>
                      <a:pt x="107" y="2"/>
                    </a:lnTo>
                    <a:lnTo>
                      <a:pt x="110" y="4"/>
                    </a:lnTo>
                    <a:lnTo>
                      <a:pt x="117" y="6"/>
                    </a:lnTo>
                    <a:lnTo>
                      <a:pt x="124" y="11"/>
                    </a:lnTo>
                    <a:lnTo>
                      <a:pt x="129" y="15"/>
                    </a:lnTo>
                    <a:lnTo>
                      <a:pt x="135" y="21"/>
                    </a:lnTo>
                    <a:lnTo>
                      <a:pt x="139" y="28"/>
                    </a:lnTo>
                    <a:lnTo>
                      <a:pt x="144" y="34"/>
                    </a:lnTo>
                    <a:lnTo>
                      <a:pt x="148" y="42"/>
                    </a:lnTo>
                    <a:lnTo>
                      <a:pt x="152" y="49"/>
                    </a:lnTo>
                    <a:lnTo>
                      <a:pt x="155" y="54"/>
                    </a:lnTo>
                    <a:lnTo>
                      <a:pt x="160" y="60"/>
                    </a:lnTo>
                    <a:lnTo>
                      <a:pt x="164" y="66"/>
                    </a:lnTo>
                    <a:lnTo>
                      <a:pt x="170" y="69"/>
                    </a:lnTo>
                    <a:lnTo>
                      <a:pt x="176" y="74"/>
                    </a:lnTo>
                    <a:lnTo>
                      <a:pt x="183" y="76"/>
                    </a:lnTo>
                    <a:lnTo>
                      <a:pt x="190" y="80"/>
                    </a:lnTo>
                    <a:lnTo>
                      <a:pt x="197" y="81"/>
                    </a:lnTo>
                    <a:lnTo>
                      <a:pt x="204" y="82"/>
                    </a:lnTo>
                    <a:lnTo>
                      <a:pt x="212" y="82"/>
                    </a:lnTo>
                    <a:lnTo>
                      <a:pt x="219" y="82"/>
                    </a:lnTo>
                    <a:lnTo>
                      <a:pt x="226" y="81"/>
                    </a:lnTo>
                    <a:lnTo>
                      <a:pt x="232" y="80"/>
                    </a:lnTo>
                    <a:lnTo>
                      <a:pt x="238" y="77"/>
                    </a:lnTo>
                    <a:lnTo>
                      <a:pt x="244" y="75"/>
                    </a:lnTo>
                    <a:lnTo>
                      <a:pt x="250" y="72"/>
                    </a:lnTo>
                    <a:lnTo>
                      <a:pt x="270" y="59"/>
                    </a:lnTo>
                    <a:lnTo>
                      <a:pt x="291" y="49"/>
                    </a:lnTo>
                    <a:lnTo>
                      <a:pt x="312" y="41"/>
                    </a:lnTo>
                    <a:lnTo>
                      <a:pt x="330" y="36"/>
                    </a:lnTo>
                    <a:lnTo>
                      <a:pt x="349" y="34"/>
                    </a:lnTo>
                    <a:lnTo>
                      <a:pt x="367" y="35"/>
                    </a:lnTo>
                    <a:lnTo>
                      <a:pt x="384" y="38"/>
                    </a:lnTo>
                    <a:lnTo>
                      <a:pt x="401" y="44"/>
                    </a:lnTo>
                    <a:lnTo>
                      <a:pt x="412" y="53"/>
                    </a:lnTo>
                    <a:lnTo>
                      <a:pt x="424" y="62"/>
                    </a:lnTo>
                    <a:lnTo>
                      <a:pt x="435" y="72"/>
                    </a:lnTo>
                    <a:lnTo>
                      <a:pt x="448" y="80"/>
                    </a:lnTo>
                    <a:lnTo>
                      <a:pt x="460" y="87"/>
                    </a:lnTo>
                    <a:lnTo>
                      <a:pt x="474" y="92"/>
                    </a:lnTo>
                    <a:lnTo>
                      <a:pt x="488" y="97"/>
                    </a:lnTo>
                    <a:lnTo>
                      <a:pt x="503" y="99"/>
                    </a:lnTo>
                    <a:lnTo>
                      <a:pt x="518" y="98"/>
                    </a:lnTo>
                    <a:lnTo>
                      <a:pt x="526" y="97"/>
                    </a:lnTo>
                    <a:lnTo>
                      <a:pt x="535" y="96"/>
                    </a:lnTo>
                    <a:lnTo>
                      <a:pt x="543" y="94"/>
                    </a:lnTo>
                    <a:lnTo>
                      <a:pt x="551" y="91"/>
                    </a:lnTo>
                    <a:lnTo>
                      <a:pt x="558" y="90"/>
                    </a:lnTo>
                    <a:lnTo>
                      <a:pt x="564" y="88"/>
                    </a:lnTo>
                    <a:lnTo>
                      <a:pt x="571" y="87"/>
                    </a:lnTo>
                    <a:lnTo>
                      <a:pt x="577" y="85"/>
                    </a:lnTo>
                    <a:lnTo>
                      <a:pt x="582" y="85"/>
                    </a:lnTo>
                    <a:lnTo>
                      <a:pt x="588" y="84"/>
                    </a:lnTo>
                    <a:lnTo>
                      <a:pt x="595" y="84"/>
                    </a:lnTo>
                    <a:lnTo>
                      <a:pt x="601" y="85"/>
                    </a:lnTo>
                    <a:lnTo>
                      <a:pt x="600" y="120"/>
                    </a:lnTo>
                    <a:lnTo>
                      <a:pt x="593" y="120"/>
                    </a:lnTo>
                    <a:lnTo>
                      <a:pt x="586" y="120"/>
                    </a:lnTo>
                    <a:lnTo>
                      <a:pt x="579" y="120"/>
                    </a:lnTo>
                    <a:lnTo>
                      <a:pt x="572" y="121"/>
                    </a:lnTo>
                    <a:lnTo>
                      <a:pt x="565" y="122"/>
                    </a:lnTo>
                    <a:lnTo>
                      <a:pt x="558" y="124"/>
                    </a:lnTo>
                    <a:lnTo>
                      <a:pt x="553" y="126"/>
                    </a:lnTo>
                    <a:lnTo>
                      <a:pt x="546" y="127"/>
                    </a:lnTo>
                    <a:close/>
                  </a:path>
                </a:pathLst>
              </a:custGeom>
              <a:solidFill>
                <a:srgbClr val="B2FFE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07" name="Freeform 79"/>
              <p:cNvSpPr>
                <a:spLocks/>
              </p:cNvSpPr>
              <p:nvPr/>
            </p:nvSpPr>
            <p:spPr bwMode="auto">
              <a:xfrm>
                <a:off x="3049" y="2790"/>
                <a:ext cx="97" cy="88"/>
              </a:xfrm>
              <a:custGeom>
                <a:avLst/>
                <a:gdLst/>
                <a:ahLst/>
                <a:cxnLst>
                  <a:cxn ang="0">
                    <a:pos x="186" y="12"/>
                  </a:cxn>
                  <a:cxn ang="0">
                    <a:pos x="96" y="2"/>
                  </a:cxn>
                  <a:cxn ang="0">
                    <a:pos x="92" y="0"/>
                  </a:cxn>
                  <a:cxn ang="0">
                    <a:pos x="91" y="4"/>
                  </a:cxn>
                  <a:cxn ang="0">
                    <a:pos x="88" y="11"/>
                  </a:cxn>
                  <a:cxn ang="0">
                    <a:pos x="80" y="27"/>
                  </a:cxn>
                  <a:cxn ang="0">
                    <a:pos x="71" y="49"/>
                  </a:cxn>
                  <a:cxn ang="0">
                    <a:pos x="60" y="73"/>
                  </a:cxn>
                  <a:cxn ang="0">
                    <a:pos x="53" y="85"/>
                  </a:cxn>
                  <a:cxn ang="0">
                    <a:pos x="45" y="95"/>
                  </a:cxn>
                  <a:cxn ang="0">
                    <a:pos x="37" y="104"/>
                  </a:cxn>
                  <a:cxn ang="0">
                    <a:pos x="27" y="113"/>
                  </a:cxn>
                  <a:cxn ang="0">
                    <a:pos x="20" y="120"/>
                  </a:cxn>
                  <a:cxn ang="0">
                    <a:pos x="14" y="126"/>
                  </a:cxn>
                  <a:cxn ang="0">
                    <a:pos x="9" y="130"/>
                  </a:cxn>
                  <a:cxn ang="0">
                    <a:pos x="8" y="131"/>
                  </a:cxn>
                  <a:cxn ang="0">
                    <a:pos x="0" y="135"/>
                  </a:cxn>
                  <a:cxn ang="0">
                    <a:pos x="1" y="135"/>
                  </a:cxn>
                  <a:cxn ang="0">
                    <a:pos x="4" y="136"/>
                  </a:cxn>
                  <a:cxn ang="0">
                    <a:pos x="8" y="139"/>
                  </a:cxn>
                  <a:cxn ang="0">
                    <a:pos x="9" y="139"/>
                  </a:cxn>
                  <a:cxn ang="0">
                    <a:pos x="126" y="176"/>
                  </a:cxn>
                  <a:cxn ang="0">
                    <a:pos x="129" y="177"/>
                  </a:cxn>
                  <a:cxn ang="0">
                    <a:pos x="131" y="174"/>
                  </a:cxn>
                  <a:cxn ang="0">
                    <a:pos x="133" y="172"/>
                  </a:cxn>
                  <a:cxn ang="0">
                    <a:pos x="137" y="168"/>
                  </a:cxn>
                  <a:cxn ang="0">
                    <a:pos x="143" y="159"/>
                  </a:cxn>
                  <a:cxn ang="0">
                    <a:pos x="149" y="149"/>
                  </a:cxn>
                  <a:cxn ang="0">
                    <a:pos x="156" y="138"/>
                  </a:cxn>
                  <a:cxn ang="0">
                    <a:pos x="163" y="124"/>
                  </a:cxn>
                  <a:cxn ang="0">
                    <a:pos x="170" y="109"/>
                  </a:cxn>
                  <a:cxn ang="0">
                    <a:pos x="175" y="93"/>
                  </a:cxn>
                  <a:cxn ang="0">
                    <a:pos x="182" y="63"/>
                  </a:cxn>
                  <a:cxn ang="0">
                    <a:pos x="186" y="40"/>
                  </a:cxn>
                  <a:cxn ang="0">
                    <a:pos x="190" y="23"/>
                  </a:cxn>
                  <a:cxn ang="0">
                    <a:pos x="191" y="18"/>
                  </a:cxn>
                  <a:cxn ang="0">
                    <a:pos x="192" y="13"/>
                  </a:cxn>
                  <a:cxn ang="0">
                    <a:pos x="186" y="12"/>
                  </a:cxn>
                </a:cxnLst>
                <a:rect l="0" t="0" r="r" b="b"/>
                <a:pathLst>
                  <a:path w="192" h="177">
                    <a:moveTo>
                      <a:pt x="186" y="12"/>
                    </a:moveTo>
                    <a:lnTo>
                      <a:pt x="96" y="2"/>
                    </a:lnTo>
                    <a:lnTo>
                      <a:pt x="92" y="0"/>
                    </a:lnTo>
                    <a:lnTo>
                      <a:pt x="91" y="4"/>
                    </a:lnTo>
                    <a:lnTo>
                      <a:pt x="88" y="11"/>
                    </a:lnTo>
                    <a:lnTo>
                      <a:pt x="80" y="27"/>
                    </a:lnTo>
                    <a:lnTo>
                      <a:pt x="71" y="49"/>
                    </a:lnTo>
                    <a:lnTo>
                      <a:pt x="60" y="73"/>
                    </a:lnTo>
                    <a:lnTo>
                      <a:pt x="53" y="85"/>
                    </a:lnTo>
                    <a:lnTo>
                      <a:pt x="45" y="95"/>
                    </a:lnTo>
                    <a:lnTo>
                      <a:pt x="37" y="104"/>
                    </a:lnTo>
                    <a:lnTo>
                      <a:pt x="27" y="113"/>
                    </a:lnTo>
                    <a:lnTo>
                      <a:pt x="20" y="120"/>
                    </a:lnTo>
                    <a:lnTo>
                      <a:pt x="14" y="126"/>
                    </a:lnTo>
                    <a:lnTo>
                      <a:pt x="9" y="130"/>
                    </a:lnTo>
                    <a:lnTo>
                      <a:pt x="8" y="131"/>
                    </a:lnTo>
                    <a:lnTo>
                      <a:pt x="0" y="135"/>
                    </a:lnTo>
                    <a:lnTo>
                      <a:pt x="1" y="135"/>
                    </a:lnTo>
                    <a:lnTo>
                      <a:pt x="4" y="136"/>
                    </a:lnTo>
                    <a:lnTo>
                      <a:pt x="8" y="139"/>
                    </a:lnTo>
                    <a:lnTo>
                      <a:pt x="9" y="139"/>
                    </a:lnTo>
                    <a:lnTo>
                      <a:pt x="126" y="176"/>
                    </a:lnTo>
                    <a:lnTo>
                      <a:pt x="129" y="177"/>
                    </a:lnTo>
                    <a:lnTo>
                      <a:pt x="131" y="174"/>
                    </a:lnTo>
                    <a:lnTo>
                      <a:pt x="133" y="172"/>
                    </a:lnTo>
                    <a:lnTo>
                      <a:pt x="137" y="168"/>
                    </a:lnTo>
                    <a:lnTo>
                      <a:pt x="143" y="159"/>
                    </a:lnTo>
                    <a:lnTo>
                      <a:pt x="149" y="149"/>
                    </a:lnTo>
                    <a:lnTo>
                      <a:pt x="156" y="138"/>
                    </a:lnTo>
                    <a:lnTo>
                      <a:pt x="163" y="124"/>
                    </a:lnTo>
                    <a:lnTo>
                      <a:pt x="170" y="109"/>
                    </a:lnTo>
                    <a:lnTo>
                      <a:pt x="175" y="93"/>
                    </a:lnTo>
                    <a:lnTo>
                      <a:pt x="182" y="63"/>
                    </a:lnTo>
                    <a:lnTo>
                      <a:pt x="186" y="40"/>
                    </a:lnTo>
                    <a:lnTo>
                      <a:pt x="190" y="23"/>
                    </a:lnTo>
                    <a:lnTo>
                      <a:pt x="191" y="18"/>
                    </a:lnTo>
                    <a:lnTo>
                      <a:pt x="192" y="13"/>
                    </a:lnTo>
                    <a:lnTo>
                      <a:pt x="18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08" name="Freeform 80"/>
              <p:cNvSpPr>
                <a:spLocks/>
              </p:cNvSpPr>
              <p:nvPr/>
            </p:nvSpPr>
            <p:spPr bwMode="auto">
              <a:xfrm>
                <a:off x="3060" y="2795"/>
                <a:ext cx="80" cy="78"/>
              </a:xfrm>
              <a:custGeom>
                <a:avLst/>
                <a:gdLst/>
                <a:ahLst/>
                <a:cxnLst>
                  <a:cxn ang="0">
                    <a:pos x="146" y="79"/>
                  </a:cxn>
                  <a:cxn ang="0">
                    <a:pos x="141" y="92"/>
                  </a:cxn>
                  <a:cxn ang="0">
                    <a:pos x="136" y="105"/>
                  </a:cxn>
                  <a:cxn ang="0">
                    <a:pos x="131" y="116"/>
                  </a:cxn>
                  <a:cxn ang="0">
                    <a:pos x="125" y="128"/>
                  </a:cxn>
                  <a:cxn ang="0">
                    <a:pos x="119" y="137"/>
                  </a:cxn>
                  <a:cxn ang="0">
                    <a:pos x="113" y="145"/>
                  </a:cxn>
                  <a:cxn ang="0">
                    <a:pos x="109" y="151"/>
                  </a:cxn>
                  <a:cxn ang="0">
                    <a:pos x="105" y="155"/>
                  </a:cxn>
                  <a:cxn ang="0">
                    <a:pos x="0" y="121"/>
                  </a:cxn>
                  <a:cxn ang="0">
                    <a:pos x="5" y="117"/>
                  </a:cxn>
                  <a:cxn ang="0">
                    <a:pos x="11" y="112"/>
                  </a:cxn>
                  <a:cxn ang="0">
                    <a:pos x="17" y="106"/>
                  </a:cxn>
                  <a:cxn ang="0">
                    <a:pos x="23" y="99"/>
                  </a:cxn>
                  <a:cxn ang="0">
                    <a:pos x="30" y="92"/>
                  </a:cxn>
                  <a:cxn ang="0">
                    <a:pos x="36" y="84"/>
                  </a:cxn>
                  <a:cxn ang="0">
                    <a:pos x="42" y="76"/>
                  </a:cxn>
                  <a:cxn ang="0">
                    <a:pos x="48" y="67"/>
                  </a:cxn>
                  <a:cxn ang="0">
                    <a:pos x="58" y="46"/>
                  </a:cxn>
                  <a:cxn ang="0">
                    <a:pos x="67" y="27"/>
                  </a:cxn>
                  <a:cxn ang="0">
                    <a:pos x="74" y="11"/>
                  </a:cxn>
                  <a:cxn ang="0">
                    <a:pos x="79" y="0"/>
                  </a:cxn>
                  <a:cxn ang="0">
                    <a:pos x="161" y="10"/>
                  </a:cxn>
                  <a:cxn ang="0">
                    <a:pos x="158" y="21"/>
                  </a:cxn>
                  <a:cxn ang="0">
                    <a:pos x="155" y="37"/>
                  </a:cxn>
                  <a:cxn ang="0">
                    <a:pos x="151" y="56"/>
                  </a:cxn>
                  <a:cxn ang="0">
                    <a:pos x="146" y="79"/>
                  </a:cxn>
                </a:cxnLst>
                <a:rect l="0" t="0" r="r" b="b"/>
                <a:pathLst>
                  <a:path w="161" h="155">
                    <a:moveTo>
                      <a:pt x="146" y="79"/>
                    </a:moveTo>
                    <a:lnTo>
                      <a:pt x="141" y="92"/>
                    </a:lnTo>
                    <a:lnTo>
                      <a:pt x="136" y="105"/>
                    </a:lnTo>
                    <a:lnTo>
                      <a:pt x="131" y="116"/>
                    </a:lnTo>
                    <a:lnTo>
                      <a:pt x="125" y="128"/>
                    </a:lnTo>
                    <a:lnTo>
                      <a:pt x="119" y="137"/>
                    </a:lnTo>
                    <a:lnTo>
                      <a:pt x="113" y="145"/>
                    </a:lnTo>
                    <a:lnTo>
                      <a:pt x="109" y="151"/>
                    </a:lnTo>
                    <a:lnTo>
                      <a:pt x="105" y="155"/>
                    </a:lnTo>
                    <a:lnTo>
                      <a:pt x="0" y="121"/>
                    </a:lnTo>
                    <a:lnTo>
                      <a:pt x="5" y="117"/>
                    </a:lnTo>
                    <a:lnTo>
                      <a:pt x="11" y="112"/>
                    </a:lnTo>
                    <a:lnTo>
                      <a:pt x="17" y="106"/>
                    </a:lnTo>
                    <a:lnTo>
                      <a:pt x="23" y="99"/>
                    </a:lnTo>
                    <a:lnTo>
                      <a:pt x="30" y="92"/>
                    </a:lnTo>
                    <a:lnTo>
                      <a:pt x="36" y="84"/>
                    </a:lnTo>
                    <a:lnTo>
                      <a:pt x="42" y="76"/>
                    </a:lnTo>
                    <a:lnTo>
                      <a:pt x="48" y="67"/>
                    </a:lnTo>
                    <a:lnTo>
                      <a:pt x="58" y="46"/>
                    </a:lnTo>
                    <a:lnTo>
                      <a:pt x="67" y="27"/>
                    </a:lnTo>
                    <a:lnTo>
                      <a:pt x="74" y="11"/>
                    </a:lnTo>
                    <a:lnTo>
                      <a:pt x="79" y="0"/>
                    </a:lnTo>
                    <a:lnTo>
                      <a:pt x="161" y="10"/>
                    </a:lnTo>
                    <a:lnTo>
                      <a:pt x="158" y="21"/>
                    </a:lnTo>
                    <a:lnTo>
                      <a:pt x="155" y="37"/>
                    </a:lnTo>
                    <a:lnTo>
                      <a:pt x="151" y="56"/>
                    </a:lnTo>
                    <a:lnTo>
                      <a:pt x="146" y="79"/>
                    </a:lnTo>
                    <a:close/>
                  </a:path>
                </a:pathLst>
              </a:custGeom>
              <a:solidFill>
                <a:srgbClr val="91A8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09" name="Freeform 81"/>
              <p:cNvSpPr>
                <a:spLocks/>
              </p:cNvSpPr>
              <p:nvPr/>
            </p:nvSpPr>
            <p:spPr bwMode="auto">
              <a:xfrm>
                <a:off x="2937" y="3008"/>
                <a:ext cx="138" cy="115"/>
              </a:xfrm>
              <a:custGeom>
                <a:avLst/>
                <a:gdLst/>
                <a:ahLst/>
                <a:cxnLst>
                  <a:cxn ang="0">
                    <a:pos x="181" y="2"/>
                  </a:cxn>
                  <a:cxn ang="0">
                    <a:pos x="177" y="0"/>
                  </a:cxn>
                  <a:cxn ang="0">
                    <a:pos x="175" y="2"/>
                  </a:cxn>
                  <a:cxn ang="0">
                    <a:pos x="170" y="6"/>
                  </a:cxn>
                  <a:cxn ang="0">
                    <a:pos x="159" y="13"/>
                  </a:cxn>
                  <a:cxn ang="0">
                    <a:pos x="143" y="23"/>
                  </a:cxn>
                  <a:cxn ang="0">
                    <a:pos x="123" y="36"/>
                  </a:cxn>
                  <a:cxn ang="0">
                    <a:pos x="103" y="52"/>
                  </a:cxn>
                  <a:cxn ang="0">
                    <a:pos x="82" y="69"/>
                  </a:cxn>
                  <a:cxn ang="0">
                    <a:pos x="62" y="87"/>
                  </a:cxn>
                  <a:cxn ang="0">
                    <a:pos x="46" y="105"/>
                  </a:cxn>
                  <a:cxn ang="0">
                    <a:pos x="33" y="121"/>
                  </a:cxn>
                  <a:cxn ang="0">
                    <a:pos x="23" y="134"/>
                  </a:cxn>
                  <a:cxn ang="0">
                    <a:pos x="15" y="144"/>
                  </a:cxn>
                  <a:cxn ang="0">
                    <a:pos x="10" y="152"/>
                  </a:cxn>
                  <a:cxn ang="0">
                    <a:pos x="6" y="158"/>
                  </a:cxn>
                  <a:cxn ang="0">
                    <a:pos x="4" y="161"/>
                  </a:cxn>
                  <a:cxn ang="0">
                    <a:pos x="2" y="164"/>
                  </a:cxn>
                  <a:cxn ang="0">
                    <a:pos x="2" y="165"/>
                  </a:cxn>
                  <a:cxn ang="0">
                    <a:pos x="0" y="170"/>
                  </a:cxn>
                  <a:cxn ang="0">
                    <a:pos x="5" y="171"/>
                  </a:cxn>
                  <a:cxn ang="0">
                    <a:pos x="160" y="229"/>
                  </a:cxn>
                  <a:cxn ang="0">
                    <a:pos x="165" y="232"/>
                  </a:cxn>
                  <a:cxn ang="0">
                    <a:pos x="166" y="227"/>
                  </a:cxn>
                  <a:cxn ang="0">
                    <a:pos x="167" y="223"/>
                  </a:cxn>
                  <a:cxn ang="0">
                    <a:pos x="172" y="213"/>
                  </a:cxn>
                  <a:cxn ang="0">
                    <a:pos x="177" y="198"/>
                  </a:cxn>
                  <a:cxn ang="0">
                    <a:pos x="184" y="181"/>
                  </a:cxn>
                  <a:cxn ang="0">
                    <a:pos x="192" y="164"/>
                  </a:cxn>
                  <a:cxn ang="0">
                    <a:pos x="202" y="146"/>
                  </a:cxn>
                  <a:cxn ang="0">
                    <a:pos x="210" y="133"/>
                  </a:cxn>
                  <a:cxn ang="0">
                    <a:pos x="218" y="122"/>
                  </a:cxn>
                  <a:cxn ang="0">
                    <a:pos x="226" y="114"/>
                  </a:cxn>
                  <a:cxn ang="0">
                    <a:pos x="235" y="107"/>
                  </a:cxn>
                  <a:cxn ang="0">
                    <a:pos x="243" y="102"/>
                  </a:cxn>
                  <a:cxn ang="0">
                    <a:pos x="251" y="96"/>
                  </a:cxn>
                  <a:cxn ang="0">
                    <a:pos x="259" y="91"/>
                  </a:cxn>
                  <a:cxn ang="0">
                    <a:pos x="265" y="88"/>
                  </a:cxn>
                  <a:cxn ang="0">
                    <a:pos x="268" y="87"/>
                  </a:cxn>
                  <a:cxn ang="0">
                    <a:pos x="271" y="85"/>
                  </a:cxn>
                  <a:cxn ang="0">
                    <a:pos x="276" y="82"/>
                  </a:cxn>
                  <a:cxn ang="0">
                    <a:pos x="275" y="81"/>
                  </a:cxn>
                  <a:cxn ang="0">
                    <a:pos x="274" y="80"/>
                  </a:cxn>
                  <a:cxn ang="0">
                    <a:pos x="272" y="78"/>
                  </a:cxn>
                  <a:cxn ang="0">
                    <a:pos x="271" y="77"/>
                  </a:cxn>
                  <a:cxn ang="0">
                    <a:pos x="181" y="2"/>
                  </a:cxn>
                </a:cxnLst>
                <a:rect l="0" t="0" r="r" b="b"/>
                <a:pathLst>
                  <a:path w="276" h="232">
                    <a:moveTo>
                      <a:pt x="181" y="2"/>
                    </a:moveTo>
                    <a:lnTo>
                      <a:pt x="177" y="0"/>
                    </a:lnTo>
                    <a:lnTo>
                      <a:pt x="175" y="2"/>
                    </a:lnTo>
                    <a:lnTo>
                      <a:pt x="170" y="6"/>
                    </a:lnTo>
                    <a:lnTo>
                      <a:pt x="159" y="13"/>
                    </a:lnTo>
                    <a:lnTo>
                      <a:pt x="143" y="23"/>
                    </a:lnTo>
                    <a:lnTo>
                      <a:pt x="123" y="36"/>
                    </a:lnTo>
                    <a:lnTo>
                      <a:pt x="103" y="52"/>
                    </a:lnTo>
                    <a:lnTo>
                      <a:pt x="82" y="69"/>
                    </a:lnTo>
                    <a:lnTo>
                      <a:pt x="62" y="87"/>
                    </a:lnTo>
                    <a:lnTo>
                      <a:pt x="46" y="105"/>
                    </a:lnTo>
                    <a:lnTo>
                      <a:pt x="33" y="121"/>
                    </a:lnTo>
                    <a:lnTo>
                      <a:pt x="23" y="134"/>
                    </a:lnTo>
                    <a:lnTo>
                      <a:pt x="15" y="144"/>
                    </a:lnTo>
                    <a:lnTo>
                      <a:pt x="10" y="152"/>
                    </a:lnTo>
                    <a:lnTo>
                      <a:pt x="6" y="158"/>
                    </a:lnTo>
                    <a:lnTo>
                      <a:pt x="4" y="161"/>
                    </a:lnTo>
                    <a:lnTo>
                      <a:pt x="2" y="164"/>
                    </a:lnTo>
                    <a:lnTo>
                      <a:pt x="2" y="165"/>
                    </a:lnTo>
                    <a:lnTo>
                      <a:pt x="0" y="170"/>
                    </a:lnTo>
                    <a:lnTo>
                      <a:pt x="5" y="171"/>
                    </a:lnTo>
                    <a:lnTo>
                      <a:pt x="160" y="229"/>
                    </a:lnTo>
                    <a:lnTo>
                      <a:pt x="165" y="232"/>
                    </a:lnTo>
                    <a:lnTo>
                      <a:pt x="166" y="227"/>
                    </a:lnTo>
                    <a:lnTo>
                      <a:pt x="167" y="223"/>
                    </a:lnTo>
                    <a:lnTo>
                      <a:pt x="172" y="213"/>
                    </a:lnTo>
                    <a:lnTo>
                      <a:pt x="177" y="198"/>
                    </a:lnTo>
                    <a:lnTo>
                      <a:pt x="184" y="181"/>
                    </a:lnTo>
                    <a:lnTo>
                      <a:pt x="192" y="164"/>
                    </a:lnTo>
                    <a:lnTo>
                      <a:pt x="202" y="146"/>
                    </a:lnTo>
                    <a:lnTo>
                      <a:pt x="210" y="133"/>
                    </a:lnTo>
                    <a:lnTo>
                      <a:pt x="218" y="122"/>
                    </a:lnTo>
                    <a:lnTo>
                      <a:pt x="226" y="114"/>
                    </a:lnTo>
                    <a:lnTo>
                      <a:pt x="235" y="107"/>
                    </a:lnTo>
                    <a:lnTo>
                      <a:pt x="243" y="102"/>
                    </a:lnTo>
                    <a:lnTo>
                      <a:pt x="251" y="96"/>
                    </a:lnTo>
                    <a:lnTo>
                      <a:pt x="259" y="91"/>
                    </a:lnTo>
                    <a:lnTo>
                      <a:pt x="265" y="88"/>
                    </a:lnTo>
                    <a:lnTo>
                      <a:pt x="268" y="87"/>
                    </a:lnTo>
                    <a:lnTo>
                      <a:pt x="271" y="85"/>
                    </a:lnTo>
                    <a:lnTo>
                      <a:pt x="276" y="82"/>
                    </a:lnTo>
                    <a:lnTo>
                      <a:pt x="275" y="81"/>
                    </a:lnTo>
                    <a:lnTo>
                      <a:pt x="274" y="80"/>
                    </a:lnTo>
                    <a:lnTo>
                      <a:pt x="272" y="78"/>
                    </a:lnTo>
                    <a:lnTo>
                      <a:pt x="271" y="77"/>
                    </a:lnTo>
                    <a:lnTo>
                      <a:pt x="18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10" name="Freeform 82"/>
              <p:cNvSpPr>
                <a:spLocks/>
              </p:cNvSpPr>
              <p:nvPr/>
            </p:nvSpPr>
            <p:spPr bwMode="auto">
              <a:xfrm>
                <a:off x="2943" y="3014"/>
                <a:ext cx="123" cy="103"/>
              </a:xfrm>
              <a:custGeom>
                <a:avLst/>
                <a:gdLst/>
                <a:ahLst/>
                <a:cxnLst>
                  <a:cxn ang="0">
                    <a:pos x="198" y="102"/>
                  </a:cxn>
                  <a:cxn ang="0">
                    <a:pos x="190" y="112"/>
                  </a:cxn>
                  <a:cxn ang="0">
                    <a:pos x="182" y="124"/>
                  </a:cxn>
                  <a:cxn ang="0">
                    <a:pos x="175" y="138"/>
                  </a:cxn>
                  <a:cxn ang="0">
                    <a:pos x="167" y="154"/>
                  </a:cxn>
                  <a:cxn ang="0">
                    <a:pos x="160" y="170"/>
                  </a:cxn>
                  <a:cxn ang="0">
                    <a:pos x="153" y="184"/>
                  </a:cxn>
                  <a:cxn ang="0">
                    <a:pos x="148" y="197"/>
                  </a:cxn>
                  <a:cxn ang="0">
                    <a:pos x="145" y="206"/>
                  </a:cxn>
                  <a:cxn ang="0">
                    <a:pos x="0" y="151"/>
                  </a:cxn>
                  <a:cxn ang="0">
                    <a:pos x="2" y="148"/>
                  </a:cxn>
                  <a:cxn ang="0">
                    <a:pos x="4" y="145"/>
                  </a:cxn>
                  <a:cxn ang="0">
                    <a:pos x="8" y="140"/>
                  </a:cxn>
                  <a:cxn ang="0">
                    <a:pos x="13" y="135"/>
                  </a:cxn>
                  <a:cxn ang="0">
                    <a:pos x="17" y="128"/>
                  </a:cxn>
                  <a:cxn ang="0">
                    <a:pos x="23" y="118"/>
                  </a:cxn>
                  <a:cxn ang="0">
                    <a:pos x="31" y="109"/>
                  </a:cxn>
                  <a:cxn ang="0">
                    <a:pos x="39" y="98"/>
                  </a:cxn>
                  <a:cxn ang="0">
                    <a:pos x="53" y="82"/>
                  </a:cxn>
                  <a:cxn ang="0">
                    <a:pos x="70" y="65"/>
                  </a:cxn>
                  <a:cxn ang="0">
                    <a:pos x="89" y="50"/>
                  </a:cxn>
                  <a:cxn ang="0">
                    <a:pos x="108" y="37"/>
                  </a:cxn>
                  <a:cxn ang="0">
                    <a:pos x="127" y="24"/>
                  </a:cxn>
                  <a:cxn ang="0">
                    <a:pos x="143" y="12"/>
                  </a:cxn>
                  <a:cxn ang="0">
                    <a:pos x="155" y="4"/>
                  </a:cxn>
                  <a:cxn ang="0">
                    <a:pos x="163" y="0"/>
                  </a:cxn>
                  <a:cxn ang="0">
                    <a:pos x="245" y="68"/>
                  </a:cxn>
                  <a:cxn ang="0">
                    <a:pos x="241" y="70"/>
                  </a:cxn>
                  <a:cxn ang="0">
                    <a:pos x="236" y="74"/>
                  </a:cxn>
                  <a:cxn ang="0">
                    <a:pos x="230" y="77"/>
                  </a:cxn>
                  <a:cxn ang="0">
                    <a:pos x="223" y="82"/>
                  </a:cxn>
                  <a:cxn ang="0">
                    <a:pos x="216" y="86"/>
                  </a:cxn>
                  <a:cxn ang="0">
                    <a:pos x="211" y="91"/>
                  </a:cxn>
                  <a:cxn ang="0">
                    <a:pos x="204" y="97"/>
                  </a:cxn>
                  <a:cxn ang="0">
                    <a:pos x="198" y="102"/>
                  </a:cxn>
                </a:cxnLst>
                <a:rect l="0" t="0" r="r" b="b"/>
                <a:pathLst>
                  <a:path w="245" h="206">
                    <a:moveTo>
                      <a:pt x="198" y="102"/>
                    </a:moveTo>
                    <a:lnTo>
                      <a:pt x="190" y="112"/>
                    </a:lnTo>
                    <a:lnTo>
                      <a:pt x="182" y="124"/>
                    </a:lnTo>
                    <a:lnTo>
                      <a:pt x="175" y="138"/>
                    </a:lnTo>
                    <a:lnTo>
                      <a:pt x="167" y="154"/>
                    </a:lnTo>
                    <a:lnTo>
                      <a:pt x="160" y="170"/>
                    </a:lnTo>
                    <a:lnTo>
                      <a:pt x="153" y="184"/>
                    </a:lnTo>
                    <a:lnTo>
                      <a:pt x="148" y="197"/>
                    </a:lnTo>
                    <a:lnTo>
                      <a:pt x="145" y="206"/>
                    </a:lnTo>
                    <a:lnTo>
                      <a:pt x="0" y="151"/>
                    </a:lnTo>
                    <a:lnTo>
                      <a:pt x="2" y="148"/>
                    </a:lnTo>
                    <a:lnTo>
                      <a:pt x="4" y="145"/>
                    </a:lnTo>
                    <a:lnTo>
                      <a:pt x="8" y="140"/>
                    </a:lnTo>
                    <a:lnTo>
                      <a:pt x="13" y="135"/>
                    </a:lnTo>
                    <a:lnTo>
                      <a:pt x="17" y="128"/>
                    </a:lnTo>
                    <a:lnTo>
                      <a:pt x="23" y="118"/>
                    </a:lnTo>
                    <a:lnTo>
                      <a:pt x="31" y="109"/>
                    </a:lnTo>
                    <a:lnTo>
                      <a:pt x="39" y="98"/>
                    </a:lnTo>
                    <a:lnTo>
                      <a:pt x="53" y="82"/>
                    </a:lnTo>
                    <a:lnTo>
                      <a:pt x="70" y="65"/>
                    </a:lnTo>
                    <a:lnTo>
                      <a:pt x="89" y="50"/>
                    </a:lnTo>
                    <a:lnTo>
                      <a:pt x="108" y="37"/>
                    </a:lnTo>
                    <a:lnTo>
                      <a:pt x="127" y="24"/>
                    </a:lnTo>
                    <a:lnTo>
                      <a:pt x="143" y="12"/>
                    </a:lnTo>
                    <a:lnTo>
                      <a:pt x="155" y="4"/>
                    </a:lnTo>
                    <a:lnTo>
                      <a:pt x="163" y="0"/>
                    </a:lnTo>
                    <a:lnTo>
                      <a:pt x="245" y="68"/>
                    </a:lnTo>
                    <a:lnTo>
                      <a:pt x="241" y="70"/>
                    </a:lnTo>
                    <a:lnTo>
                      <a:pt x="236" y="74"/>
                    </a:lnTo>
                    <a:lnTo>
                      <a:pt x="230" y="77"/>
                    </a:lnTo>
                    <a:lnTo>
                      <a:pt x="223" y="82"/>
                    </a:lnTo>
                    <a:lnTo>
                      <a:pt x="216" y="86"/>
                    </a:lnTo>
                    <a:lnTo>
                      <a:pt x="211" y="91"/>
                    </a:lnTo>
                    <a:lnTo>
                      <a:pt x="204" y="97"/>
                    </a:lnTo>
                    <a:lnTo>
                      <a:pt x="198" y="102"/>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11" name="Freeform 83"/>
              <p:cNvSpPr>
                <a:spLocks/>
              </p:cNvSpPr>
              <p:nvPr/>
            </p:nvSpPr>
            <p:spPr bwMode="auto">
              <a:xfrm>
                <a:off x="2438" y="3378"/>
                <a:ext cx="96" cy="73"/>
              </a:xfrm>
              <a:custGeom>
                <a:avLst/>
                <a:gdLst/>
                <a:ahLst/>
                <a:cxnLst>
                  <a:cxn ang="0">
                    <a:pos x="150" y="63"/>
                  </a:cxn>
                  <a:cxn ang="0">
                    <a:pos x="147" y="62"/>
                  </a:cxn>
                  <a:cxn ang="0">
                    <a:pos x="143" y="61"/>
                  </a:cxn>
                  <a:cxn ang="0">
                    <a:pos x="135" y="59"/>
                  </a:cxn>
                  <a:cxn ang="0">
                    <a:pos x="124" y="55"/>
                  </a:cxn>
                  <a:cxn ang="0">
                    <a:pos x="110" y="51"/>
                  </a:cxn>
                  <a:cxn ang="0">
                    <a:pos x="97" y="46"/>
                  </a:cxn>
                  <a:cxn ang="0">
                    <a:pos x="80" y="40"/>
                  </a:cxn>
                  <a:cxn ang="0">
                    <a:pos x="63" y="35"/>
                  </a:cxn>
                  <a:cxn ang="0">
                    <a:pos x="47" y="29"/>
                  </a:cxn>
                  <a:cxn ang="0">
                    <a:pos x="34" y="22"/>
                  </a:cxn>
                  <a:cxn ang="0">
                    <a:pos x="23" y="16"/>
                  </a:cxn>
                  <a:cxn ang="0">
                    <a:pos x="15" y="12"/>
                  </a:cxn>
                  <a:cxn ang="0">
                    <a:pos x="8" y="7"/>
                  </a:cxn>
                  <a:cxn ang="0">
                    <a:pos x="3" y="3"/>
                  </a:cxn>
                  <a:cxn ang="0">
                    <a:pos x="1" y="1"/>
                  </a:cxn>
                  <a:cxn ang="0">
                    <a:pos x="0" y="0"/>
                  </a:cxn>
                  <a:cxn ang="0">
                    <a:pos x="77" y="98"/>
                  </a:cxn>
                  <a:cxn ang="0">
                    <a:pos x="79" y="98"/>
                  </a:cxn>
                  <a:cxn ang="0">
                    <a:pos x="84" y="98"/>
                  </a:cxn>
                  <a:cxn ang="0">
                    <a:pos x="91" y="98"/>
                  </a:cxn>
                  <a:cxn ang="0">
                    <a:pos x="99" y="98"/>
                  </a:cxn>
                  <a:cxn ang="0">
                    <a:pos x="108" y="99"/>
                  </a:cxn>
                  <a:cxn ang="0">
                    <a:pos x="115" y="100"/>
                  </a:cxn>
                  <a:cxn ang="0">
                    <a:pos x="122" y="103"/>
                  </a:cxn>
                  <a:cxn ang="0">
                    <a:pos x="125" y="106"/>
                  </a:cxn>
                  <a:cxn ang="0">
                    <a:pos x="128" y="114"/>
                  </a:cxn>
                  <a:cxn ang="0">
                    <a:pos x="128" y="122"/>
                  </a:cxn>
                  <a:cxn ang="0">
                    <a:pos x="127" y="128"/>
                  </a:cxn>
                  <a:cxn ang="0">
                    <a:pos x="125" y="130"/>
                  </a:cxn>
                  <a:cxn ang="0">
                    <a:pos x="158" y="146"/>
                  </a:cxn>
                  <a:cxn ang="0">
                    <a:pos x="162" y="143"/>
                  </a:cxn>
                  <a:cxn ang="0">
                    <a:pos x="171" y="135"/>
                  </a:cxn>
                  <a:cxn ang="0">
                    <a:pos x="182" y="124"/>
                  </a:cxn>
                  <a:cxn ang="0">
                    <a:pos x="189" y="114"/>
                  </a:cxn>
                  <a:cxn ang="0">
                    <a:pos x="192" y="106"/>
                  </a:cxn>
                  <a:cxn ang="0">
                    <a:pos x="192" y="100"/>
                  </a:cxn>
                  <a:cxn ang="0">
                    <a:pos x="192" y="97"/>
                  </a:cxn>
                  <a:cxn ang="0">
                    <a:pos x="192" y="96"/>
                  </a:cxn>
                  <a:cxn ang="0">
                    <a:pos x="189" y="97"/>
                  </a:cxn>
                  <a:cxn ang="0">
                    <a:pos x="181" y="98"/>
                  </a:cxn>
                  <a:cxn ang="0">
                    <a:pos x="171" y="98"/>
                  </a:cxn>
                  <a:cxn ang="0">
                    <a:pos x="162" y="96"/>
                  </a:cxn>
                  <a:cxn ang="0">
                    <a:pos x="155" y="89"/>
                  </a:cxn>
                  <a:cxn ang="0">
                    <a:pos x="152" y="77"/>
                  </a:cxn>
                  <a:cxn ang="0">
                    <a:pos x="150" y="68"/>
                  </a:cxn>
                  <a:cxn ang="0">
                    <a:pos x="150" y="63"/>
                  </a:cxn>
                </a:cxnLst>
                <a:rect l="0" t="0" r="r" b="b"/>
                <a:pathLst>
                  <a:path w="192" h="146">
                    <a:moveTo>
                      <a:pt x="150" y="63"/>
                    </a:moveTo>
                    <a:lnTo>
                      <a:pt x="147" y="62"/>
                    </a:lnTo>
                    <a:lnTo>
                      <a:pt x="143" y="61"/>
                    </a:lnTo>
                    <a:lnTo>
                      <a:pt x="135" y="59"/>
                    </a:lnTo>
                    <a:lnTo>
                      <a:pt x="124" y="55"/>
                    </a:lnTo>
                    <a:lnTo>
                      <a:pt x="110" y="51"/>
                    </a:lnTo>
                    <a:lnTo>
                      <a:pt x="97" y="46"/>
                    </a:lnTo>
                    <a:lnTo>
                      <a:pt x="80" y="40"/>
                    </a:lnTo>
                    <a:lnTo>
                      <a:pt x="63" y="35"/>
                    </a:lnTo>
                    <a:lnTo>
                      <a:pt x="47" y="29"/>
                    </a:lnTo>
                    <a:lnTo>
                      <a:pt x="34" y="22"/>
                    </a:lnTo>
                    <a:lnTo>
                      <a:pt x="23" y="16"/>
                    </a:lnTo>
                    <a:lnTo>
                      <a:pt x="15" y="12"/>
                    </a:lnTo>
                    <a:lnTo>
                      <a:pt x="8" y="7"/>
                    </a:lnTo>
                    <a:lnTo>
                      <a:pt x="3" y="3"/>
                    </a:lnTo>
                    <a:lnTo>
                      <a:pt x="1" y="1"/>
                    </a:lnTo>
                    <a:lnTo>
                      <a:pt x="0" y="0"/>
                    </a:lnTo>
                    <a:lnTo>
                      <a:pt x="77" y="98"/>
                    </a:lnTo>
                    <a:lnTo>
                      <a:pt x="79" y="98"/>
                    </a:lnTo>
                    <a:lnTo>
                      <a:pt x="84" y="98"/>
                    </a:lnTo>
                    <a:lnTo>
                      <a:pt x="91" y="98"/>
                    </a:lnTo>
                    <a:lnTo>
                      <a:pt x="99" y="98"/>
                    </a:lnTo>
                    <a:lnTo>
                      <a:pt x="108" y="99"/>
                    </a:lnTo>
                    <a:lnTo>
                      <a:pt x="115" y="100"/>
                    </a:lnTo>
                    <a:lnTo>
                      <a:pt x="122" y="103"/>
                    </a:lnTo>
                    <a:lnTo>
                      <a:pt x="125" y="106"/>
                    </a:lnTo>
                    <a:lnTo>
                      <a:pt x="128" y="114"/>
                    </a:lnTo>
                    <a:lnTo>
                      <a:pt x="128" y="122"/>
                    </a:lnTo>
                    <a:lnTo>
                      <a:pt x="127" y="128"/>
                    </a:lnTo>
                    <a:lnTo>
                      <a:pt x="125" y="130"/>
                    </a:lnTo>
                    <a:lnTo>
                      <a:pt x="158" y="146"/>
                    </a:lnTo>
                    <a:lnTo>
                      <a:pt x="162" y="143"/>
                    </a:lnTo>
                    <a:lnTo>
                      <a:pt x="171" y="135"/>
                    </a:lnTo>
                    <a:lnTo>
                      <a:pt x="182" y="124"/>
                    </a:lnTo>
                    <a:lnTo>
                      <a:pt x="189" y="114"/>
                    </a:lnTo>
                    <a:lnTo>
                      <a:pt x="192" y="106"/>
                    </a:lnTo>
                    <a:lnTo>
                      <a:pt x="192" y="100"/>
                    </a:lnTo>
                    <a:lnTo>
                      <a:pt x="192" y="97"/>
                    </a:lnTo>
                    <a:lnTo>
                      <a:pt x="192" y="96"/>
                    </a:lnTo>
                    <a:lnTo>
                      <a:pt x="189" y="97"/>
                    </a:lnTo>
                    <a:lnTo>
                      <a:pt x="181" y="98"/>
                    </a:lnTo>
                    <a:lnTo>
                      <a:pt x="171" y="98"/>
                    </a:lnTo>
                    <a:lnTo>
                      <a:pt x="162" y="96"/>
                    </a:lnTo>
                    <a:lnTo>
                      <a:pt x="155" y="89"/>
                    </a:lnTo>
                    <a:lnTo>
                      <a:pt x="152" y="77"/>
                    </a:lnTo>
                    <a:lnTo>
                      <a:pt x="150" y="68"/>
                    </a:lnTo>
                    <a:lnTo>
                      <a:pt x="150" y="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12" name="Freeform 84"/>
              <p:cNvSpPr>
                <a:spLocks/>
              </p:cNvSpPr>
              <p:nvPr/>
            </p:nvSpPr>
            <p:spPr bwMode="auto">
              <a:xfrm>
                <a:off x="2778" y="3386"/>
                <a:ext cx="100" cy="67"/>
              </a:xfrm>
              <a:custGeom>
                <a:avLst/>
                <a:gdLst/>
                <a:ahLst/>
                <a:cxnLst>
                  <a:cxn ang="0">
                    <a:pos x="121" y="26"/>
                  </a:cxn>
                  <a:cxn ang="0">
                    <a:pos x="120" y="27"/>
                  </a:cxn>
                  <a:cxn ang="0">
                    <a:pos x="117" y="31"/>
                  </a:cxn>
                  <a:cxn ang="0">
                    <a:pos x="111" y="37"/>
                  </a:cxn>
                  <a:cxn ang="0">
                    <a:pos x="103" y="45"/>
                  </a:cxn>
                  <a:cxn ang="0">
                    <a:pos x="94" y="56"/>
                  </a:cxn>
                  <a:cxn ang="0">
                    <a:pos x="83" y="66"/>
                  </a:cxn>
                  <a:cxn ang="0">
                    <a:pos x="72" y="79"/>
                  </a:cxn>
                  <a:cxn ang="0">
                    <a:pos x="59" y="91"/>
                  </a:cxn>
                  <a:cxn ang="0">
                    <a:pos x="46" y="103"/>
                  </a:cxn>
                  <a:cxn ang="0">
                    <a:pos x="36" y="112"/>
                  </a:cxn>
                  <a:cxn ang="0">
                    <a:pos x="26" y="119"/>
                  </a:cxn>
                  <a:cxn ang="0">
                    <a:pos x="18" y="125"/>
                  </a:cxn>
                  <a:cxn ang="0">
                    <a:pos x="10" y="129"/>
                  </a:cxn>
                  <a:cxn ang="0">
                    <a:pos x="5" y="132"/>
                  </a:cxn>
                  <a:cxn ang="0">
                    <a:pos x="2" y="134"/>
                  </a:cxn>
                  <a:cxn ang="0">
                    <a:pos x="0" y="134"/>
                  </a:cxn>
                  <a:cxn ang="0">
                    <a:pos x="122" y="106"/>
                  </a:cxn>
                  <a:cxn ang="0">
                    <a:pos x="125" y="101"/>
                  </a:cxn>
                  <a:cxn ang="0">
                    <a:pos x="132" y="86"/>
                  </a:cxn>
                  <a:cxn ang="0">
                    <a:pos x="141" y="72"/>
                  </a:cxn>
                  <a:cxn ang="0">
                    <a:pos x="150" y="66"/>
                  </a:cxn>
                  <a:cxn ang="0">
                    <a:pos x="159" y="67"/>
                  </a:cxn>
                  <a:cxn ang="0">
                    <a:pos x="166" y="71"/>
                  </a:cxn>
                  <a:cxn ang="0">
                    <a:pos x="171" y="75"/>
                  </a:cxn>
                  <a:cxn ang="0">
                    <a:pos x="172" y="76"/>
                  </a:cxn>
                  <a:cxn ang="0">
                    <a:pos x="200" y="53"/>
                  </a:cxn>
                  <a:cxn ang="0">
                    <a:pos x="198" y="49"/>
                  </a:cxn>
                  <a:cxn ang="0">
                    <a:pos x="196" y="36"/>
                  </a:cxn>
                  <a:cxn ang="0">
                    <a:pos x="192" y="22"/>
                  </a:cxn>
                  <a:cxn ang="0">
                    <a:pos x="185" y="11"/>
                  </a:cxn>
                  <a:cxn ang="0">
                    <a:pos x="178" y="5"/>
                  </a:cxn>
                  <a:cxn ang="0">
                    <a:pos x="173" y="1"/>
                  </a:cxn>
                  <a:cxn ang="0">
                    <a:pos x="170" y="0"/>
                  </a:cxn>
                  <a:cxn ang="0">
                    <a:pos x="169" y="0"/>
                  </a:cxn>
                  <a:cxn ang="0">
                    <a:pos x="169" y="4"/>
                  </a:cxn>
                  <a:cxn ang="0">
                    <a:pos x="166" y="11"/>
                  </a:cxn>
                  <a:cxn ang="0">
                    <a:pos x="163" y="20"/>
                  </a:cxn>
                  <a:cxn ang="0">
                    <a:pos x="157" y="28"/>
                  </a:cxn>
                  <a:cxn ang="0">
                    <a:pos x="152" y="30"/>
                  </a:cxn>
                  <a:cxn ang="0">
                    <a:pos x="147" y="30"/>
                  </a:cxn>
                  <a:cxn ang="0">
                    <a:pos x="141" y="30"/>
                  </a:cxn>
                  <a:cxn ang="0">
                    <a:pos x="135" y="29"/>
                  </a:cxn>
                  <a:cxn ang="0">
                    <a:pos x="129" y="28"/>
                  </a:cxn>
                  <a:cxn ang="0">
                    <a:pos x="126" y="27"/>
                  </a:cxn>
                  <a:cxn ang="0">
                    <a:pos x="122" y="26"/>
                  </a:cxn>
                  <a:cxn ang="0">
                    <a:pos x="121" y="26"/>
                  </a:cxn>
                </a:cxnLst>
                <a:rect l="0" t="0" r="r" b="b"/>
                <a:pathLst>
                  <a:path w="200" h="134">
                    <a:moveTo>
                      <a:pt x="121" y="26"/>
                    </a:moveTo>
                    <a:lnTo>
                      <a:pt x="120" y="27"/>
                    </a:lnTo>
                    <a:lnTo>
                      <a:pt x="117" y="31"/>
                    </a:lnTo>
                    <a:lnTo>
                      <a:pt x="111" y="37"/>
                    </a:lnTo>
                    <a:lnTo>
                      <a:pt x="103" y="45"/>
                    </a:lnTo>
                    <a:lnTo>
                      <a:pt x="94" y="56"/>
                    </a:lnTo>
                    <a:lnTo>
                      <a:pt x="83" y="66"/>
                    </a:lnTo>
                    <a:lnTo>
                      <a:pt x="72" y="79"/>
                    </a:lnTo>
                    <a:lnTo>
                      <a:pt x="59" y="91"/>
                    </a:lnTo>
                    <a:lnTo>
                      <a:pt x="46" y="103"/>
                    </a:lnTo>
                    <a:lnTo>
                      <a:pt x="36" y="112"/>
                    </a:lnTo>
                    <a:lnTo>
                      <a:pt x="26" y="119"/>
                    </a:lnTo>
                    <a:lnTo>
                      <a:pt x="18" y="125"/>
                    </a:lnTo>
                    <a:lnTo>
                      <a:pt x="10" y="129"/>
                    </a:lnTo>
                    <a:lnTo>
                      <a:pt x="5" y="132"/>
                    </a:lnTo>
                    <a:lnTo>
                      <a:pt x="2" y="134"/>
                    </a:lnTo>
                    <a:lnTo>
                      <a:pt x="0" y="134"/>
                    </a:lnTo>
                    <a:lnTo>
                      <a:pt x="122" y="106"/>
                    </a:lnTo>
                    <a:lnTo>
                      <a:pt x="125" y="101"/>
                    </a:lnTo>
                    <a:lnTo>
                      <a:pt x="132" y="86"/>
                    </a:lnTo>
                    <a:lnTo>
                      <a:pt x="141" y="72"/>
                    </a:lnTo>
                    <a:lnTo>
                      <a:pt x="150" y="66"/>
                    </a:lnTo>
                    <a:lnTo>
                      <a:pt x="159" y="67"/>
                    </a:lnTo>
                    <a:lnTo>
                      <a:pt x="166" y="71"/>
                    </a:lnTo>
                    <a:lnTo>
                      <a:pt x="171" y="75"/>
                    </a:lnTo>
                    <a:lnTo>
                      <a:pt x="172" y="76"/>
                    </a:lnTo>
                    <a:lnTo>
                      <a:pt x="200" y="53"/>
                    </a:lnTo>
                    <a:lnTo>
                      <a:pt x="198" y="49"/>
                    </a:lnTo>
                    <a:lnTo>
                      <a:pt x="196" y="36"/>
                    </a:lnTo>
                    <a:lnTo>
                      <a:pt x="192" y="22"/>
                    </a:lnTo>
                    <a:lnTo>
                      <a:pt x="185" y="11"/>
                    </a:lnTo>
                    <a:lnTo>
                      <a:pt x="178" y="5"/>
                    </a:lnTo>
                    <a:lnTo>
                      <a:pt x="173" y="1"/>
                    </a:lnTo>
                    <a:lnTo>
                      <a:pt x="170" y="0"/>
                    </a:lnTo>
                    <a:lnTo>
                      <a:pt x="169" y="0"/>
                    </a:lnTo>
                    <a:lnTo>
                      <a:pt x="169" y="4"/>
                    </a:lnTo>
                    <a:lnTo>
                      <a:pt x="166" y="11"/>
                    </a:lnTo>
                    <a:lnTo>
                      <a:pt x="163" y="20"/>
                    </a:lnTo>
                    <a:lnTo>
                      <a:pt x="157" y="28"/>
                    </a:lnTo>
                    <a:lnTo>
                      <a:pt x="152" y="30"/>
                    </a:lnTo>
                    <a:lnTo>
                      <a:pt x="147" y="30"/>
                    </a:lnTo>
                    <a:lnTo>
                      <a:pt x="141" y="30"/>
                    </a:lnTo>
                    <a:lnTo>
                      <a:pt x="135" y="29"/>
                    </a:lnTo>
                    <a:lnTo>
                      <a:pt x="129" y="28"/>
                    </a:lnTo>
                    <a:lnTo>
                      <a:pt x="126" y="27"/>
                    </a:lnTo>
                    <a:lnTo>
                      <a:pt x="122" y="26"/>
                    </a:lnTo>
                    <a:lnTo>
                      <a:pt x="121"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13" name="Freeform 85"/>
              <p:cNvSpPr>
                <a:spLocks/>
              </p:cNvSpPr>
              <p:nvPr/>
            </p:nvSpPr>
            <p:spPr bwMode="auto">
              <a:xfrm>
                <a:off x="2945" y="2649"/>
                <a:ext cx="7" cy="9"/>
              </a:xfrm>
              <a:custGeom>
                <a:avLst/>
                <a:gdLst/>
                <a:ahLst/>
                <a:cxnLst>
                  <a:cxn ang="0">
                    <a:pos x="7" y="0"/>
                  </a:cxn>
                  <a:cxn ang="0">
                    <a:pos x="5" y="1"/>
                  </a:cxn>
                  <a:cxn ang="0">
                    <a:pos x="2" y="3"/>
                  </a:cxn>
                  <a:cxn ang="0">
                    <a:pos x="1" y="5"/>
                  </a:cxn>
                  <a:cxn ang="0">
                    <a:pos x="0" y="8"/>
                  </a:cxn>
                  <a:cxn ang="0">
                    <a:pos x="1" y="12"/>
                  </a:cxn>
                  <a:cxn ang="0">
                    <a:pos x="2" y="14"/>
                  </a:cxn>
                  <a:cxn ang="0">
                    <a:pos x="5" y="16"/>
                  </a:cxn>
                  <a:cxn ang="0">
                    <a:pos x="7" y="18"/>
                  </a:cxn>
                  <a:cxn ang="0">
                    <a:pos x="11" y="16"/>
                  </a:cxn>
                  <a:cxn ang="0">
                    <a:pos x="13" y="14"/>
                  </a:cxn>
                  <a:cxn ang="0">
                    <a:pos x="14" y="12"/>
                  </a:cxn>
                  <a:cxn ang="0">
                    <a:pos x="15" y="8"/>
                  </a:cxn>
                  <a:cxn ang="0">
                    <a:pos x="14" y="5"/>
                  </a:cxn>
                  <a:cxn ang="0">
                    <a:pos x="13" y="3"/>
                  </a:cxn>
                  <a:cxn ang="0">
                    <a:pos x="11" y="1"/>
                  </a:cxn>
                  <a:cxn ang="0">
                    <a:pos x="7" y="0"/>
                  </a:cxn>
                </a:cxnLst>
                <a:rect l="0" t="0" r="r" b="b"/>
                <a:pathLst>
                  <a:path w="15" h="18">
                    <a:moveTo>
                      <a:pt x="7" y="0"/>
                    </a:moveTo>
                    <a:lnTo>
                      <a:pt x="5" y="1"/>
                    </a:lnTo>
                    <a:lnTo>
                      <a:pt x="2" y="3"/>
                    </a:lnTo>
                    <a:lnTo>
                      <a:pt x="1" y="5"/>
                    </a:lnTo>
                    <a:lnTo>
                      <a:pt x="0" y="8"/>
                    </a:lnTo>
                    <a:lnTo>
                      <a:pt x="1" y="12"/>
                    </a:lnTo>
                    <a:lnTo>
                      <a:pt x="2" y="14"/>
                    </a:lnTo>
                    <a:lnTo>
                      <a:pt x="5" y="16"/>
                    </a:lnTo>
                    <a:lnTo>
                      <a:pt x="7" y="18"/>
                    </a:lnTo>
                    <a:lnTo>
                      <a:pt x="11" y="16"/>
                    </a:lnTo>
                    <a:lnTo>
                      <a:pt x="13" y="14"/>
                    </a:lnTo>
                    <a:lnTo>
                      <a:pt x="14" y="12"/>
                    </a:lnTo>
                    <a:lnTo>
                      <a:pt x="15" y="8"/>
                    </a:lnTo>
                    <a:lnTo>
                      <a:pt x="14" y="5"/>
                    </a:lnTo>
                    <a:lnTo>
                      <a:pt x="13" y="3"/>
                    </a:lnTo>
                    <a:lnTo>
                      <a:pt x="11" y="1"/>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14" name="Freeform 86"/>
              <p:cNvSpPr>
                <a:spLocks/>
              </p:cNvSpPr>
              <p:nvPr/>
            </p:nvSpPr>
            <p:spPr bwMode="auto">
              <a:xfrm>
                <a:off x="2913" y="2615"/>
                <a:ext cx="8" cy="8"/>
              </a:xfrm>
              <a:custGeom>
                <a:avLst/>
                <a:gdLst/>
                <a:ahLst/>
                <a:cxnLst>
                  <a:cxn ang="0">
                    <a:pos x="8" y="0"/>
                  </a:cxn>
                  <a:cxn ang="0">
                    <a:pos x="5" y="1"/>
                  </a:cxn>
                  <a:cxn ang="0">
                    <a:pos x="2" y="2"/>
                  </a:cxn>
                  <a:cxn ang="0">
                    <a:pos x="1" y="5"/>
                  </a:cxn>
                  <a:cxn ang="0">
                    <a:pos x="0" y="8"/>
                  </a:cxn>
                  <a:cxn ang="0">
                    <a:pos x="1" y="12"/>
                  </a:cxn>
                  <a:cxn ang="0">
                    <a:pos x="2" y="14"/>
                  </a:cxn>
                  <a:cxn ang="0">
                    <a:pos x="5" y="16"/>
                  </a:cxn>
                  <a:cxn ang="0">
                    <a:pos x="8" y="17"/>
                  </a:cxn>
                  <a:cxn ang="0">
                    <a:pos x="10" y="16"/>
                  </a:cxn>
                  <a:cxn ang="0">
                    <a:pos x="13" y="14"/>
                  </a:cxn>
                  <a:cxn ang="0">
                    <a:pos x="14" y="12"/>
                  </a:cxn>
                  <a:cxn ang="0">
                    <a:pos x="15" y="8"/>
                  </a:cxn>
                  <a:cxn ang="0">
                    <a:pos x="14" y="5"/>
                  </a:cxn>
                  <a:cxn ang="0">
                    <a:pos x="13" y="2"/>
                  </a:cxn>
                  <a:cxn ang="0">
                    <a:pos x="10" y="1"/>
                  </a:cxn>
                  <a:cxn ang="0">
                    <a:pos x="8" y="0"/>
                  </a:cxn>
                </a:cxnLst>
                <a:rect l="0" t="0" r="r" b="b"/>
                <a:pathLst>
                  <a:path w="15" h="17">
                    <a:moveTo>
                      <a:pt x="8" y="0"/>
                    </a:moveTo>
                    <a:lnTo>
                      <a:pt x="5" y="1"/>
                    </a:lnTo>
                    <a:lnTo>
                      <a:pt x="2" y="2"/>
                    </a:lnTo>
                    <a:lnTo>
                      <a:pt x="1" y="5"/>
                    </a:lnTo>
                    <a:lnTo>
                      <a:pt x="0" y="8"/>
                    </a:lnTo>
                    <a:lnTo>
                      <a:pt x="1" y="12"/>
                    </a:lnTo>
                    <a:lnTo>
                      <a:pt x="2" y="14"/>
                    </a:lnTo>
                    <a:lnTo>
                      <a:pt x="5" y="16"/>
                    </a:lnTo>
                    <a:lnTo>
                      <a:pt x="8" y="17"/>
                    </a:lnTo>
                    <a:lnTo>
                      <a:pt x="10" y="16"/>
                    </a:lnTo>
                    <a:lnTo>
                      <a:pt x="13" y="14"/>
                    </a:lnTo>
                    <a:lnTo>
                      <a:pt x="14" y="12"/>
                    </a:lnTo>
                    <a:lnTo>
                      <a:pt x="15" y="8"/>
                    </a:lnTo>
                    <a:lnTo>
                      <a:pt x="14" y="5"/>
                    </a:lnTo>
                    <a:lnTo>
                      <a:pt x="13" y="2"/>
                    </a:lnTo>
                    <a:lnTo>
                      <a:pt x="10" y="1"/>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15" name="Freeform 87"/>
              <p:cNvSpPr>
                <a:spLocks/>
              </p:cNvSpPr>
              <p:nvPr/>
            </p:nvSpPr>
            <p:spPr bwMode="auto">
              <a:xfrm>
                <a:off x="2704" y="2908"/>
                <a:ext cx="14" cy="11"/>
              </a:xfrm>
              <a:custGeom>
                <a:avLst/>
                <a:gdLst/>
                <a:ahLst/>
                <a:cxnLst>
                  <a:cxn ang="0">
                    <a:pos x="29" y="17"/>
                  </a:cxn>
                  <a:cxn ang="0">
                    <a:pos x="18" y="0"/>
                  </a:cxn>
                  <a:cxn ang="0">
                    <a:pos x="0" y="4"/>
                  </a:cxn>
                  <a:cxn ang="0">
                    <a:pos x="10" y="22"/>
                  </a:cxn>
                  <a:cxn ang="0">
                    <a:pos x="29" y="17"/>
                  </a:cxn>
                </a:cxnLst>
                <a:rect l="0" t="0" r="r" b="b"/>
                <a:pathLst>
                  <a:path w="29" h="22">
                    <a:moveTo>
                      <a:pt x="29" y="17"/>
                    </a:moveTo>
                    <a:lnTo>
                      <a:pt x="18" y="0"/>
                    </a:lnTo>
                    <a:lnTo>
                      <a:pt x="0" y="4"/>
                    </a:lnTo>
                    <a:lnTo>
                      <a:pt x="10" y="22"/>
                    </a:lnTo>
                    <a:lnTo>
                      <a:pt x="29"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16" name="Freeform 88"/>
              <p:cNvSpPr>
                <a:spLocks/>
              </p:cNvSpPr>
              <p:nvPr/>
            </p:nvSpPr>
            <p:spPr bwMode="auto">
              <a:xfrm>
                <a:off x="2723" y="2902"/>
                <a:ext cx="14" cy="11"/>
              </a:xfrm>
              <a:custGeom>
                <a:avLst/>
                <a:gdLst/>
                <a:ahLst/>
                <a:cxnLst>
                  <a:cxn ang="0">
                    <a:pos x="29" y="17"/>
                  </a:cxn>
                  <a:cxn ang="0">
                    <a:pos x="18" y="0"/>
                  </a:cxn>
                  <a:cxn ang="0">
                    <a:pos x="0" y="5"/>
                  </a:cxn>
                  <a:cxn ang="0">
                    <a:pos x="10" y="22"/>
                  </a:cxn>
                  <a:cxn ang="0">
                    <a:pos x="29" y="17"/>
                  </a:cxn>
                </a:cxnLst>
                <a:rect l="0" t="0" r="r" b="b"/>
                <a:pathLst>
                  <a:path w="29" h="22">
                    <a:moveTo>
                      <a:pt x="29" y="17"/>
                    </a:moveTo>
                    <a:lnTo>
                      <a:pt x="18" y="0"/>
                    </a:lnTo>
                    <a:lnTo>
                      <a:pt x="0" y="5"/>
                    </a:lnTo>
                    <a:lnTo>
                      <a:pt x="10" y="22"/>
                    </a:lnTo>
                    <a:lnTo>
                      <a:pt x="29"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17" name="Freeform 89"/>
              <p:cNvSpPr>
                <a:spLocks/>
              </p:cNvSpPr>
              <p:nvPr/>
            </p:nvSpPr>
            <p:spPr bwMode="auto">
              <a:xfrm>
                <a:off x="2741" y="2896"/>
                <a:ext cx="14" cy="11"/>
              </a:xfrm>
              <a:custGeom>
                <a:avLst/>
                <a:gdLst/>
                <a:ahLst/>
                <a:cxnLst>
                  <a:cxn ang="0">
                    <a:pos x="27" y="17"/>
                  </a:cxn>
                  <a:cxn ang="0">
                    <a:pos x="18" y="0"/>
                  </a:cxn>
                  <a:cxn ang="0">
                    <a:pos x="0" y="4"/>
                  </a:cxn>
                  <a:cxn ang="0">
                    <a:pos x="9" y="22"/>
                  </a:cxn>
                  <a:cxn ang="0">
                    <a:pos x="27" y="17"/>
                  </a:cxn>
                </a:cxnLst>
                <a:rect l="0" t="0" r="r" b="b"/>
                <a:pathLst>
                  <a:path w="27" h="22">
                    <a:moveTo>
                      <a:pt x="27" y="17"/>
                    </a:moveTo>
                    <a:lnTo>
                      <a:pt x="18" y="0"/>
                    </a:lnTo>
                    <a:lnTo>
                      <a:pt x="0" y="4"/>
                    </a:lnTo>
                    <a:lnTo>
                      <a:pt x="9" y="22"/>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18" name="Freeform 90"/>
              <p:cNvSpPr>
                <a:spLocks/>
              </p:cNvSpPr>
              <p:nvPr/>
            </p:nvSpPr>
            <p:spPr bwMode="auto">
              <a:xfrm>
                <a:off x="2713" y="2925"/>
                <a:ext cx="14" cy="11"/>
              </a:xfrm>
              <a:custGeom>
                <a:avLst/>
                <a:gdLst/>
                <a:ahLst/>
                <a:cxnLst>
                  <a:cxn ang="0">
                    <a:pos x="29" y="17"/>
                  </a:cxn>
                  <a:cxn ang="0">
                    <a:pos x="19" y="0"/>
                  </a:cxn>
                  <a:cxn ang="0">
                    <a:pos x="0" y="5"/>
                  </a:cxn>
                  <a:cxn ang="0">
                    <a:pos x="10" y="22"/>
                  </a:cxn>
                  <a:cxn ang="0">
                    <a:pos x="29" y="17"/>
                  </a:cxn>
                </a:cxnLst>
                <a:rect l="0" t="0" r="r" b="b"/>
                <a:pathLst>
                  <a:path w="29" h="22">
                    <a:moveTo>
                      <a:pt x="29" y="17"/>
                    </a:moveTo>
                    <a:lnTo>
                      <a:pt x="19" y="0"/>
                    </a:lnTo>
                    <a:lnTo>
                      <a:pt x="0" y="5"/>
                    </a:lnTo>
                    <a:lnTo>
                      <a:pt x="10" y="22"/>
                    </a:lnTo>
                    <a:lnTo>
                      <a:pt x="29"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19" name="Freeform 91"/>
              <p:cNvSpPr>
                <a:spLocks/>
              </p:cNvSpPr>
              <p:nvPr/>
            </p:nvSpPr>
            <p:spPr bwMode="auto">
              <a:xfrm>
                <a:off x="2732" y="2919"/>
                <a:ext cx="14" cy="10"/>
              </a:xfrm>
              <a:custGeom>
                <a:avLst/>
                <a:gdLst/>
                <a:ahLst/>
                <a:cxnLst>
                  <a:cxn ang="0">
                    <a:pos x="29" y="17"/>
                  </a:cxn>
                  <a:cxn ang="0">
                    <a:pos x="19" y="0"/>
                  </a:cxn>
                  <a:cxn ang="0">
                    <a:pos x="0" y="4"/>
                  </a:cxn>
                  <a:cxn ang="0">
                    <a:pos x="10" y="20"/>
                  </a:cxn>
                  <a:cxn ang="0">
                    <a:pos x="29" y="17"/>
                  </a:cxn>
                </a:cxnLst>
                <a:rect l="0" t="0" r="r" b="b"/>
                <a:pathLst>
                  <a:path w="29" h="20">
                    <a:moveTo>
                      <a:pt x="29" y="17"/>
                    </a:moveTo>
                    <a:lnTo>
                      <a:pt x="19" y="0"/>
                    </a:lnTo>
                    <a:lnTo>
                      <a:pt x="0" y="4"/>
                    </a:lnTo>
                    <a:lnTo>
                      <a:pt x="10" y="20"/>
                    </a:lnTo>
                    <a:lnTo>
                      <a:pt x="29"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20" name="Freeform 92"/>
              <p:cNvSpPr>
                <a:spLocks/>
              </p:cNvSpPr>
              <p:nvPr/>
            </p:nvSpPr>
            <p:spPr bwMode="auto">
              <a:xfrm>
                <a:off x="2749" y="2913"/>
                <a:ext cx="14" cy="11"/>
              </a:xfrm>
              <a:custGeom>
                <a:avLst/>
                <a:gdLst/>
                <a:ahLst/>
                <a:cxnLst>
                  <a:cxn ang="0">
                    <a:pos x="28" y="17"/>
                  </a:cxn>
                  <a:cxn ang="0">
                    <a:pos x="18" y="0"/>
                  </a:cxn>
                  <a:cxn ang="0">
                    <a:pos x="0" y="5"/>
                  </a:cxn>
                  <a:cxn ang="0">
                    <a:pos x="10" y="22"/>
                  </a:cxn>
                  <a:cxn ang="0">
                    <a:pos x="28" y="17"/>
                  </a:cxn>
                </a:cxnLst>
                <a:rect l="0" t="0" r="r" b="b"/>
                <a:pathLst>
                  <a:path w="28" h="22">
                    <a:moveTo>
                      <a:pt x="28" y="17"/>
                    </a:moveTo>
                    <a:lnTo>
                      <a:pt x="18" y="0"/>
                    </a:lnTo>
                    <a:lnTo>
                      <a:pt x="0" y="5"/>
                    </a:lnTo>
                    <a:lnTo>
                      <a:pt x="10" y="22"/>
                    </a:lnTo>
                    <a:lnTo>
                      <a:pt x="28"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21" name="Freeform 93"/>
              <p:cNvSpPr>
                <a:spLocks/>
              </p:cNvSpPr>
              <p:nvPr/>
            </p:nvSpPr>
            <p:spPr bwMode="auto">
              <a:xfrm>
                <a:off x="2722" y="2941"/>
                <a:ext cx="14" cy="11"/>
              </a:xfrm>
              <a:custGeom>
                <a:avLst/>
                <a:gdLst/>
                <a:ahLst/>
                <a:cxnLst>
                  <a:cxn ang="0">
                    <a:pos x="27" y="17"/>
                  </a:cxn>
                  <a:cxn ang="0">
                    <a:pos x="18" y="0"/>
                  </a:cxn>
                  <a:cxn ang="0">
                    <a:pos x="0" y="4"/>
                  </a:cxn>
                  <a:cxn ang="0">
                    <a:pos x="9" y="21"/>
                  </a:cxn>
                  <a:cxn ang="0">
                    <a:pos x="27" y="17"/>
                  </a:cxn>
                </a:cxnLst>
                <a:rect l="0" t="0" r="r" b="b"/>
                <a:pathLst>
                  <a:path w="27" h="21">
                    <a:moveTo>
                      <a:pt x="27" y="17"/>
                    </a:moveTo>
                    <a:lnTo>
                      <a:pt x="18" y="0"/>
                    </a:lnTo>
                    <a:lnTo>
                      <a:pt x="0" y="4"/>
                    </a:lnTo>
                    <a:lnTo>
                      <a:pt x="9" y="21"/>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22" name="Freeform 94"/>
              <p:cNvSpPr>
                <a:spLocks/>
              </p:cNvSpPr>
              <p:nvPr/>
            </p:nvSpPr>
            <p:spPr bwMode="auto">
              <a:xfrm>
                <a:off x="2741" y="2935"/>
                <a:ext cx="14" cy="11"/>
              </a:xfrm>
              <a:custGeom>
                <a:avLst/>
                <a:gdLst/>
                <a:ahLst/>
                <a:cxnLst>
                  <a:cxn ang="0">
                    <a:pos x="27" y="17"/>
                  </a:cxn>
                  <a:cxn ang="0">
                    <a:pos x="18" y="0"/>
                  </a:cxn>
                  <a:cxn ang="0">
                    <a:pos x="0" y="4"/>
                  </a:cxn>
                  <a:cxn ang="0">
                    <a:pos x="9" y="22"/>
                  </a:cxn>
                  <a:cxn ang="0">
                    <a:pos x="27" y="17"/>
                  </a:cxn>
                </a:cxnLst>
                <a:rect l="0" t="0" r="r" b="b"/>
                <a:pathLst>
                  <a:path w="27" h="22">
                    <a:moveTo>
                      <a:pt x="27" y="17"/>
                    </a:moveTo>
                    <a:lnTo>
                      <a:pt x="18" y="0"/>
                    </a:lnTo>
                    <a:lnTo>
                      <a:pt x="0" y="4"/>
                    </a:lnTo>
                    <a:lnTo>
                      <a:pt x="9" y="22"/>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23" name="Freeform 95"/>
              <p:cNvSpPr>
                <a:spLocks/>
              </p:cNvSpPr>
              <p:nvPr/>
            </p:nvSpPr>
            <p:spPr bwMode="auto">
              <a:xfrm>
                <a:off x="2758" y="2930"/>
                <a:ext cx="14" cy="11"/>
              </a:xfrm>
              <a:custGeom>
                <a:avLst/>
                <a:gdLst/>
                <a:ahLst/>
                <a:cxnLst>
                  <a:cxn ang="0">
                    <a:pos x="29" y="17"/>
                  </a:cxn>
                  <a:cxn ang="0">
                    <a:pos x="19" y="0"/>
                  </a:cxn>
                  <a:cxn ang="0">
                    <a:pos x="0" y="4"/>
                  </a:cxn>
                  <a:cxn ang="0">
                    <a:pos x="10" y="21"/>
                  </a:cxn>
                  <a:cxn ang="0">
                    <a:pos x="29" y="17"/>
                  </a:cxn>
                </a:cxnLst>
                <a:rect l="0" t="0" r="r" b="b"/>
                <a:pathLst>
                  <a:path w="29" h="21">
                    <a:moveTo>
                      <a:pt x="29" y="17"/>
                    </a:moveTo>
                    <a:lnTo>
                      <a:pt x="19" y="0"/>
                    </a:lnTo>
                    <a:lnTo>
                      <a:pt x="0" y="4"/>
                    </a:lnTo>
                    <a:lnTo>
                      <a:pt x="10" y="21"/>
                    </a:lnTo>
                    <a:lnTo>
                      <a:pt x="29"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grpSp>
      </p:grpSp>
      <p:grpSp>
        <p:nvGrpSpPr>
          <p:cNvPr id="296" name="Group 295"/>
          <p:cNvGrpSpPr/>
          <p:nvPr/>
        </p:nvGrpSpPr>
        <p:grpSpPr>
          <a:xfrm>
            <a:off x="6629400" y="1752600"/>
            <a:ext cx="2057400" cy="994426"/>
            <a:chOff x="6400800" y="1143000"/>
            <a:chExt cx="1969888" cy="870644"/>
          </a:xfrm>
        </p:grpSpPr>
        <p:sp>
          <p:nvSpPr>
            <p:cNvPr id="33" name="Freeform 32"/>
            <p:cNvSpPr/>
            <p:nvPr/>
          </p:nvSpPr>
          <p:spPr>
            <a:xfrm>
              <a:off x="7010400" y="1143000"/>
              <a:ext cx="1360288" cy="870644"/>
            </a:xfrm>
            <a:custGeom>
              <a:avLst/>
              <a:gdLst>
                <a:gd name="connsiteX0" fmla="*/ 0 w 1569243"/>
                <a:gd name="connsiteY0" fmla="*/ 205757 h 1371716"/>
                <a:gd name="connsiteX1" fmla="*/ 883385 w 1569243"/>
                <a:gd name="connsiteY1" fmla="*/ 205757 h 1371716"/>
                <a:gd name="connsiteX2" fmla="*/ 883385 w 1569243"/>
                <a:gd name="connsiteY2" fmla="*/ 0 h 1371716"/>
                <a:gd name="connsiteX3" fmla="*/ 1569243 w 1569243"/>
                <a:gd name="connsiteY3" fmla="*/ 685858 h 1371716"/>
                <a:gd name="connsiteX4" fmla="*/ 883385 w 1569243"/>
                <a:gd name="connsiteY4" fmla="*/ 1371716 h 1371716"/>
                <a:gd name="connsiteX5" fmla="*/ 883385 w 1569243"/>
                <a:gd name="connsiteY5" fmla="*/ 1165959 h 1371716"/>
                <a:gd name="connsiteX6" fmla="*/ 0 w 1569243"/>
                <a:gd name="connsiteY6" fmla="*/ 1165959 h 1371716"/>
                <a:gd name="connsiteX7" fmla="*/ 0 w 1569243"/>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243" h="1371716">
                  <a:moveTo>
                    <a:pt x="0" y="205757"/>
                  </a:moveTo>
                  <a:lnTo>
                    <a:pt x="883385" y="205757"/>
                  </a:lnTo>
                  <a:lnTo>
                    <a:pt x="883385" y="0"/>
                  </a:lnTo>
                  <a:lnTo>
                    <a:pt x="1569243" y="685858"/>
                  </a:lnTo>
                  <a:lnTo>
                    <a:pt x="883385" y="1371716"/>
                  </a:lnTo>
                  <a:lnTo>
                    <a:pt x="883385" y="1165959"/>
                  </a:lnTo>
                  <a:lnTo>
                    <a:pt x="0" y="1165959"/>
                  </a:lnTo>
                  <a:lnTo>
                    <a:pt x="0" y="205757"/>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82880" tIns="91440" rIns="0" bIns="91440" numCol="1" spcCol="1270" anchor="ctr" anchorCtr="0">
              <a:normAutofit/>
            </a:bodyPr>
            <a:lstStyle/>
            <a:p>
              <a:pPr defTabSz="355600">
                <a:lnSpc>
                  <a:spcPct val="90000"/>
                </a:lnSpc>
                <a:spcAft>
                  <a:spcPct val="35000"/>
                </a:spcAft>
              </a:pPr>
              <a:r>
                <a:rPr lang="en-US" sz="800" b="1" dirty="0" smtClean="0">
                  <a:solidFill>
                    <a:schemeClr val="tx1">
                      <a:lumMod val="95000"/>
                      <a:lumOff val="5000"/>
                    </a:schemeClr>
                  </a:solidFill>
                </a:rPr>
                <a:t>Payroll Data Entry &amp; </a:t>
              </a:r>
            </a:p>
            <a:p>
              <a:pPr defTabSz="355600">
                <a:lnSpc>
                  <a:spcPct val="90000"/>
                </a:lnSpc>
                <a:spcAft>
                  <a:spcPct val="35000"/>
                </a:spcAft>
              </a:pPr>
              <a:r>
                <a:rPr lang="en-US" sz="800" b="1" dirty="0" smtClean="0">
                  <a:solidFill>
                    <a:schemeClr val="tx1">
                      <a:lumMod val="95000"/>
                      <a:lumOff val="5000"/>
                    </a:schemeClr>
                  </a:solidFill>
                </a:rPr>
                <a:t>Validation</a:t>
              </a:r>
            </a:p>
          </p:txBody>
        </p:sp>
        <p:sp>
          <p:nvSpPr>
            <p:cNvPr id="291" name="Freeform 290"/>
            <p:cNvSpPr/>
            <p:nvPr/>
          </p:nvSpPr>
          <p:spPr>
            <a:xfrm>
              <a:off x="6400800" y="1219200"/>
              <a:ext cx="708126" cy="700692"/>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25700" tIns="125700" rIns="125700" bIns="125700" numCol="1" spcCol="1270" anchor="ctr" anchorCtr="0">
              <a:noAutofit/>
            </a:bodyPr>
            <a:lstStyle/>
            <a:p>
              <a:pPr algn="ctr" defTabSz="755650">
                <a:lnSpc>
                  <a:spcPct val="90000"/>
                </a:lnSpc>
                <a:spcAft>
                  <a:spcPct val="35000"/>
                </a:spcAft>
              </a:pPr>
              <a:endParaRPr lang="en-US" sz="800" dirty="0"/>
            </a:p>
          </p:txBody>
        </p:sp>
        <p:pic>
          <p:nvPicPr>
            <p:cNvPr id="73824" name="Picture 96" descr="C:\Users\Shari\AppData\Local\Microsoft\Windows\Temporary Internet Files\Content.IE5\MU00P2SU\MC900199227[1].wmf"/>
            <p:cNvPicPr>
              <a:picLocks noChangeAspect="1" noChangeArrowheads="1"/>
            </p:cNvPicPr>
            <p:nvPr/>
          </p:nvPicPr>
          <p:blipFill>
            <a:blip r:embed="rId4" cstate="print"/>
            <a:srcRect/>
            <a:stretch>
              <a:fillRect/>
            </a:stretch>
          </p:blipFill>
          <p:spPr bwMode="auto">
            <a:xfrm>
              <a:off x="6477000" y="1143000"/>
              <a:ext cx="609600" cy="685800"/>
            </a:xfrm>
            <a:prstGeom prst="rect">
              <a:avLst/>
            </a:prstGeom>
            <a:noFill/>
            <a:effectLst>
              <a:outerShdw blurRad="50800" dist="38100" dir="2700000" algn="tl" rotWithShape="0">
                <a:prstClr val="black">
                  <a:alpha val="40000"/>
                </a:prstClr>
              </a:outerShdw>
            </a:effectLst>
          </p:spPr>
        </p:pic>
      </p:grpSp>
      <p:grpSp>
        <p:nvGrpSpPr>
          <p:cNvPr id="297" name="Group 296"/>
          <p:cNvGrpSpPr/>
          <p:nvPr/>
        </p:nvGrpSpPr>
        <p:grpSpPr>
          <a:xfrm>
            <a:off x="6781800" y="3048000"/>
            <a:ext cx="2133600" cy="1066800"/>
            <a:chOff x="6629400" y="2138605"/>
            <a:chExt cx="2133600" cy="878929"/>
          </a:xfrm>
        </p:grpSpPr>
        <p:sp>
          <p:nvSpPr>
            <p:cNvPr id="35" name="Freeform 34"/>
            <p:cNvSpPr/>
            <p:nvPr/>
          </p:nvSpPr>
          <p:spPr>
            <a:xfrm rot="10800000" flipV="1">
              <a:off x="6629400" y="2209800"/>
              <a:ext cx="1362124" cy="807734"/>
            </a:xfrm>
            <a:custGeom>
              <a:avLst/>
              <a:gdLst>
                <a:gd name="connsiteX0" fmla="*/ 0 w 1569243"/>
                <a:gd name="connsiteY0" fmla="*/ 205757 h 1371716"/>
                <a:gd name="connsiteX1" fmla="*/ 883385 w 1569243"/>
                <a:gd name="connsiteY1" fmla="*/ 205757 h 1371716"/>
                <a:gd name="connsiteX2" fmla="*/ 883385 w 1569243"/>
                <a:gd name="connsiteY2" fmla="*/ 0 h 1371716"/>
                <a:gd name="connsiteX3" fmla="*/ 1569243 w 1569243"/>
                <a:gd name="connsiteY3" fmla="*/ 685858 h 1371716"/>
                <a:gd name="connsiteX4" fmla="*/ 883385 w 1569243"/>
                <a:gd name="connsiteY4" fmla="*/ 1371716 h 1371716"/>
                <a:gd name="connsiteX5" fmla="*/ 883385 w 1569243"/>
                <a:gd name="connsiteY5" fmla="*/ 1165959 h 1371716"/>
                <a:gd name="connsiteX6" fmla="*/ 0 w 1569243"/>
                <a:gd name="connsiteY6" fmla="*/ 1165959 h 1371716"/>
                <a:gd name="connsiteX7" fmla="*/ 0 w 1569243"/>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243" h="1371716">
                  <a:moveTo>
                    <a:pt x="0" y="205757"/>
                  </a:moveTo>
                  <a:lnTo>
                    <a:pt x="883385" y="205757"/>
                  </a:lnTo>
                  <a:lnTo>
                    <a:pt x="883385" y="0"/>
                  </a:lnTo>
                  <a:lnTo>
                    <a:pt x="1569243" y="685858"/>
                  </a:lnTo>
                  <a:lnTo>
                    <a:pt x="883385" y="1371716"/>
                  </a:lnTo>
                  <a:lnTo>
                    <a:pt x="883385" y="1165959"/>
                  </a:lnTo>
                  <a:lnTo>
                    <a:pt x="0" y="1165959"/>
                  </a:lnTo>
                  <a:lnTo>
                    <a:pt x="0" y="205757"/>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82880" tIns="91440" rIns="182880" bIns="91440" numCol="1" spcCol="1270" anchor="ctr" anchorCtr="0">
              <a:normAutofit/>
            </a:bodyPr>
            <a:lstStyle/>
            <a:p>
              <a:pPr algn="r" defTabSz="355600">
                <a:lnSpc>
                  <a:spcPct val="90000"/>
                </a:lnSpc>
                <a:spcAft>
                  <a:spcPct val="35000"/>
                </a:spcAft>
              </a:pPr>
              <a:r>
                <a:rPr lang="en-US" sz="800" b="1" dirty="0" smtClean="0">
                  <a:solidFill>
                    <a:schemeClr val="tx1">
                      <a:lumMod val="95000"/>
                      <a:lumOff val="5000"/>
                    </a:schemeClr>
                  </a:solidFill>
                </a:rPr>
                <a:t>Chase down </a:t>
              </a:r>
            </a:p>
            <a:p>
              <a:pPr algn="r" defTabSz="355600">
                <a:lnSpc>
                  <a:spcPct val="90000"/>
                </a:lnSpc>
                <a:spcAft>
                  <a:spcPct val="35000"/>
                </a:spcAft>
              </a:pPr>
              <a:r>
                <a:rPr lang="en-US" sz="800" b="1" dirty="0" smtClean="0">
                  <a:solidFill>
                    <a:schemeClr val="tx1">
                      <a:lumMod val="95000"/>
                      <a:lumOff val="5000"/>
                    </a:schemeClr>
                  </a:solidFill>
                </a:rPr>
                <a:t>unsigned</a:t>
              </a:r>
            </a:p>
            <a:p>
              <a:pPr algn="r" defTabSz="355600">
                <a:lnSpc>
                  <a:spcPct val="90000"/>
                </a:lnSpc>
                <a:spcAft>
                  <a:spcPct val="35000"/>
                </a:spcAft>
              </a:pPr>
              <a:r>
                <a:rPr lang="en-US" sz="800" b="1" dirty="0" smtClean="0">
                  <a:solidFill>
                    <a:schemeClr val="tx1">
                      <a:lumMod val="95000"/>
                      <a:lumOff val="5000"/>
                    </a:schemeClr>
                  </a:solidFill>
                </a:rPr>
                <a:t>  or late timesheets</a:t>
              </a:r>
            </a:p>
          </p:txBody>
        </p:sp>
        <p:sp>
          <p:nvSpPr>
            <p:cNvPr id="290" name="Freeform 289"/>
            <p:cNvSpPr/>
            <p:nvPr/>
          </p:nvSpPr>
          <p:spPr>
            <a:xfrm>
              <a:off x="7848600" y="2209800"/>
              <a:ext cx="762000" cy="729383"/>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25700" tIns="125700" rIns="125700" bIns="125700" numCol="1" spcCol="1270" anchor="ctr" anchorCtr="0">
              <a:noAutofit/>
            </a:bodyPr>
            <a:lstStyle/>
            <a:p>
              <a:pPr algn="ctr" defTabSz="755650">
                <a:lnSpc>
                  <a:spcPct val="90000"/>
                </a:lnSpc>
                <a:spcAft>
                  <a:spcPct val="35000"/>
                </a:spcAft>
              </a:pPr>
              <a:endParaRPr lang="en-US" sz="800" dirty="0"/>
            </a:p>
          </p:txBody>
        </p:sp>
        <p:pic>
          <p:nvPicPr>
            <p:cNvPr id="73829" name="Picture 101" descr="http://www.pccu.ca/siteimages/sign%20here%20pic.gif"/>
            <p:cNvPicPr>
              <a:picLocks noChangeAspect="1" noChangeArrowheads="1"/>
            </p:cNvPicPr>
            <p:nvPr/>
          </p:nvPicPr>
          <p:blipFill>
            <a:blip r:embed="rId5" cstate="print">
              <a:lum bright="11000"/>
            </a:blip>
            <a:srcRect/>
            <a:stretch>
              <a:fillRect/>
            </a:stretch>
          </p:blipFill>
          <p:spPr bwMode="auto">
            <a:xfrm>
              <a:off x="7772400" y="2138605"/>
              <a:ext cx="990600" cy="867294"/>
            </a:xfrm>
            <a:prstGeom prst="rect">
              <a:avLst/>
            </a:prstGeom>
            <a:solidFill>
              <a:schemeClr val="bg1">
                <a:alpha val="0"/>
              </a:schemeClr>
            </a:solidFill>
            <a:effectLst>
              <a:outerShdw blurRad="50800" dist="38100" dir="2700000" algn="tl" rotWithShape="0">
                <a:prstClr val="black">
                  <a:alpha val="40000"/>
                </a:prstClr>
              </a:outerShdw>
            </a:effectLst>
          </p:spPr>
        </p:pic>
      </p:grpSp>
      <p:grpSp>
        <p:nvGrpSpPr>
          <p:cNvPr id="298" name="Group 297"/>
          <p:cNvGrpSpPr/>
          <p:nvPr/>
        </p:nvGrpSpPr>
        <p:grpSpPr>
          <a:xfrm>
            <a:off x="4625874" y="3120374"/>
            <a:ext cx="2003526" cy="994426"/>
            <a:chOff x="4343400" y="2209800"/>
            <a:chExt cx="2003526" cy="870644"/>
          </a:xfrm>
        </p:grpSpPr>
        <p:sp>
          <p:nvSpPr>
            <p:cNvPr id="37" name="Freeform 36"/>
            <p:cNvSpPr/>
            <p:nvPr/>
          </p:nvSpPr>
          <p:spPr>
            <a:xfrm rot="10800000" flipV="1">
              <a:off x="4343400" y="2209800"/>
              <a:ext cx="1371600" cy="870644"/>
            </a:xfrm>
            <a:custGeom>
              <a:avLst/>
              <a:gdLst>
                <a:gd name="connsiteX0" fmla="*/ 0 w 1569243"/>
                <a:gd name="connsiteY0" fmla="*/ 205757 h 1371716"/>
                <a:gd name="connsiteX1" fmla="*/ 883385 w 1569243"/>
                <a:gd name="connsiteY1" fmla="*/ 205757 h 1371716"/>
                <a:gd name="connsiteX2" fmla="*/ 883385 w 1569243"/>
                <a:gd name="connsiteY2" fmla="*/ 0 h 1371716"/>
                <a:gd name="connsiteX3" fmla="*/ 1569243 w 1569243"/>
                <a:gd name="connsiteY3" fmla="*/ 685858 h 1371716"/>
                <a:gd name="connsiteX4" fmla="*/ 883385 w 1569243"/>
                <a:gd name="connsiteY4" fmla="*/ 1371716 h 1371716"/>
                <a:gd name="connsiteX5" fmla="*/ 883385 w 1569243"/>
                <a:gd name="connsiteY5" fmla="*/ 1165959 h 1371716"/>
                <a:gd name="connsiteX6" fmla="*/ 0 w 1569243"/>
                <a:gd name="connsiteY6" fmla="*/ 1165959 h 1371716"/>
                <a:gd name="connsiteX7" fmla="*/ 0 w 1569243"/>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243" h="1371716">
                  <a:moveTo>
                    <a:pt x="0" y="205757"/>
                  </a:moveTo>
                  <a:lnTo>
                    <a:pt x="883385" y="205757"/>
                  </a:lnTo>
                  <a:lnTo>
                    <a:pt x="883385" y="0"/>
                  </a:lnTo>
                  <a:lnTo>
                    <a:pt x="1569243" y="685858"/>
                  </a:lnTo>
                  <a:lnTo>
                    <a:pt x="883385" y="1371716"/>
                  </a:lnTo>
                  <a:lnTo>
                    <a:pt x="883385" y="1165959"/>
                  </a:lnTo>
                  <a:lnTo>
                    <a:pt x="0" y="1165959"/>
                  </a:lnTo>
                  <a:lnTo>
                    <a:pt x="0" y="205757"/>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0" tIns="91440" rIns="182880" bIns="91440" numCol="1" spcCol="1270" anchor="ctr" anchorCtr="0">
              <a:normAutofit/>
            </a:bodyPr>
            <a:lstStyle/>
            <a:p>
              <a:pPr algn="r" defTabSz="355600">
                <a:lnSpc>
                  <a:spcPct val="90000"/>
                </a:lnSpc>
                <a:spcAft>
                  <a:spcPct val="35000"/>
                </a:spcAft>
              </a:pPr>
              <a:r>
                <a:rPr lang="en-US" sz="800" b="1" dirty="0" smtClean="0">
                  <a:solidFill>
                    <a:schemeClr val="tx1">
                      <a:lumMod val="95000"/>
                      <a:lumOff val="5000"/>
                    </a:schemeClr>
                  </a:solidFill>
                </a:rPr>
                <a:t>File Completed </a:t>
              </a:r>
            </a:p>
            <a:p>
              <a:pPr algn="r" defTabSz="355600">
                <a:lnSpc>
                  <a:spcPct val="90000"/>
                </a:lnSpc>
                <a:spcAft>
                  <a:spcPct val="35000"/>
                </a:spcAft>
              </a:pPr>
              <a:r>
                <a:rPr lang="en-US" sz="800" b="1" dirty="0" smtClean="0">
                  <a:solidFill>
                    <a:schemeClr val="tx1">
                      <a:lumMod val="95000"/>
                      <a:lumOff val="5000"/>
                    </a:schemeClr>
                  </a:solidFill>
                </a:rPr>
                <a:t>Timesheets</a:t>
              </a:r>
            </a:p>
          </p:txBody>
        </p:sp>
        <p:sp>
          <p:nvSpPr>
            <p:cNvPr id="289" name="Freeform 288"/>
            <p:cNvSpPr/>
            <p:nvPr/>
          </p:nvSpPr>
          <p:spPr>
            <a:xfrm>
              <a:off x="5562600" y="2286000"/>
              <a:ext cx="784326" cy="700692"/>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25700" tIns="125700" rIns="125700" bIns="125700" numCol="1" spcCol="1270" anchor="ctr" anchorCtr="0">
              <a:noAutofit/>
            </a:bodyPr>
            <a:lstStyle/>
            <a:p>
              <a:pPr algn="ctr" defTabSz="755650">
                <a:lnSpc>
                  <a:spcPct val="90000"/>
                </a:lnSpc>
                <a:spcAft>
                  <a:spcPct val="35000"/>
                </a:spcAft>
              </a:pPr>
              <a:endParaRPr lang="en-US" sz="800" dirty="0"/>
            </a:p>
          </p:txBody>
        </p:sp>
        <p:pic>
          <p:nvPicPr>
            <p:cNvPr id="73830" name="Picture 102" descr="C:\Users\Shari\AppData\Local\Microsoft\Windows\Temporary Internet Files\Content.IE5\5RLLNNL3\MC900354010[1].wmf"/>
            <p:cNvPicPr>
              <a:picLocks noChangeAspect="1" noChangeArrowheads="1"/>
            </p:cNvPicPr>
            <p:nvPr/>
          </p:nvPicPr>
          <p:blipFill>
            <a:blip r:embed="rId6" cstate="print"/>
            <a:srcRect/>
            <a:stretch>
              <a:fillRect/>
            </a:stretch>
          </p:blipFill>
          <p:spPr bwMode="auto">
            <a:xfrm>
              <a:off x="5638800" y="2279865"/>
              <a:ext cx="609600" cy="676315"/>
            </a:xfrm>
            <a:prstGeom prst="rect">
              <a:avLst/>
            </a:prstGeom>
            <a:noFill/>
            <a:effectLst>
              <a:outerShdw blurRad="50800" dist="38100" dir="2700000" algn="tl" rotWithShape="0">
                <a:prstClr val="black">
                  <a:alpha val="40000"/>
                </a:prstClr>
              </a:outerShdw>
            </a:effectLst>
          </p:spPr>
        </p:pic>
      </p:grpSp>
      <p:grpSp>
        <p:nvGrpSpPr>
          <p:cNvPr id="299" name="Group 298"/>
          <p:cNvGrpSpPr/>
          <p:nvPr/>
        </p:nvGrpSpPr>
        <p:grpSpPr>
          <a:xfrm>
            <a:off x="2362199" y="3164130"/>
            <a:ext cx="2209801" cy="994426"/>
            <a:chOff x="2209800" y="2253556"/>
            <a:chExt cx="2026015" cy="870644"/>
          </a:xfrm>
        </p:grpSpPr>
        <p:sp>
          <p:nvSpPr>
            <p:cNvPr id="39" name="Freeform 38"/>
            <p:cNvSpPr/>
            <p:nvPr/>
          </p:nvSpPr>
          <p:spPr>
            <a:xfrm rot="10800000" flipV="1">
              <a:off x="2209800" y="2253556"/>
              <a:ext cx="1370432" cy="870644"/>
            </a:xfrm>
            <a:custGeom>
              <a:avLst/>
              <a:gdLst>
                <a:gd name="connsiteX0" fmla="*/ 0 w 1569243"/>
                <a:gd name="connsiteY0" fmla="*/ 205757 h 1371716"/>
                <a:gd name="connsiteX1" fmla="*/ 883385 w 1569243"/>
                <a:gd name="connsiteY1" fmla="*/ 205757 h 1371716"/>
                <a:gd name="connsiteX2" fmla="*/ 883385 w 1569243"/>
                <a:gd name="connsiteY2" fmla="*/ 0 h 1371716"/>
                <a:gd name="connsiteX3" fmla="*/ 1569243 w 1569243"/>
                <a:gd name="connsiteY3" fmla="*/ 685858 h 1371716"/>
                <a:gd name="connsiteX4" fmla="*/ 883385 w 1569243"/>
                <a:gd name="connsiteY4" fmla="*/ 1371716 h 1371716"/>
                <a:gd name="connsiteX5" fmla="*/ 883385 w 1569243"/>
                <a:gd name="connsiteY5" fmla="*/ 1165959 h 1371716"/>
                <a:gd name="connsiteX6" fmla="*/ 0 w 1569243"/>
                <a:gd name="connsiteY6" fmla="*/ 1165959 h 1371716"/>
                <a:gd name="connsiteX7" fmla="*/ 0 w 1569243"/>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243" h="1371716">
                  <a:moveTo>
                    <a:pt x="0" y="205757"/>
                  </a:moveTo>
                  <a:lnTo>
                    <a:pt x="883385" y="205757"/>
                  </a:lnTo>
                  <a:lnTo>
                    <a:pt x="883385" y="0"/>
                  </a:lnTo>
                  <a:lnTo>
                    <a:pt x="1569243" y="685858"/>
                  </a:lnTo>
                  <a:lnTo>
                    <a:pt x="883385" y="1371716"/>
                  </a:lnTo>
                  <a:lnTo>
                    <a:pt x="883385" y="1165959"/>
                  </a:lnTo>
                  <a:lnTo>
                    <a:pt x="0" y="1165959"/>
                  </a:lnTo>
                  <a:lnTo>
                    <a:pt x="0" y="205757"/>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0" tIns="91440" rIns="182880" bIns="91440" numCol="1" spcCol="1270" anchor="ctr" anchorCtr="0">
              <a:normAutofit/>
            </a:bodyPr>
            <a:lstStyle/>
            <a:p>
              <a:pPr algn="r" defTabSz="355600">
                <a:lnSpc>
                  <a:spcPct val="90000"/>
                </a:lnSpc>
                <a:spcAft>
                  <a:spcPct val="35000"/>
                </a:spcAft>
              </a:pPr>
              <a:r>
                <a:rPr lang="en-US" sz="800" b="1" dirty="0" smtClean="0">
                  <a:solidFill>
                    <a:schemeClr val="tx1">
                      <a:lumMod val="95000"/>
                      <a:lumOff val="5000"/>
                    </a:schemeClr>
                  </a:solidFill>
                </a:rPr>
                <a:t>Seek Leave Information</a:t>
              </a:r>
            </a:p>
            <a:p>
              <a:pPr algn="r" defTabSz="355600">
                <a:lnSpc>
                  <a:spcPct val="90000"/>
                </a:lnSpc>
                <a:spcAft>
                  <a:spcPct val="35000"/>
                </a:spcAft>
              </a:pPr>
              <a:r>
                <a:rPr lang="en-US" sz="800" b="1" dirty="0" smtClean="0">
                  <a:solidFill>
                    <a:schemeClr val="tx1">
                      <a:lumMod val="95000"/>
                      <a:lumOff val="5000"/>
                    </a:schemeClr>
                  </a:solidFill>
                </a:rPr>
                <a:t> (Balances/History)</a:t>
              </a:r>
            </a:p>
          </p:txBody>
        </p:sp>
        <p:sp>
          <p:nvSpPr>
            <p:cNvPr id="288" name="Freeform 287"/>
            <p:cNvSpPr/>
            <p:nvPr/>
          </p:nvSpPr>
          <p:spPr>
            <a:xfrm>
              <a:off x="3397464" y="2347308"/>
              <a:ext cx="838351" cy="700692"/>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25700" tIns="125700" rIns="125700" bIns="125700" numCol="1" spcCol="1270" anchor="ctr" anchorCtr="0">
              <a:noAutofit/>
            </a:bodyPr>
            <a:lstStyle/>
            <a:p>
              <a:pPr algn="ctr" defTabSz="755650">
                <a:lnSpc>
                  <a:spcPct val="90000"/>
                </a:lnSpc>
                <a:spcAft>
                  <a:spcPct val="35000"/>
                </a:spcAft>
              </a:pPr>
              <a:endParaRPr lang="en-US" sz="800" dirty="0"/>
            </a:p>
          </p:txBody>
        </p:sp>
        <p:pic>
          <p:nvPicPr>
            <p:cNvPr id="73843" name="Picture 115" descr="C:\Users\Shari\AppData\Local\Microsoft\Windows\Temporary Internet Files\Content.IE5\Z9YLBI18\MC900065071[1].wmf"/>
            <p:cNvPicPr>
              <a:picLocks noChangeAspect="1" noChangeArrowheads="1"/>
            </p:cNvPicPr>
            <p:nvPr/>
          </p:nvPicPr>
          <p:blipFill>
            <a:blip r:embed="rId7" cstate="print"/>
            <a:srcRect/>
            <a:stretch>
              <a:fillRect/>
            </a:stretch>
          </p:blipFill>
          <p:spPr bwMode="auto">
            <a:xfrm>
              <a:off x="3397464" y="2286000"/>
              <a:ext cx="838351" cy="702968"/>
            </a:xfrm>
            <a:prstGeom prst="rect">
              <a:avLst/>
            </a:prstGeom>
            <a:noFill/>
            <a:effectLst>
              <a:outerShdw blurRad="50800" dist="38100" dir="2700000" algn="tl" rotWithShape="0">
                <a:prstClr val="black">
                  <a:alpha val="40000"/>
                </a:prstClr>
              </a:outerShdw>
            </a:effectLst>
          </p:spPr>
        </p:pic>
      </p:grpSp>
      <p:grpSp>
        <p:nvGrpSpPr>
          <p:cNvPr id="293" name="Group 292"/>
          <p:cNvGrpSpPr/>
          <p:nvPr/>
        </p:nvGrpSpPr>
        <p:grpSpPr>
          <a:xfrm>
            <a:off x="76200" y="3109540"/>
            <a:ext cx="2286000" cy="1081460"/>
            <a:chOff x="38247" y="2209800"/>
            <a:chExt cx="2111875" cy="946844"/>
          </a:xfrm>
        </p:grpSpPr>
        <p:sp>
          <p:nvSpPr>
            <p:cNvPr id="41" name="Freeform 40"/>
            <p:cNvSpPr/>
            <p:nvPr/>
          </p:nvSpPr>
          <p:spPr>
            <a:xfrm rot="10800000" flipV="1">
              <a:off x="38247" y="2286000"/>
              <a:ext cx="1370432" cy="870644"/>
            </a:xfrm>
            <a:custGeom>
              <a:avLst/>
              <a:gdLst>
                <a:gd name="connsiteX0" fmla="*/ 0 w 1569243"/>
                <a:gd name="connsiteY0" fmla="*/ 205757 h 1371716"/>
                <a:gd name="connsiteX1" fmla="*/ 883385 w 1569243"/>
                <a:gd name="connsiteY1" fmla="*/ 205757 h 1371716"/>
                <a:gd name="connsiteX2" fmla="*/ 883385 w 1569243"/>
                <a:gd name="connsiteY2" fmla="*/ 0 h 1371716"/>
                <a:gd name="connsiteX3" fmla="*/ 1569243 w 1569243"/>
                <a:gd name="connsiteY3" fmla="*/ 685858 h 1371716"/>
                <a:gd name="connsiteX4" fmla="*/ 883385 w 1569243"/>
                <a:gd name="connsiteY4" fmla="*/ 1371716 h 1371716"/>
                <a:gd name="connsiteX5" fmla="*/ 883385 w 1569243"/>
                <a:gd name="connsiteY5" fmla="*/ 1165959 h 1371716"/>
                <a:gd name="connsiteX6" fmla="*/ 0 w 1569243"/>
                <a:gd name="connsiteY6" fmla="*/ 1165959 h 1371716"/>
                <a:gd name="connsiteX7" fmla="*/ 0 w 1569243"/>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243" h="1371716">
                  <a:moveTo>
                    <a:pt x="0" y="205757"/>
                  </a:moveTo>
                  <a:lnTo>
                    <a:pt x="883385" y="205757"/>
                  </a:lnTo>
                  <a:lnTo>
                    <a:pt x="883385" y="0"/>
                  </a:lnTo>
                  <a:lnTo>
                    <a:pt x="1569243" y="685858"/>
                  </a:lnTo>
                  <a:lnTo>
                    <a:pt x="883385" y="1371716"/>
                  </a:lnTo>
                  <a:lnTo>
                    <a:pt x="883385" y="1165959"/>
                  </a:lnTo>
                  <a:lnTo>
                    <a:pt x="0" y="1165959"/>
                  </a:lnTo>
                  <a:lnTo>
                    <a:pt x="0" y="205757"/>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0" tIns="91440" rIns="182880" bIns="91440" numCol="1" spcCol="1270" anchor="ctr" anchorCtr="0">
              <a:normAutofit/>
            </a:bodyPr>
            <a:lstStyle/>
            <a:p>
              <a:pPr algn="r" defTabSz="355600">
                <a:lnSpc>
                  <a:spcPct val="90000"/>
                </a:lnSpc>
                <a:spcAft>
                  <a:spcPct val="35000"/>
                </a:spcAft>
              </a:pPr>
              <a:r>
                <a:rPr lang="en-US" sz="800" b="1" dirty="0" smtClean="0">
                  <a:solidFill>
                    <a:schemeClr val="tx1">
                      <a:lumMod val="95000"/>
                      <a:lumOff val="5000"/>
                    </a:schemeClr>
                  </a:solidFill>
                </a:rPr>
                <a:t>Research Prior </a:t>
              </a:r>
            </a:p>
            <a:p>
              <a:pPr algn="r" defTabSz="355600">
                <a:lnSpc>
                  <a:spcPct val="90000"/>
                </a:lnSpc>
                <a:spcAft>
                  <a:spcPct val="35000"/>
                </a:spcAft>
              </a:pPr>
              <a:r>
                <a:rPr lang="en-US" sz="800" b="1" dirty="0" smtClean="0">
                  <a:solidFill>
                    <a:schemeClr val="tx1">
                      <a:lumMod val="95000"/>
                      <a:lumOff val="5000"/>
                    </a:schemeClr>
                  </a:solidFill>
                </a:rPr>
                <a:t>Timesheet </a:t>
              </a:r>
            </a:p>
            <a:p>
              <a:pPr algn="r" defTabSz="355600">
                <a:lnSpc>
                  <a:spcPct val="90000"/>
                </a:lnSpc>
                <a:spcAft>
                  <a:spcPct val="35000"/>
                </a:spcAft>
              </a:pPr>
              <a:r>
                <a:rPr lang="en-US" sz="800" b="1" i="1" dirty="0" smtClean="0">
                  <a:solidFill>
                    <a:schemeClr val="tx1">
                      <a:lumMod val="95000"/>
                      <a:lumOff val="5000"/>
                    </a:schemeClr>
                  </a:solidFill>
                </a:rPr>
                <a:t>(Retrieve Hard Copy)</a:t>
              </a:r>
            </a:p>
          </p:txBody>
        </p:sp>
        <p:sp>
          <p:nvSpPr>
            <p:cNvPr id="285" name="Freeform 284"/>
            <p:cNvSpPr/>
            <p:nvPr/>
          </p:nvSpPr>
          <p:spPr>
            <a:xfrm>
              <a:off x="1305372" y="2289350"/>
              <a:ext cx="844750" cy="800578"/>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25700" tIns="125700" rIns="125700" bIns="125700" numCol="1" spcCol="1270" anchor="ctr" anchorCtr="0">
              <a:noAutofit/>
            </a:bodyPr>
            <a:lstStyle/>
            <a:p>
              <a:pPr algn="ctr" defTabSz="755650">
                <a:lnSpc>
                  <a:spcPct val="90000"/>
                </a:lnSpc>
                <a:spcAft>
                  <a:spcPct val="35000"/>
                </a:spcAft>
              </a:pPr>
              <a:endParaRPr lang="en-US" sz="800" dirty="0"/>
            </a:p>
          </p:txBody>
        </p:sp>
        <p:grpSp>
          <p:nvGrpSpPr>
            <p:cNvPr id="284" name="Group 283"/>
            <p:cNvGrpSpPr/>
            <p:nvPr/>
          </p:nvGrpSpPr>
          <p:grpSpPr>
            <a:xfrm>
              <a:off x="1371600" y="2209800"/>
              <a:ext cx="685800" cy="863599"/>
              <a:chOff x="3271838" y="4737099"/>
              <a:chExt cx="1358900" cy="1689100"/>
            </a:xfrm>
            <a:effectLst>
              <a:outerShdw blurRad="50800" dist="38100" dir="2700000" algn="tl" rotWithShape="0">
                <a:prstClr val="black">
                  <a:alpha val="40000"/>
                </a:prstClr>
              </a:outerShdw>
            </a:effectLst>
          </p:grpSpPr>
          <p:grpSp>
            <p:nvGrpSpPr>
              <p:cNvPr id="73847" name="Group 119"/>
              <p:cNvGrpSpPr>
                <a:grpSpLocks noChangeAspect="1"/>
              </p:cNvGrpSpPr>
              <p:nvPr/>
            </p:nvGrpSpPr>
            <p:grpSpPr bwMode="auto">
              <a:xfrm>
                <a:off x="3271838" y="4737099"/>
                <a:ext cx="1358900" cy="1689100"/>
                <a:chOff x="2061" y="2984"/>
                <a:chExt cx="856" cy="1064"/>
              </a:xfrm>
            </p:grpSpPr>
            <p:sp>
              <p:nvSpPr>
                <p:cNvPr id="73849" name="Freeform 121"/>
                <p:cNvSpPr>
                  <a:spLocks/>
                </p:cNvSpPr>
                <p:nvPr/>
              </p:nvSpPr>
              <p:spPr bwMode="auto">
                <a:xfrm>
                  <a:off x="2192" y="3531"/>
                  <a:ext cx="589" cy="436"/>
                </a:xfrm>
                <a:custGeom>
                  <a:avLst/>
                  <a:gdLst/>
                  <a:ahLst/>
                  <a:cxnLst>
                    <a:cxn ang="0">
                      <a:pos x="684" y="140"/>
                    </a:cxn>
                    <a:cxn ang="0">
                      <a:pos x="606" y="149"/>
                    </a:cxn>
                    <a:cxn ang="0">
                      <a:pos x="573" y="164"/>
                    </a:cxn>
                    <a:cxn ang="0">
                      <a:pos x="502" y="200"/>
                    </a:cxn>
                    <a:cxn ang="0">
                      <a:pos x="423" y="275"/>
                    </a:cxn>
                    <a:cxn ang="0">
                      <a:pos x="391" y="336"/>
                    </a:cxn>
                    <a:cxn ang="0">
                      <a:pos x="432" y="516"/>
                    </a:cxn>
                    <a:cxn ang="0">
                      <a:pos x="272" y="841"/>
                    </a:cxn>
                    <a:cxn ang="0">
                      <a:pos x="204" y="930"/>
                    </a:cxn>
                    <a:cxn ang="0">
                      <a:pos x="144" y="955"/>
                    </a:cxn>
                    <a:cxn ang="0">
                      <a:pos x="93" y="980"/>
                    </a:cxn>
                    <a:cxn ang="0">
                      <a:pos x="38" y="1016"/>
                    </a:cxn>
                    <a:cxn ang="0">
                      <a:pos x="0" y="1079"/>
                    </a:cxn>
                    <a:cxn ang="0">
                      <a:pos x="0" y="1119"/>
                    </a:cxn>
                    <a:cxn ang="0">
                      <a:pos x="59" y="1083"/>
                    </a:cxn>
                    <a:cxn ang="0">
                      <a:pos x="184" y="1083"/>
                    </a:cxn>
                    <a:cxn ang="0">
                      <a:pos x="323" y="1062"/>
                    </a:cxn>
                    <a:cxn ang="0">
                      <a:pos x="423" y="997"/>
                    </a:cxn>
                    <a:cxn ang="0">
                      <a:pos x="505" y="962"/>
                    </a:cxn>
                    <a:cxn ang="0">
                      <a:pos x="598" y="944"/>
                    </a:cxn>
                    <a:cxn ang="0">
                      <a:pos x="663" y="944"/>
                    </a:cxn>
                    <a:cxn ang="0">
                      <a:pos x="747" y="990"/>
                    </a:cxn>
                    <a:cxn ang="0">
                      <a:pos x="815" y="1102"/>
                    </a:cxn>
                    <a:cxn ang="0">
                      <a:pos x="848" y="1212"/>
                    </a:cxn>
                    <a:cxn ang="0">
                      <a:pos x="870" y="1308"/>
                    </a:cxn>
                    <a:cxn ang="0">
                      <a:pos x="1027" y="1154"/>
                    </a:cxn>
                    <a:cxn ang="0">
                      <a:pos x="927" y="1190"/>
                    </a:cxn>
                    <a:cxn ang="0">
                      <a:pos x="913" y="1065"/>
                    </a:cxn>
                    <a:cxn ang="0">
                      <a:pos x="897" y="962"/>
                    </a:cxn>
                    <a:cxn ang="0">
                      <a:pos x="848" y="805"/>
                    </a:cxn>
                    <a:cxn ang="0">
                      <a:pos x="809" y="392"/>
                    </a:cxn>
                    <a:cxn ang="0">
                      <a:pos x="813" y="317"/>
                    </a:cxn>
                    <a:cxn ang="0">
                      <a:pos x="970" y="278"/>
                    </a:cxn>
                    <a:cxn ang="0">
                      <a:pos x="1070" y="196"/>
                    </a:cxn>
                    <a:cxn ang="0">
                      <a:pos x="1136" y="118"/>
                    </a:cxn>
                    <a:cxn ang="0">
                      <a:pos x="1179" y="28"/>
                    </a:cxn>
                    <a:cxn ang="0">
                      <a:pos x="1163" y="0"/>
                    </a:cxn>
                    <a:cxn ang="0">
                      <a:pos x="1114" y="58"/>
                    </a:cxn>
                    <a:cxn ang="0">
                      <a:pos x="1057" y="118"/>
                    </a:cxn>
                    <a:cxn ang="0">
                      <a:pos x="1008" y="154"/>
                    </a:cxn>
                    <a:cxn ang="0">
                      <a:pos x="954" y="175"/>
                    </a:cxn>
                    <a:cxn ang="0">
                      <a:pos x="888" y="189"/>
                    </a:cxn>
                    <a:cxn ang="0">
                      <a:pos x="829" y="175"/>
                    </a:cxn>
                    <a:cxn ang="0">
                      <a:pos x="745" y="135"/>
                    </a:cxn>
                    <a:cxn ang="0">
                      <a:pos x="684" y="140"/>
                    </a:cxn>
                    <a:cxn ang="0">
                      <a:pos x="684" y="140"/>
                    </a:cxn>
                  </a:cxnLst>
                  <a:rect l="0" t="0" r="r" b="b"/>
                  <a:pathLst>
                    <a:path w="1179" h="1308">
                      <a:moveTo>
                        <a:pt x="684" y="140"/>
                      </a:moveTo>
                      <a:lnTo>
                        <a:pt x="606" y="149"/>
                      </a:lnTo>
                      <a:lnTo>
                        <a:pt x="573" y="164"/>
                      </a:lnTo>
                      <a:lnTo>
                        <a:pt x="502" y="200"/>
                      </a:lnTo>
                      <a:lnTo>
                        <a:pt x="423" y="275"/>
                      </a:lnTo>
                      <a:lnTo>
                        <a:pt x="391" y="336"/>
                      </a:lnTo>
                      <a:lnTo>
                        <a:pt x="432" y="516"/>
                      </a:lnTo>
                      <a:lnTo>
                        <a:pt x="272" y="841"/>
                      </a:lnTo>
                      <a:lnTo>
                        <a:pt x="204" y="930"/>
                      </a:lnTo>
                      <a:lnTo>
                        <a:pt x="144" y="955"/>
                      </a:lnTo>
                      <a:lnTo>
                        <a:pt x="93" y="980"/>
                      </a:lnTo>
                      <a:lnTo>
                        <a:pt x="38" y="1016"/>
                      </a:lnTo>
                      <a:lnTo>
                        <a:pt x="0" y="1079"/>
                      </a:lnTo>
                      <a:lnTo>
                        <a:pt x="0" y="1119"/>
                      </a:lnTo>
                      <a:lnTo>
                        <a:pt x="59" y="1083"/>
                      </a:lnTo>
                      <a:lnTo>
                        <a:pt x="184" y="1083"/>
                      </a:lnTo>
                      <a:lnTo>
                        <a:pt x="323" y="1062"/>
                      </a:lnTo>
                      <a:lnTo>
                        <a:pt x="423" y="997"/>
                      </a:lnTo>
                      <a:lnTo>
                        <a:pt x="505" y="962"/>
                      </a:lnTo>
                      <a:lnTo>
                        <a:pt x="598" y="944"/>
                      </a:lnTo>
                      <a:lnTo>
                        <a:pt x="663" y="944"/>
                      </a:lnTo>
                      <a:lnTo>
                        <a:pt x="747" y="990"/>
                      </a:lnTo>
                      <a:lnTo>
                        <a:pt x="815" y="1102"/>
                      </a:lnTo>
                      <a:lnTo>
                        <a:pt x="848" y="1212"/>
                      </a:lnTo>
                      <a:lnTo>
                        <a:pt x="870" y="1308"/>
                      </a:lnTo>
                      <a:lnTo>
                        <a:pt x="1027" y="1154"/>
                      </a:lnTo>
                      <a:lnTo>
                        <a:pt x="927" y="1190"/>
                      </a:lnTo>
                      <a:lnTo>
                        <a:pt x="913" y="1065"/>
                      </a:lnTo>
                      <a:lnTo>
                        <a:pt x="897" y="962"/>
                      </a:lnTo>
                      <a:lnTo>
                        <a:pt x="848" y="805"/>
                      </a:lnTo>
                      <a:lnTo>
                        <a:pt x="809" y="392"/>
                      </a:lnTo>
                      <a:lnTo>
                        <a:pt x="813" y="317"/>
                      </a:lnTo>
                      <a:lnTo>
                        <a:pt x="970" y="278"/>
                      </a:lnTo>
                      <a:lnTo>
                        <a:pt x="1070" y="196"/>
                      </a:lnTo>
                      <a:lnTo>
                        <a:pt x="1136" y="118"/>
                      </a:lnTo>
                      <a:lnTo>
                        <a:pt x="1179" y="28"/>
                      </a:lnTo>
                      <a:lnTo>
                        <a:pt x="1163" y="0"/>
                      </a:lnTo>
                      <a:lnTo>
                        <a:pt x="1114" y="58"/>
                      </a:lnTo>
                      <a:lnTo>
                        <a:pt x="1057" y="118"/>
                      </a:lnTo>
                      <a:lnTo>
                        <a:pt x="1008" y="154"/>
                      </a:lnTo>
                      <a:lnTo>
                        <a:pt x="954" y="175"/>
                      </a:lnTo>
                      <a:lnTo>
                        <a:pt x="888" y="189"/>
                      </a:lnTo>
                      <a:lnTo>
                        <a:pt x="829" y="175"/>
                      </a:lnTo>
                      <a:lnTo>
                        <a:pt x="745" y="135"/>
                      </a:lnTo>
                      <a:lnTo>
                        <a:pt x="684" y="140"/>
                      </a:lnTo>
                      <a:lnTo>
                        <a:pt x="684" y="140"/>
                      </a:lnTo>
                      <a:close/>
                    </a:path>
                  </a:pathLst>
                </a:custGeom>
                <a:solidFill>
                  <a:srgbClr val="8CBFB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50" name="Freeform 122"/>
                <p:cNvSpPr>
                  <a:spLocks/>
                </p:cNvSpPr>
                <p:nvPr/>
              </p:nvSpPr>
              <p:spPr bwMode="auto">
                <a:xfrm>
                  <a:off x="2817" y="3293"/>
                  <a:ext cx="100" cy="279"/>
                </a:xfrm>
                <a:custGeom>
                  <a:avLst/>
                  <a:gdLst/>
                  <a:ahLst/>
                  <a:cxnLst>
                    <a:cxn ang="0">
                      <a:pos x="54" y="77"/>
                    </a:cxn>
                    <a:cxn ang="0">
                      <a:pos x="103" y="0"/>
                    </a:cxn>
                    <a:cxn ang="0">
                      <a:pos x="127" y="84"/>
                    </a:cxn>
                    <a:cxn ang="0">
                      <a:pos x="182" y="42"/>
                    </a:cxn>
                    <a:cxn ang="0">
                      <a:pos x="195" y="327"/>
                    </a:cxn>
                    <a:cxn ang="0">
                      <a:pos x="200" y="474"/>
                    </a:cxn>
                    <a:cxn ang="0">
                      <a:pos x="195" y="598"/>
                    </a:cxn>
                    <a:cxn ang="0">
                      <a:pos x="59" y="836"/>
                    </a:cxn>
                    <a:cxn ang="0">
                      <a:pos x="0" y="794"/>
                    </a:cxn>
                    <a:cxn ang="0">
                      <a:pos x="54" y="77"/>
                    </a:cxn>
                    <a:cxn ang="0">
                      <a:pos x="54" y="77"/>
                    </a:cxn>
                  </a:cxnLst>
                  <a:rect l="0" t="0" r="r" b="b"/>
                  <a:pathLst>
                    <a:path w="200" h="836">
                      <a:moveTo>
                        <a:pt x="54" y="77"/>
                      </a:moveTo>
                      <a:lnTo>
                        <a:pt x="103" y="0"/>
                      </a:lnTo>
                      <a:lnTo>
                        <a:pt x="127" y="84"/>
                      </a:lnTo>
                      <a:lnTo>
                        <a:pt x="182" y="42"/>
                      </a:lnTo>
                      <a:lnTo>
                        <a:pt x="195" y="327"/>
                      </a:lnTo>
                      <a:lnTo>
                        <a:pt x="200" y="474"/>
                      </a:lnTo>
                      <a:lnTo>
                        <a:pt x="195" y="598"/>
                      </a:lnTo>
                      <a:lnTo>
                        <a:pt x="59" y="836"/>
                      </a:lnTo>
                      <a:lnTo>
                        <a:pt x="0" y="794"/>
                      </a:lnTo>
                      <a:lnTo>
                        <a:pt x="54" y="77"/>
                      </a:lnTo>
                      <a:lnTo>
                        <a:pt x="54" y="77"/>
                      </a:lnTo>
                      <a:close/>
                    </a:path>
                  </a:pathLst>
                </a:custGeom>
                <a:solidFill>
                  <a:srgbClr val="B3D9B3"/>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51" name="Freeform 123"/>
                <p:cNvSpPr>
                  <a:spLocks/>
                </p:cNvSpPr>
                <p:nvPr/>
              </p:nvSpPr>
              <p:spPr bwMode="auto">
                <a:xfrm>
                  <a:off x="2768" y="3288"/>
                  <a:ext cx="130" cy="288"/>
                </a:xfrm>
                <a:custGeom>
                  <a:avLst/>
                  <a:gdLst/>
                  <a:ahLst/>
                  <a:cxnLst>
                    <a:cxn ang="0">
                      <a:pos x="106" y="10"/>
                    </a:cxn>
                    <a:cxn ang="0">
                      <a:pos x="73" y="142"/>
                    </a:cxn>
                    <a:cxn ang="0">
                      <a:pos x="55" y="196"/>
                    </a:cxn>
                    <a:cxn ang="0">
                      <a:pos x="27" y="262"/>
                    </a:cxn>
                    <a:cxn ang="0">
                      <a:pos x="0" y="316"/>
                    </a:cxn>
                    <a:cxn ang="0">
                      <a:pos x="30" y="462"/>
                    </a:cxn>
                    <a:cxn ang="0">
                      <a:pos x="43" y="551"/>
                    </a:cxn>
                    <a:cxn ang="0">
                      <a:pos x="57" y="687"/>
                    </a:cxn>
                    <a:cxn ang="0">
                      <a:pos x="68" y="811"/>
                    </a:cxn>
                    <a:cxn ang="0">
                      <a:pos x="73" y="864"/>
                    </a:cxn>
                    <a:cxn ang="0">
                      <a:pos x="261" y="598"/>
                    </a:cxn>
                    <a:cxn ang="0">
                      <a:pos x="218" y="345"/>
                    </a:cxn>
                    <a:cxn ang="0">
                      <a:pos x="163" y="156"/>
                    </a:cxn>
                    <a:cxn ang="0">
                      <a:pos x="125" y="0"/>
                    </a:cxn>
                    <a:cxn ang="0">
                      <a:pos x="106" y="10"/>
                    </a:cxn>
                    <a:cxn ang="0">
                      <a:pos x="106" y="10"/>
                    </a:cxn>
                  </a:cxnLst>
                  <a:rect l="0" t="0" r="r" b="b"/>
                  <a:pathLst>
                    <a:path w="261" h="864">
                      <a:moveTo>
                        <a:pt x="106" y="10"/>
                      </a:moveTo>
                      <a:lnTo>
                        <a:pt x="73" y="142"/>
                      </a:lnTo>
                      <a:lnTo>
                        <a:pt x="55" y="196"/>
                      </a:lnTo>
                      <a:lnTo>
                        <a:pt x="27" y="262"/>
                      </a:lnTo>
                      <a:lnTo>
                        <a:pt x="0" y="316"/>
                      </a:lnTo>
                      <a:lnTo>
                        <a:pt x="30" y="462"/>
                      </a:lnTo>
                      <a:lnTo>
                        <a:pt x="43" y="551"/>
                      </a:lnTo>
                      <a:lnTo>
                        <a:pt x="57" y="687"/>
                      </a:lnTo>
                      <a:lnTo>
                        <a:pt x="68" y="811"/>
                      </a:lnTo>
                      <a:lnTo>
                        <a:pt x="73" y="864"/>
                      </a:lnTo>
                      <a:lnTo>
                        <a:pt x="261" y="598"/>
                      </a:lnTo>
                      <a:lnTo>
                        <a:pt x="218" y="345"/>
                      </a:lnTo>
                      <a:lnTo>
                        <a:pt x="163" y="156"/>
                      </a:lnTo>
                      <a:lnTo>
                        <a:pt x="125" y="0"/>
                      </a:lnTo>
                      <a:lnTo>
                        <a:pt x="106" y="10"/>
                      </a:lnTo>
                      <a:lnTo>
                        <a:pt x="106" y="10"/>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52" name="Freeform 124"/>
                <p:cNvSpPr>
                  <a:spLocks/>
                </p:cNvSpPr>
                <p:nvPr/>
              </p:nvSpPr>
              <p:spPr bwMode="auto">
                <a:xfrm>
                  <a:off x="2207" y="3524"/>
                  <a:ext cx="72" cy="89"/>
                </a:xfrm>
                <a:custGeom>
                  <a:avLst/>
                  <a:gdLst/>
                  <a:ahLst/>
                  <a:cxnLst>
                    <a:cxn ang="0">
                      <a:pos x="3" y="11"/>
                    </a:cxn>
                    <a:cxn ang="0">
                      <a:pos x="17" y="86"/>
                    </a:cxn>
                    <a:cxn ang="0">
                      <a:pos x="17" y="161"/>
                    </a:cxn>
                    <a:cxn ang="0">
                      <a:pos x="14" y="217"/>
                    </a:cxn>
                    <a:cxn ang="0">
                      <a:pos x="0" y="266"/>
                    </a:cxn>
                    <a:cxn ang="0">
                      <a:pos x="104" y="252"/>
                    </a:cxn>
                    <a:cxn ang="0">
                      <a:pos x="132" y="117"/>
                    </a:cxn>
                    <a:cxn ang="0">
                      <a:pos x="144" y="0"/>
                    </a:cxn>
                    <a:cxn ang="0">
                      <a:pos x="3" y="11"/>
                    </a:cxn>
                    <a:cxn ang="0">
                      <a:pos x="3" y="11"/>
                    </a:cxn>
                  </a:cxnLst>
                  <a:rect l="0" t="0" r="r" b="b"/>
                  <a:pathLst>
                    <a:path w="144" h="266">
                      <a:moveTo>
                        <a:pt x="3" y="11"/>
                      </a:moveTo>
                      <a:lnTo>
                        <a:pt x="17" y="86"/>
                      </a:lnTo>
                      <a:lnTo>
                        <a:pt x="17" y="161"/>
                      </a:lnTo>
                      <a:lnTo>
                        <a:pt x="14" y="217"/>
                      </a:lnTo>
                      <a:lnTo>
                        <a:pt x="0" y="266"/>
                      </a:lnTo>
                      <a:lnTo>
                        <a:pt x="104" y="252"/>
                      </a:lnTo>
                      <a:lnTo>
                        <a:pt x="132" y="117"/>
                      </a:lnTo>
                      <a:lnTo>
                        <a:pt x="144" y="0"/>
                      </a:lnTo>
                      <a:lnTo>
                        <a:pt x="3" y="11"/>
                      </a:lnTo>
                      <a:lnTo>
                        <a:pt x="3" y="1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56" name="Freeform 128"/>
                <p:cNvSpPr>
                  <a:spLocks/>
                </p:cNvSpPr>
                <p:nvPr/>
              </p:nvSpPr>
              <p:spPr bwMode="auto">
                <a:xfrm>
                  <a:off x="2554" y="3662"/>
                  <a:ext cx="222" cy="194"/>
                </a:xfrm>
                <a:custGeom>
                  <a:avLst/>
                  <a:gdLst/>
                  <a:ahLst/>
                  <a:cxnLst>
                    <a:cxn ang="0">
                      <a:pos x="86" y="11"/>
                    </a:cxn>
                    <a:cxn ang="0">
                      <a:pos x="285" y="0"/>
                    </a:cxn>
                    <a:cxn ang="0">
                      <a:pos x="329" y="25"/>
                    </a:cxn>
                    <a:cxn ang="0">
                      <a:pos x="361" y="96"/>
                    </a:cxn>
                    <a:cxn ang="0">
                      <a:pos x="397" y="192"/>
                    </a:cxn>
                    <a:cxn ang="0">
                      <a:pos x="445" y="229"/>
                    </a:cxn>
                    <a:cxn ang="0">
                      <a:pos x="380" y="289"/>
                    </a:cxn>
                    <a:cxn ang="0">
                      <a:pos x="386" y="423"/>
                    </a:cxn>
                    <a:cxn ang="0">
                      <a:pos x="366" y="456"/>
                    </a:cxn>
                    <a:cxn ang="0">
                      <a:pos x="252" y="581"/>
                    </a:cxn>
                    <a:cxn ang="0">
                      <a:pos x="171" y="556"/>
                    </a:cxn>
                    <a:cxn ang="0">
                      <a:pos x="106" y="439"/>
                    </a:cxn>
                    <a:cxn ang="0">
                      <a:pos x="43" y="388"/>
                    </a:cxn>
                    <a:cxn ang="0">
                      <a:pos x="0" y="353"/>
                    </a:cxn>
                    <a:cxn ang="0">
                      <a:pos x="59" y="192"/>
                    </a:cxn>
                    <a:cxn ang="0">
                      <a:pos x="73" y="82"/>
                    </a:cxn>
                    <a:cxn ang="0">
                      <a:pos x="86" y="11"/>
                    </a:cxn>
                    <a:cxn ang="0">
                      <a:pos x="86" y="11"/>
                    </a:cxn>
                  </a:cxnLst>
                  <a:rect l="0" t="0" r="r" b="b"/>
                  <a:pathLst>
                    <a:path w="445" h="581">
                      <a:moveTo>
                        <a:pt x="86" y="11"/>
                      </a:moveTo>
                      <a:lnTo>
                        <a:pt x="285" y="0"/>
                      </a:lnTo>
                      <a:lnTo>
                        <a:pt x="329" y="25"/>
                      </a:lnTo>
                      <a:lnTo>
                        <a:pt x="361" y="96"/>
                      </a:lnTo>
                      <a:lnTo>
                        <a:pt x="397" y="192"/>
                      </a:lnTo>
                      <a:lnTo>
                        <a:pt x="445" y="229"/>
                      </a:lnTo>
                      <a:lnTo>
                        <a:pt x="380" y="289"/>
                      </a:lnTo>
                      <a:lnTo>
                        <a:pt x="386" y="423"/>
                      </a:lnTo>
                      <a:lnTo>
                        <a:pt x="366" y="456"/>
                      </a:lnTo>
                      <a:lnTo>
                        <a:pt x="252" y="581"/>
                      </a:lnTo>
                      <a:lnTo>
                        <a:pt x="171" y="556"/>
                      </a:lnTo>
                      <a:lnTo>
                        <a:pt x="106" y="439"/>
                      </a:lnTo>
                      <a:lnTo>
                        <a:pt x="43" y="388"/>
                      </a:lnTo>
                      <a:lnTo>
                        <a:pt x="0" y="353"/>
                      </a:lnTo>
                      <a:lnTo>
                        <a:pt x="59" y="192"/>
                      </a:lnTo>
                      <a:lnTo>
                        <a:pt x="73" y="82"/>
                      </a:lnTo>
                      <a:lnTo>
                        <a:pt x="86" y="11"/>
                      </a:lnTo>
                      <a:lnTo>
                        <a:pt x="86" y="11"/>
                      </a:lnTo>
                      <a:close/>
                    </a:path>
                  </a:pathLst>
                </a:custGeom>
                <a:solidFill>
                  <a:srgbClr val="CCA699"/>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57" name="Freeform 129"/>
                <p:cNvSpPr>
                  <a:spLocks/>
                </p:cNvSpPr>
                <p:nvPr/>
              </p:nvSpPr>
              <p:spPr bwMode="auto">
                <a:xfrm>
                  <a:off x="2305" y="3573"/>
                  <a:ext cx="217" cy="222"/>
                </a:xfrm>
                <a:custGeom>
                  <a:avLst/>
                  <a:gdLst/>
                  <a:ahLst/>
                  <a:cxnLst>
                    <a:cxn ang="0">
                      <a:pos x="313" y="71"/>
                    </a:cxn>
                    <a:cxn ang="0">
                      <a:pos x="291" y="3"/>
                    </a:cxn>
                    <a:cxn ang="0">
                      <a:pos x="234" y="0"/>
                    </a:cxn>
                    <a:cxn ang="0">
                      <a:pos x="163" y="24"/>
                    </a:cxn>
                    <a:cxn ang="0">
                      <a:pos x="109" y="57"/>
                    </a:cxn>
                    <a:cxn ang="0">
                      <a:pos x="68" y="85"/>
                    </a:cxn>
                    <a:cxn ang="0">
                      <a:pos x="22" y="136"/>
                    </a:cxn>
                    <a:cxn ang="0">
                      <a:pos x="3" y="181"/>
                    </a:cxn>
                    <a:cxn ang="0">
                      <a:pos x="0" y="246"/>
                    </a:cxn>
                    <a:cxn ang="0">
                      <a:pos x="20" y="353"/>
                    </a:cxn>
                    <a:cxn ang="0">
                      <a:pos x="41" y="477"/>
                    </a:cxn>
                    <a:cxn ang="0">
                      <a:pos x="66" y="580"/>
                    </a:cxn>
                    <a:cxn ang="0">
                      <a:pos x="114" y="648"/>
                    </a:cxn>
                    <a:cxn ang="0">
                      <a:pos x="150" y="666"/>
                    </a:cxn>
                    <a:cxn ang="0">
                      <a:pos x="215" y="645"/>
                    </a:cxn>
                    <a:cxn ang="0">
                      <a:pos x="332" y="545"/>
                    </a:cxn>
                    <a:cxn ang="0">
                      <a:pos x="405" y="449"/>
                    </a:cxn>
                    <a:cxn ang="0">
                      <a:pos x="432" y="395"/>
                    </a:cxn>
                    <a:cxn ang="0">
                      <a:pos x="436" y="335"/>
                    </a:cxn>
                    <a:cxn ang="0">
                      <a:pos x="416" y="274"/>
                    </a:cxn>
                    <a:cxn ang="0">
                      <a:pos x="368" y="157"/>
                    </a:cxn>
                    <a:cxn ang="0">
                      <a:pos x="305" y="153"/>
                    </a:cxn>
                    <a:cxn ang="0">
                      <a:pos x="196" y="195"/>
                    </a:cxn>
                    <a:cxn ang="0">
                      <a:pos x="239" y="129"/>
                    </a:cxn>
                    <a:cxn ang="0">
                      <a:pos x="313" y="71"/>
                    </a:cxn>
                    <a:cxn ang="0">
                      <a:pos x="313" y="71"/>
                    </a:cxn>
                  </a:cxnLst>
                  <a:rect l="0" t="0" r="r" b="b"/>
                  <a:pathLst>
                    <a:path w="436" h="666">
                      <a:moveTo>
                        <a:pt x="313" y="71"/>
                      </a:moveTo>
                      <a:lnTo>
                        <a:pt x="291" y="3"/>
                      </a:lnTo>
                      <a:lnTo>
                        <a:pt x="234" y="0"/>
                      </a:lnTo>
                      <a:lnTo>
                        <a:pt x="163" y="24"/>
                      </a:lnTo>
                      <a:lnTo>
                        <a:pt x="109" y="57"/>
                      </a:lnTo>
                      <a:lnTo>
                        <a:pt x="68" y="85"/>
                      </a:lnTo>
                      <a:lnTo>
                        <a:pt x="22" y="136"/>
                      </a:lnTo>
                      <a:lnTo>
                        <a:pt x="3" y="181"/>
                      </a:lnTo>
                      <a:lnTo>
                        <a:pt x="0" y="246"/>
                      </a:lnTo>
                      <a:lnTo>
                        <a:pt x="20" y="353"/>
                      </a:lnTo>
                      <a:lnTo>
                        <a:pt x="41" y="477"/>
                      </a:lnTo>
                      <a:lnTo>
                        <a:pt x="66" y="580"/>
                      </a:lnTo>
                      <a:lnTo>
                        <a:pt x="114" y="648"/>
                      </a:lnTo>
                      <a:lnTo>
                        <a:pt x="150" y="666"/>
                      </a:lnTo>
                      <a:lnTo>
                        <a:pt x="215" y="645"/>
                      </a:lnTo>
                      <a:lnTo>
                        <a:pt x="332" y="545"/>
                      </a:lnTo>
                      <a:lnTo>
                        <a:pt x="405" y="449"/>
                      </a:lnTo>
                      <a:lnTo>
                        <a:pt x="432" y="395"/>
                      </a:lnTo>
                      <a:lnTo>
                        <a:pt x="436" y="335"/>
                      </a:lnTo>
                      <a:lnTo>
                        <a:pt x="416" y="274"/>
                      </a:lnTo>
                      <a:lnTo>
                        <a:pt x="368" y="157"/>
                      </a:lnTo>
                      <a:lnTo>
                        <a:pt x="305" y="153"/>
                      </a:lnTo>
                      <a:lnTo>
                        <a:pt x="196" y="195"/>
                      </a:lnTo>
                      <a:lnTo>
                        <a:pt x="239" y="129"/>
                      </a:lnTo>
                      <a:lnTo>
                        <a:pt x="313" y="71"/>
                      </a:lnTo>
                      <a:lnTo>
                        <a:pt x="313" y="71"/>
                      </a:lnTo>
                      <a:close/>
                    </a:path>
                  </a:pathLst>
                </a:custGeom>
                <a:solidFill>
                  <a:srgbClr val="EBC5B8"/>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58" name="Freeform 130"/>
                <p:cNvSpPr>
                  <a:spLocks/>
                </p:cNvSpPr>
                <p:nvPr/>
              </p:nvSpPr>
              <p:spPr bwMode="auto">
                <a:xfrm>
                  <a:off x="2305" y="3484"/>
                  <a:ext cx="236" cy="96"/>
                </a:xfrm>
                <a:custGeom>
                  <a:avLst/>
                  <a:gdLst/>
                  <a:ahLst/>
                  <a:cxnLst>
                    <a:cxn ang="0">
                      <a:pos x="465" y="261"/>
                    </a:cxn>
                    <a:cxn ang="0">
                      <a:pos x="373" y="218"/>
                    </a:cxn>
                    <a:cxn ang="0">
                      <a:pos x="338" y="168"/>
                    </a:cxn>
                    <a:cxn ang="0">
                      <a:pos x="300" y="89"/>
                    </a:cxn>
                    <a:cxn ang="0">
                      <a:pos x="259" y="37"/>
                    </a:cxn>
                    <a:cxn ang="0">
                      <a:pos x="223" y="12"/>
                    </a:cxn>
                    <a:cxn ang="0">
                      <a:pos x="174" y="0"/>
                    </a:cxn>
                    <a:cxn ang="0">
                      <a:pos x="109" y="15"/>
                    </a:cxn>
                    <a:cxn ang="0">
                      <a:pos x="27" y="51"/>
                    </a:cxn>
                    <a:cxn ang="0">
                      <a:pos x="0" y="68"/>
                    </a:cxn>
                    <a:cxn ang="0">
                      <a:pos x="79" y="112"/>
                    </a:cxn>
                    <a:cxn ang="0">
                      <a:pos x="134" y="126"/>
                    </a:cxn>
                    <a:cxn ang="0">
                      <a:pos x="223" y="168"/>
                    </a:cxn>
                    <a:cxn ang="0">
                      <a:pos x="261" y="208"/>
                    </a:cxn>
                    <a:cxn ang="0">
                      <a:pos x="291" y="246"/>
                    </a:cxn>
                    <a:cxn ang="0">
                      <a:pos x="340" y="276"/>
                    </a:cxn>
                    <a:cxn ang="0">
                      <a:pos x="400" y="283"/>
                    </a:cxn>
                    <a:cxn ang="0">
                      <a:pos x="454" y="290"/>
                    </a:cxn>
                    <a:cxn ang="0">
                      <a:pos x="473" y="290"/>
                    </a:cxn>
                    <a:cxn ang="0">
                      <a:pos x="465" y="261"/>
                    </a:cxn>
                    <a:cxn ang="0">
                      <a:pos x="465" y="261"/>
                    </a:cxn>
                  </a:cxnLst>
                  <a:rect l="0" t="0" r="r" b="b"/>
                  <a:pathLst>
                    <a:path w="473" h="290">
                      <a:moveTo>
                        <a:pt x="465" y="261"/>
                      </a:moveTo>
                      <a:lnTo>
                        <a:pt x="373" y="218"/>
                      </a:lnTo>
                      <a:lnTo>
                        <a:pt x="338" y="168"/>
                      </a:lnTo>
                      <a:lnTo>
                        <a:pt x="300" y="89"/>
                      </a:lnTo>
                      <a:lnTo>
                        <a:pt x="259" y="37"/>
                      </a:lnTo>
                      <a:lnTo>
                        <a:pt x="223" y="12"/>
                      </a:lnTo>
                      <a:lnTo>
                        <a:pt x="174" y="0"/>
                      </a:lnTo>
                      <a:lnTo>
                        <a:pt x="109" y="15"/>
                      </a:lnTo>
                      <a:lnTo>
                        <a:pt x="27" y="51"/>
                      </a:lnTo>
                      <a:lnTo>
                        <a:pt x="0" y="68"/>
                      </a:lnTo>
                      <a:lnTo>
                        <a:pt x="79" y="112"/>
                      </a:lnTo>
                      <a:lnTo>
                        <a:pt x="134" y="126"/>
                      </a:lnTo>
                      <a:lnTo>
                        <a:pt x="223" y="168"/>
                      </a:lnTo>
                      <a:lnTo>
                        <a:pt x="261" y="208"/>
                      </a:lnTo>
                      <a:lnTo>
                        <a:pt x="291" y="246"/>
                      </a:lnTo>
                      <a:lnTo>
                        <a:pt x="340" y="276"/>
                      </a:lnTo>
                      <a:lnTo>
                        <a:pt x="400" y="283"/>
                      </a:lnTo>
                      <a:lnTo>
                        <a:pt x="454" y="290"/>
                      </a:lnTo>
                      <a:lnTo>
                        <a:pt x="473" y="290"/>
                      </a:lnTo>
                      <a:lnTo>
                        <a:pt x="465" y="261"/>
                      </a:lnTo>
                      <a:lnTo>
                        <a:pt x="465" y="261"/>
                      </a:lnTo>
                      <a:close/>
                    </a:path>
                  </a:pathLst>
                </a:custGeom>
                <a:solidFill>
                  <a:srgbClr val="B3D9B3"/>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59" name="Freeform 131"/>
                <p:cNvSpPr>
                  <a:spLocks/>
                </p:cNvSpPr>
                <p:nvPr/>
              </p:nvSpPr>
              <p:spPr bwMode="auto">
                <a:xfrm>
                  <a:off x="2770" y="3485"/>
                  <a:ext cx="53" cy="63"/>
                </a:xfrm>
                <a:custGeom>
                  <a:avLst/>
                  <a:gdLst/>
                  <a:ahLst/>
                  <a:cxnLst>
                    <a:cxn ang="0">
                      <a:pos x="6" y="142"/>
                    </a:cxn>
                    <a:cxn ang="0">
                      <a:pos x="0" y="60"/>
                    </a:cxn>
                    <a:cxn ang="0">
                      <a:pos x="108" y="0"/>
                    </a:cxn>
                    <a:cxn ang="0">
                      <a:pos x="76" y="89"/>
                    </a:cxn>
                    <a:cxn ang="0">
                      <a:pos x="90" y="142"/>
                    </a:cxn>
                    <a:cxn ang="0">
                      <a:pos x="35" y="189"/>
                    </a:cxn>
                    <a:cxn ang="0">
                      <a:pos x="6" y="142"/>
                    </a:cxn>
                    <a:cxn ang="0">
                      <a:pos x="6" y="142"/>
                    </a:cxn>
                  </a:cxnLst>
                  <a:rect l="0" t="0" r="r" b="b"/>
                  <a:pathLst>
                    <a:path w="108" h="189">
                      <a:moveTo>
                        <a:pt x="6" y="142"/>
                      </a:moveTo>
                      <a:lnTo>
                        <a:pt x="0" y="60"/>
                      </a:lnTo>
                      <a:lnTo>
                        <a:pt x="108" y="0"/>
                      </a:lnTo>
                      <a:lnTo>
                        <a:pt x="76" y="89"/>
                      </a:lnTo>
                      <a:lnTo>
                        <a:pt x="90" y="142"/>
                      </a:lnTo>
                      <a:lnTo>
                        <a:pt x="35" y="189"/>
                      </a:lnTo>
                      <a:lnTo>
                        <a:pt x="6" y="142"/>
                      </a:lnTo>
                      <a:lnTo>
                        <a:pt x="6" y="142"/>
                      </a:lnTo>
                      <a:close/>
                    </a:path>
                  </a:pathLst>
                </a:custGeom>
                <a:solidFill>
                  <a:srgbClr val="F2D8CC"/>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60" name="Freeform 132"/>
                <p:cNvSpPr>
                  <a:spLocks/>
                </p:cNvSpPr>
                <p:nvPr/>
              </p:nvSpPr>
              <p:spPr bwMode="auto">
                <a:xfrm>
                  <a:off x="2337" y="3632"/>
                  <a:ext cx="52" cy="44"/>
                </a:xfrm>
                <a:custGeom>
                  <a:avLst/>
                  <a:gdLst/>
                  <a:ahLst/>
                  <a:cxnLst>
                    <a:cxn ang="0">
                      <a:pos x="92" y="21"/>
                    </a:cxn>
                    <a:cxn ang="0">
                      <a:pos x="43" y="0"/>
                    </a:cxn>
                    <a:cxn ang="0">
                      <a:pos x="0" y="61"/>
                    </a:cxn>
                    <a:cxn ang="0">
                      <a:pos x="11" y="131"/>
                    </a:cxn>
                    <a:cxn ang="0">
                      <a:pos x="102" y="89"/>
                    </a:cxn>
                    <a:cxn ang="0">
                      <a:pos x="92" y="21"/>
                    </a:cxn>
                    <a:cxn ang="0">
                      <a:pos x="92" y="21"/>
                    </a:cxn>
                  </a:cxnLst>
                  <a:rect l="0" t="0" r="r" b="b"/>
                  <a:pathLst>
                    <a:path w="102" h="131">
                      <a:moveTo>
                        <a:pt x="92" y="21"/>
                      </a:moveTo>
                      <a:lnTo>
                        <a:pt x="43" y="0"/>
                      </a:lnTo>
                      <a:lnTo>
                        <a:pt x="0" y="61"/>
                      </a:lnTo>
                      <a:lnTo>
                        <a:pt x="11" y="131"/>
                      </a:lnTo>
                      <a:lnTo>
                        <a:pt x="102" y="89"/>
                      </a:lnTo>
                      <a:lnTo>
                        <a:pt x="92" y="21"/>
                      </a:lnTo>
                      <a:lnTo>
                        <a:pt x="92" y="21"/>
                      </a:lnTo>
                      <a:close/>
                    </a:path>
                  </a:pathLst>
                </a:custGeom>
                <a:solidFill>
                  <a:srgbClr val="F2D8CC"/>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61" name="Freeform 133"/>
                <p:cNvSpPr>
                  <a:spLocks/>
                </p:cNvSpPr>
                <p:nvPr/>
              </p:nvSpPr>
              <p:spPr bwMode="auto">
                <a:xfrm>
                  <a:off x="2245" y="2984"/>
                  <a:ext cx="413" cy="387"/>
                </a:xfrm>
                <a:custGeom>
                  <a:avLst/>
                  <a:gdLst/>
                  <a:ahLst/>
                  <a:cxnLst>
                    <a:cxn ang="0">
                      <a:pos x="823" y="324"/>
                    </a:cxn>
                    <a:cxn ang="0">
                      <a:pos x="826" y="275"/>
                    </a:cxn>
                    <a:cxn ang="0">
                      <a:pos x="799" y="221"/>
                    </a:cxn>
                    <a:cxn ang="0">
                      <a:pos x="774" y="203"/>
                    </a:cxn>
                    <a:cxn ang="0">
                      <a:pos x="755" y="189"/>
                    </a:cxn>
                    <a:cxn ang="0">
                      <a:pos x="755" y="128"/>
                    </a:cxn>
                    <a:cxn ang="0">
                      <a:pos x="731" y="65"/>
                    </a:cxn>
                    <a:cxn ang="0">
                      <a:pos x="644" y="0"/>
                    </a:cxn>
                    <a:cxn ang="0">
                      <a:pos x="603" y="0"/>
                    </a:cxn>
                    <a:cxn ang="0">
                      <a:pos x="551" y="11"/>
                    </a:cxn>
                    <a:cxn ang="0">
                      <a:pos x="487" y="32"/>
                    </a:cxn>
                    <a:cxn ang="0">
                      <a:pos x="432" y="72"/>
                    </a:cxn>
                    <a:cxn ang="0">
                      <a:pos x="378" y="121"/>
                    </a:cxn>
                    <a:cxn ang="0">
                      <a:pos x="342" y="142"/>
                    </a:cxn>
                    <a:cxn ang="0">
                      <a:pos x="305" y="147"/>
                    </a:cxn>
                    <a:cxn ang="0">
                      <a:pos x="274" y="121"/>
                    </a:cxn>
                    <a:cxn ang="0">
                      <a:pos x="250" y="196"/>
                    </a:cxn>
                    <a:cxn ang="0">
                      <a:pos x="296" y="271"/>
                    </a:cxn>
                    <a:cxn ang="0">
                      <a:pos x="269" y="360"/>
                    </a:cxn>
                    <a:cxn ang="0">
                      <a:pos x="269" y="406"/>
                    </a:cxn>
                    <a:cxn ang="0">
                      <a:pos x="162" y="488"/>
                    </a:cxn>
                    <a:cxn ang="0">
                      <a:pos x="112" y="556"/>
                    </a:cxn>
                    <a:cxn ang="0">
                      <a:pos x="84" y="623"/>
                    </a:cxn>
                    <a:cxn ang="0">
                      <a:pos x="57" y="670"/>
                    </a:cxn>
                    <a:cxn ang="0">
                      <a:pos x="0" y="712"/>
                    </a:cxn>
                    <a:cxn ang="0">
                      <a:pos x="92" y="831"/>
                    </a:cxn>
                    <a:cxn ang="0">
                      <a:pos x="155" y="841"/>
                    </a:cxn>
                    <a:cxn ang="0">
                      <a:pos x="160" y="883"/>
                    </a:cxn>
                    <a:cxn ang="0">
                      <a:pos x="253" y="908"/>
                    </a:cxn>
                    <a:cxn ang="0">
                      <a:pos x="236" y="980"/>
                    </a:cxn>
                    <a:cxn ang="0">
                      <a:pos x="326" y="994"/>
                    </a:cxn>
                    <a:cxn ang="0">
                      <a:pos x="369" y="1048"/>
                    </a:cxn>
                    <a:cxn ang="0">
                      <a:pos x="424" y="1161"/>
                    </a:cxn>
                    <a:cxn ang="0">
                      <a:pos x="823" y="324"/>
                    </a:cxn>
                    <a:cxn ang="0">
                      <a:pos x="823" y="324"/>
                    </a:cxn>
                  </a:cxnLst>
                  <a:rect l="0" t="0" r="r" b="b"/>
                  <a:pathLst>
                    <a:path w="826" h="1161">
                      <a:moveTo>
                        <a:pt x="823" y="324"/>
                      </a:moveTo>
                      <a:lnTo>
                        <a:pt x="826" y="275"/>
                      </a:lnTo>
                      <a:lnTo>
                        <a:pt x="799" y="221"/>
                      </a:lnTo>
                      <a:lnTo>
                        <a:pt x="774" y="203"/>
                      </a:lnTo>
                      <a:lnTo>
                        <a:pt x="755" y="189"/>
                      </a:lnTo>
                      <a:lnTo>
                        <a:pt x="755" y="128"/>
                      </a:lnTo>
                      <a:lnTo>
                        <a:pt x="731" y="65"/>
                      </a:lnTo>
                      <a:lnTo>
                        <a:pt x="644" y="0"/>
                      </a:lnTo>
                      <a:lnTo>
                        <a:pt x="603" y="0"/>
                      </a:lnTo>
                      <a:lnTo>
                        <a:pt x="551" y="11"/>
                      </a:lnTo>
                      <a:lnTo>
                        <a:pt x="487" y="32"/>
                      </a:lnTo>
                      <a:lnTo>
                        <a:pt x="432" y="72"/>
                      </a:lnTo>
                      <a:lnTo>
                        <a:pt x="378" y="121"/>
                      </a:lnTo>
                      <a:lnTo>
                        <a:pt x="342" y="142"/>
                      </a:lnTo>
                      <a:lnTo>
                        <a:pt x="305" y="147"/>
                      </a:lnTo>
                      <a:lnTo>
                        <a:pt x="274" y="121"/>
                      </a:lnTo>
                      <a:lnTo>
                        <a:pt x="250" y="196"/>
                      </a:lnTo>
                      <a:lnTo>
                        <a:pt x="296" y="271"/>
                      </a:lnTo>
                      <a:lnTo>
                        <a:pt x="269" y="360"/>
                      </a:lnTo>
                      <a:lnTo>
                        <a:pt x="269" y="406"/>
                      </a:lnTo>
                      <a:lnTo>
                        <a:pt x="162" y="488"/>
                      </a:lnTo>
                      <a:lnTo>
                        <a:pt x="112" y="556"/>
                      </a:lnTo>
                      <a:lnTo>
                        <a:pt x="84" y="623"/>
                      </a:lnTo>
                      <a:lnTo>
                        <a:pt x="57" y="670"/>
                      </a:lnTo>
                      <a:lnTo>
                        <a:pt x="0" y="712"/>
                      </a:lnTo>
                      <a:lnTo>
                        <a:pt x="92" y="831"/>
                      </a:lnTo>
                      <a:lnTo>
                        <a:pt x="155" y="841"/>
                      </a:lnTo>
                      <a:lnTo>
                        <a:pt x="160" y="883"/>
                      </a:lnTo>
                      <a:lnTo>
                        <a:pt x="253" y="908"/>
                      </a:lnTo>
                      <a:lnTo>
                        <a:pt x="236" y="980"/>
                      </a:lnTo>
                      <a:lnTo>
                        <a:pt x="326" y="994"/>
                      </a:lnTo>
                      <a:lnTo>
                        <a:pt x="369" y="1048"/>
                      </a:lnTo>
                      <a:lnTo>
                        <a:pt x="424" y="1161"/>
                      </a:lnTo>
                      <a:lnTo>
                        <a:pt x="823" y="324"/>
                      </a:lnTo>
                      <a:lnTo>
                        <a:pt x="823" y="324"/>
                      </a:lnTo>
                      <a:close/>
                    </a:path>
                  </a:pathLst>
                </a:custGeom>
                <a:solidFill>
                  <a:srgbClr val="CCA699"/>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62" name="Freeform 134"/>
                <p:cNvSpPr>
                  <a:spLocks/>
                </p:cNvSpPr>
                <p:nvPr/>
              </p:nvSpPr>
              <p:spPr bwMode="auto">
                <a:xfrm>
                  <a:off x="2422" y="3078"/>
                  <a:ext cx="328" cy="548"/>
                </a:xfrm>
                <a:custGeom>
                  <a:avLst/>
                  <a:gdLst/>
                  <a:ahLst/>
                  <a:cxnLst>
                    <a:cxn ang="0">
                      <a:pos x="424" y="33"/>
                    </a:cxn>
                    <a:cxn ang="0">
                      <a:pos x="389" y="21"/>
                    </a:cxn>
                    <a:cxn ang="0">
                      <a:pos x="350" y="35"/>
                    </a:cxn>
                    <a:cxn ang="0">
                      <a:pos x="318" y="33"/>
                    </a:cxn>
                    <a:cxn ang="0">
                      <a:pos x="302" y="0"/>
                    </a:cxn>
                    <a:cxn ang="0">
                      <a:pos x="255" y="21"/>
                    </a:cxn>
                    <a:cxn ang="0">
                      <a:pos x="239" y="49"/>
                    </a:cxn>
                    <a:cxn ang="0">
                      <a:pos x="207" y="57"/>
                    </a:cxn>
                    <a:cxn ang="0">
                      <a:pos x="177" y="64"/>
                    </a:cxn>
                    <a:cxn ang="0">
                      <a:pos x="144" y="89"/>
                    </a:cxn>
                    <a:cxn ang="0">
                      <a:pos x="141" y="131"/>
                    </a:cxn>
                    <a:cxn ang="0">
                      <a:pos x="130" y="174"/>
                    </a:cxn>
                    <a:cxn ang="0">
                      <a:pos x="89" y="203"/>
                    </a:cxn>
                    <a:cxn ang="0">
                      <a:pos x="63" y="234"/>
                    </a:cxn>
                    <a:cxn ang="0">
                      <a:pos x="116" y="302"/>
                    </a:cxn>
                    <a:cxn ang="0">
                      <a:pos x="87" y="334"/>
                    </a:cxn>
                    <a:cxn ang="0">
                      <a:pos x="120" y="388"/>
                    </a:cxn>
                    <a:cxn ang="0">
                      <a:pos x="95" y="442"/>
                    </a:cxn>
                    <a:cxn ang="0">
                      <a:pos x="120" y="484"/>
                    </a:cxn>
                    <a:cxn ang="0">
                      <a:pos x="93" y="530"/>
                    </a:cxn>
                    <a:cxn ang="0">
                      <a:pos x="116" y="573"/>
                    </a:cxn>
                    <a:cxn ang="0">
                      <a:pos x="25" y="638"/>
                    </a:cxn>
                    <a:cxn ang="0">
                      <a:pos x="0" y="708"/>
                    </a:cxn>
                    <a:cxn ang="0">
                      <a:pos x="16" y="783"/>
                    </a:cxn>
                    <a:cxn ang="0">
                      <a:pos x="68" y="883"/>
                    </a:cxn>
                    <a:cxn ang="0">
                      <a:pos x="111" y="969"/>
                    </a:cxn>
                    <a:cxn ang="0">
                      <a:pos x="168" y="983"/>
                    </a:cxn>
                    <a:cxn ang="0">
                      <a:pos x="190" y="1068"/>
                    </a:cxn>
                    <a:cxn ang="0">
                      <a:pos x="209" y="1208"/>
                    </a:cxn>
                    <a:cxn ang="0">
                      <a:pos x="225" y="1318"/>
                    </a:cxn>
                    <a:cxn ang="0">
                      <a:pos x="234" y="1449"/>
                    </a:cxn>
                    <a:cxn ang="0">
                      <a:pos x="241" y="1570"/>
                    </a:cxn>
                    <a:cxn ang="0">
                      <a:pos x="269" y="1635"/>
                    </a:cxn>
                    <a:cxn ang="0">
                      <a:pos x="309" y="1645"/>
                    </a:cxn>
                    <a:cxn ang="0">
                      <a:pos x="340" y="1628"/>
                    </a:cxn>
                    <a:cxn ang="0">
                      <a:pos x="364" y="1581"/>
                    </a:cxn>
                    <a:cxn ang="0">
                      <a:pos x="407" y="1507"/>
                    </a:cxn>
                    <a:cxn ang="0">
                      <a:pos x="448" y="1418"/>
                    </a:cxn>
                    <a:cxn ang="0">
                      <a:pos x="527" y="1175"/>
                    </a:cxn>
                    <a:cxn ang="0">
                      <a:pos x="552" y="1051"/>
                    </a:cxn>
                    <a:cxn ang="0">
                      <a:pos x="604" y="1037"/>
                    </a:cxn>
                    <a:cxn ang="0">
                      <a:pos x="644" y="1026"/>
                    </a:cxn>
                    <a:cxn ang="0">
                      <a:pos x="657" y="976"/>
                    </a:cxn>
                    <a:cxn ang="0">
                      <a:pos x="598" y="923"/>
                    </a:cxn>
                    <a:cxn ang="0">
                      <a:pos x="595" y="851"/>
                    </a:cxn>
                    <a:cxn ang="0">
                      <a:pos x="609" y="722"/>
                    </a:cxn>
                    <a:cxn ang="0">
                      <a:pos x="606" y="552"/>
                    </a:cxn>
                    <a:cxn ang="0">
                      <a:pos x="587" y="370"/>
                    </a:cxn>
                    <a:cxn ang="0">
                      <a:pos x="527" y="196"/>
                    </a:cxn>
                    <a:cxn ang="0">
                      <a:pos x="470" y="57"/>
                    </a:cxn>
                    <a:cxn ang="0">
                      <a:pos x="446" y="21"/>
                    </a:cxn>
                    <a:cxn ang="0">
                      <a:pos x="424" y="33"/>
                    </a:cxn>
                    <a:cxn ang="0">
                      <a:pos x="424" y="33"/>
                    </a:cxn>
                  </a:cxnLst>
                  <a:rect l="0" t="0" r="r" b="b"/>
                  <a:pathLst>
                    <a:path w="657" h="1645">
                      <a:moveTo>
                        <a:pt x="424" y="33"/>
                      </a:moveTo>
                      <a:lnTo>
                        <a:pt x="389" y="21"/>
                      </a:lnTo>
                      <a:lnTo>
                        <a:pt x="350" y="35"/>
                      </a:lnTo>
                      <a:lnTo>
                        <a:pt x="318" y="33"/>
                      </a:lnTo>
                      <a:lnTo>
                        <a:pt x="302" y="0"/>
                      </a:lnTo>
                      <a:lnTo>
                        <a:pt x="255" y="21"/>
                      </a:lnTo>
                      <a:lnTo>
                        <a:pt x="239" y="49"/>
                      </a:lnTo>
                      <a:lnTo>
                        <a:pt x="207" y="57"/>
                      </a:lnTo>
                      <a:lnTo>
                        <a:pt x="177" y="64"/>
                      </a:lnTo>
                      <a:lnTo>
                        <a:pt x="144" y="89"/>
                      </a:lnTo>
                      <a:lnTo>
                        <a:pt x="141" y="131"/>
                      </a:lnTo>
                      <a:lnTo>
                        <a:pt x="130" y="174"/>
                      </a:lnTo>
                      <a:lnTo>
                        <a:pt x="89" y="203"/>
                      </a:lnTo>
                      <a:lnTo>
                        <a:pt x="63" y="234"/>
                      </a:lnTo>
                      <a:lnTo>
                        <a:pt x="116" y="302"/>
                      </a:lnTo>
                      <a:lnTo>
                        <a:pt x="87" y="334"/>
                      </a:lnTo>
                      <a:lnTo>
                        <a:pt x="120" y="388"/>
                      </a:lnTo>
                      <a:lnTo>
                        <a:pt x="95" y="442"/>
                      </a:lnTo>
                      <a:lnTo>
                        <a:pt x="120" y="484"/>
                      </a:lnTo>
                      <a:lnTo>
                        <a:pt x="93" y="530"/>
                      </a:lnTo>
                      <a:lnTo>
                        <a:pt x="116" y="573"/>
                      </a:lnTo>
                      <a:lnTo>
                        <a:pt x="25" y="638"/>
                      </a:lnTo>
                      <a:lnTo>
                        <a:pt x="0" y="708"/>
                      </a:lnTo>
                      <a:lnTo>
                        <a:pt x="16" y="783"/>
                      </a:lnTo>
                      <a:lnTo>
                        <a:pt x="68" y="883"/>
                      </a:lnTo>
                      <a:lnTo>
                        <a:pt x="111" y="969"/>
                      </a:lnTo>
                      <a:lnTo>
                        <a:pt x="168" y="983"/>
                      </a:lnTo>
                      <a:lnTo>
                        <a:pt x="190" y="1068"/>
                      </a:lnTo>
                      <a:lnTo>
                        <a:pt x="209" y="1208"/>
                      </a:lnTo>
                      <a:lnTo>
                        <a:pt x="225" y="1318"/>
                      </a:lnTo>
                      <a:lnTo>
                        <a:pt x="234" y="1449"/>
                      </a:lnTo>
                      <a:lnTo>
                        <a:pt x="241" y="1570"/>
                      </a:lnTo>
                      <a:lnTo>
                        <a:pt x="269" y="1635"/>
                      </a:lnTo>
                      <a:lnTo>
                        <a:pt x="309" y="1645"/>
                      </a:lnTo>
                      <a:lnTo>
                        <a:pt x="340" y="1628"/>
                      </a:lnTo>
                      <a:lnTo>
                        <a:pt x="364" y="1581"/>
                      </a:lnTo>
                      <a:lnTo>
                        <a:pt x="407" y="1507"/>
                      </a:lnTo>
                      <a:lnTo>
                        <a:pt x="448" y="1418"/>
                      </a:lnTo>
                      <a:lnTo>
                        <a:pt x="527" y="1175"/>
                      </a:lnTo>
                      <a:lnTo>
                        <a:pt x="552" y="1051"/>
                      </a:lnTo>
                      <a:lnTo>
                        <a:pt x="604" y="1037"/>
                      </a:lnTo>
                      <a:lnTo>
                        <a:pt x="644" y="1026"/>
                      </a:lnTo>
                      <a:lnTo>
                        <a:pt x="657" y="976"/>
                      </a:lnTo>
                      <a:lnTo>
                        <a:pt x="598" y="923"/>
                      </a:lnTo>
                      <a:lnTo>
                        <a:pt x="595" y="851"/>
                      </a:lnTo>
                      <a:lnTo>
                        <a:pt x="609" y="722"/>
                      </a:lnTo>
                      <a:lnTo>
                        <a:pt x="606" y="552"/>
                      </a:lnTo>
                      <a:lnTo>
                        <a:pt x="587" y="370"/>
                      </a:lnTo>
                      <a:lnTo>
                        <a:pt x="527" y="196"/>
                      </a:lnTo>
                      <a:lnTo>
                        <a:pt x="470" y="57"/>
                      </a:lnTo>
                      <a:lnTo>
                        <a:pt x="446" y="21"/>
                      </a:lnTo>
                      <a:lnTo>
                        <a:pt x="424" y="33"/>
                      </a:lnTo>
                      <a:lnTo>
                        <a:pt x="424" y="33"/>
                      </a:lnTo>
                      <a:close/>
                    </a:path>
                  </a:pathLst>
                </a:custGeom>
                <a:solidFill>
                  <a:srgbClr val="EBC5B8"/>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63" name="Freeform 135"/>
                <p:cNvSpPr>
                  <a:spLocks/>
                </p:cNvSpPr>
                <p:nvPr/>
              </p:nvSpPr>
              <p:spPr bwMode="auto">
                <a:xfrm>
                  <a:off x="2496" y="3098"/>
                  <a:ext cx="225" cy="500"/>
                </a:xfrm>
                <a:custGeom>
                  <a:avLst/>
                  <a:gdLst/>
                  <a:ahLst/>
                  <a:cxnLst>
                    <a:cxn ang="0">
                      <a:pos x="241" y="10"/>
                    </a:cxn>
                    <a:cxn ang="0">
                      <a:pos x="198" y="0"/>
                    </a:cxn>
                    <a:cxn ang="0">
                      <a:pos x="152" y="0"/>
                    </a:cxn>
                    <a:cxn ang="0">
                      <a:pos x="98" y="17"/>
                    </a:cxn>
                    <a:cxn ang="0">
                      <a:pos x="46" y="63"/>
                    </a:cxn>
                    <a:cxn ang="0">
                      <a:pos x="7" y="156"/>
                    </a:cxn>
                    <a:cxn ang="0">
                      <a:pos x="0" y="285"/>
                    </a:cxn>
                    <a:cxn ang="0">
                      <a:pos x="7" y="383"/>
                    </a:cxn>
                    <a:cxn ang="0">
                      <a:pos x="32" y="495"/>
                    </a:cxn>
                    <a:cxn ang="0">
                      <a:pos x="64" y="651"/>
                    </a:cxn>
                    <a:cxn ang="0">
                      <a:pos x="84" y="769"/>
                    </a:cxn>
                    <a:cxn ang="0">
                      <a:pos x="102" y="904"/>
                    </a:cxn>
                    <a:cxn ang="0">
                      <a:pos x="111" y="1028"/>
                    </a:cxn>
                    <a:cxn ang="0">
                      <a:pos x="111" y="1156"/>
                    </a:cxn>
                    <a:cxn ang="0">
                      <a:pos x="109" y="1261"/>
                    </a:cxn>
                    <a:cxn ang="0">
                      <a:pos x="105" y="1364"/>
                    </a:cxn>
                    <a:cxn ang="0">
                      <a:pos x="116" y="1441"/>
                    </a:cxn>
                    <a:cxn ang="0">
                      <a:pos x="132" y="1488"/>
                    </a:cxn>
                    <a:cxn ang="0">
                      <a:pos x="154" y="1495"/>
                    </a:cxn>
                    <a:cxn ang="0">
                      <a:pos x="177" y="1499"/>
                    </a:cxn>
                    <a:cxn ang="0">
                      <a:pos x="193" y="1492"/>
                    </a:cxn>
                    <a:cxn ang="0">
                      <a:pos x="214" y="1470"/>
                    </a:cxn>
                    <a:cxn ang="0">
                      <a:pos x="230" y="1441"/>
                    </a:cxn>
                    <a:cxn ang="0">
                      <a:pos x="257" y="1378"/>
                    </a:cxn>
                    <a:cxn ang="0">
                      <a:pos x="220" y="1303"/>
                    </a:cxn>
                    <a:cxn ang="0">
                      <a:pos x="220" y="1268"/>
                    </a:cxn>
                    <a:cxn ang="0">
                      <a:pos x="230" y="1235"/>
                    </a:cxn>
                    <a:cxn ang="0">
                      <a:pos x="257" y="1200"/>
                    </a:cxn>
                    <a:cxn ang="0">
                      <a:pos x="290" y="1164"/>
                    </a:cxn>
                    <a:cxn ang="0">
                      <a:pos x="325" y="1154"/>
                    </a:cxn>
                    <a:cxn ang="0">
                      <a:pos x="352" y="1061"/>
                    </a:cxn>
                    <a:cxn ang="0">
                      <a:pos x="369" y="976"/>
                    </a:cxn>
                    <a:cxn ang="0">
                      <a:pos x="388" y="960"/>
                    </a:cxn>
                    <a:cxn ang="0">
                      <a:pos x="423" y="965"/>
                    </a:cxn>
                    <a:cxn ang="0">
                      <a:pos x="448" y="946"/>
                    </a:cxn>
                    <a:cxn ang="0">
                      <a:pos x="443" y="911"/>
                    </a:cxn>
                    <a:cxn ang="0">
                      <a:pos x="416" y="876"/>
                    </a:cxn>
                    <a:cxn ang="0">
                      <a:pos x="391" y="826"/>
                    </a:cxn>
                    <a:cxn ang="0">
                      <a:pos x="369" y="761"/>
                    </a:cxn>
                    <a:cxn ang="0">
                      <a:pos x="355" y="682"/>
                    </a:cxn>
                    <a:cxn ang="0">
                      <a:pos x="359" y="605"/>
                    </a:cxn>
                    <a:cxn ang="0">
                      <a:pos x="382" y="502"/>
                    </a:cxn>
                    <a:cxn ang="0">
                      <a:pos x="386" y="462"/>
                    </a:cxn>
                    <a:cxn ang="0">
                      <a:pos x="386" y="390"/>
                    </a:cxn>
                    <a:cxn ang="0">
                      <a:pos x="377" y="292"/>
                    </a:cxn>
                    <a:cxn ang="0">
                      <a:pos x="355" y="170"/>
                    </a:cxn>
                    <a:cxn ang="0">
                      <a:pos x="329" y="77"/>
                    </a:cxn>
                    <a:cxn ang="0">
                      <a:pos x="290" y="24"/>
                    </a:cxn>
                    <a:cxn ang="0">
                      <a:pos x="241" y="10"/>
                    </a:cxn>
                    <a:cxn ang="0">
                      <a:pos x="241" y="10"/>
                    </a:cxn>
                  </a:cxnLst>
                  <a:rect l="0" t="0" r="r" b="b"/>
                  <a:pathLst>
                    <a:path w="448" h="1499">
                      <a:moveTo>
                        <a:pt x="241" y="10"/>
                      </a:moveTo>
                      <a:lnTo>
                        <a:pt x="198" y="0"/>
                      </a:lnTo>
                      <a:lnTo>
                        <a:pt x="152" y="0"/>
                      </a:lnTo>
                      <a:lnTo>
                        <a:pt x="98" y="17"/>
                      </a:lnTo>
                      <a:lnTo>
                        <a:pt x="46" y="63"/>
                      </a:lnTo>
                      <a:lnTo>
                        <a:pt x="7" y="156"/>
                      </a:lnTo>
                      <a:lnTo>
                        <a:pt x="0" y="285"/>
                      </a:lnTo>
                      <a:lnTo>
                        <a:pt x="7" y="383"/>
                      </a:lnTo>
                      <a:lnTo>
                        <a:pt x="32" y="495"/>
                      </a:lnTo>
                      <a:lnTo>
                        <a:pt x="64" y="651"/>
                      </a:lnTo>
                      <a:lnTo>
                        <a:pt x="84" y="769"/>
                      </a:lnTo>
                      <a:lnTo>
                        <a:pt x="102" y="904"/>
                      </a:lnTo>
                      <a:lnTo>
                        <a:pt x="111" y="1028"/>
                      </a:lnTo>
                      <a:lnTo>
                        <a:pt x="111" y="1156"/>
                      </a:lnTo>
                      <a:lnTo>
                        <a:pt x="109" y="1261"/>
                      </a:lnTo>
                      <a:lnTo>
                        <a:pt x="105" y="1364"/>
                      </a:lnTo>
                      <a:lnTo>
                        <a:pt x="116" y="1441"/>
                      </a:lnTo>
                      <a:lnTo>
                        <a:pt x="132" y="1488"/>
                      </a:lnTo>
                      <a:lnTo>
                        <a:pt x="154" y="1495"/>
                      </a:lnTo>
                      <a:lnTo>
                        <a:pt x="177" y="1499"/>
                      </a:lnTo>
                      <a:lnTo>
                        <a:pt x="193" y="1492"/>
                      </a:lnTo>
                      <a:lnTo>
                        <a:pt x="214" y="1470"/>
                      </a:lnTo>
                      <a:lnTo>
                        <a:pt x="230" y="1441"/>
                      </a:lnTo>
                      <a:lnTo>
                        <a:pt x="257" y="1378"/>
                      </a:lnTo>
                      <a:lnTo>
                        <a:pt x="220" y="1303"/>
                      </a:lnTo>
                      <a:lnTo>
                        <a:pt x="220" y="1268"/>
                      </a:lnTo>
                      <a:lnTo>
                        <a:pt x="230" y="1235"/>
                      </a:lnTo>
                      <a:lnTo>
                        <a:pt x="257" y="1200"/>
                      </a:lnTo>
                      <a:lnTo>
                        <a:pt x="290" y="1164"/>
                      </a:lnTo>
                      <a:lnTo>
                        <a:pt x="325" y="1154"/>
                      </a:lnTo>
                      <a:lnTo>
                        <a:pt x="352" y="1061"/>
                      </a:lnTo>
                      <a:lnTo>
                        <a:pt x="369" y="976"/>
                      </a:lnTo>
                      <a:lnTo>
                        <a:pt x="388" y="960"/>
                      </a:lnTo>
                      <a:lnTo>
                        <a:pt x="423" y="965"/>
                      </a:lnTo>
                      <a:lnTo>
                        <a:pt x="448" y="946"/>
                      </a:lnTo>
                      <a:lnTo>
                        <a:pt x="443" y="911"/>
                      </a:lnTo>
                      <a:lnTo>
                        <a:pt x="416" y="876"/>
                      </a:lnTo>
                      <a:lnTo>
                        <a:pt x="391" y="826"/>
                      </a:lnTo>
                      <a:lnTo>
                        <a:pt x="369" y="761"/>
                      </a:lnTo>
                      <a:lnTo>
                        <a:pt x="355" y="682"/>
                      </a:lnTo>
                      <a:lnTo>
                        <a:pt x="359" y="605"/>
                      </a:lnTo>
                      <a:lnTo>
                        <a:pt x="382" y="502"/>
                      </a:lnTo>
                      <a:lnTo>
                        <a:pt x="386" y="462"/>
                      </a:lnTo>
                      <a:lnTo>
                        <a:pt x="386" y="390"/>
                      </a:lnTo>
                      <a:lnTo>
                        <a:pt x="377" y="292"/>
                      </a:lnTo>
                      <a:lnTo>
                        <a:pt x="355" y="170"/>
                      </a:lnTo>
                      <a:lnTo>
                        <a:pt x="329" y="77"/>
                      </a:lnTo>
                      <a:lnTo>
                        <a:pt x="290" y="24"/>
                      </a:lnTo>
                      <a:lnTo>
                        <a:pt x="241" y="10"/>
                      </a:lnTo>
                      <a:lnTo>
                        <a:pt x="241" y="10"/>
                      </a:lnTo>
                      <a:close/>
                    </a:path>
                  </a:pathLst>
                </a:custGeom>
                <a:solidFill>
                  <a:srgbClr val="F2D8CC"/>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64" name="Freeform 136"/>
                <p:cNvSpPr>
                  <a:spLocks/>
                </p:cNvSpPr>
                <p:nvPr/>
              </p:nvSpPr>
              <p:spPr bwMode="auto">
                <a:xfrm>
                  <a:off x="2597" y="3488"/>
                  <a:ext cx="69" cy="60"/>
                </a:xfrm>
                <a:custGeom>
                  <a:avLst/>
                  <a:gdLst/>
                  <a:ahLst/>
                  <a:cxnLst>
                    <a:cxn ang="0">
                      <a:pos x="0" y="110"/>
                    </a:cxn>
                    <a:cxn ang="0">
                      <a:pos x="57" y="21"/>
                    </a:cxn>
                    <a:cxn ang="0">
                      <a:pos x="96" y="3"/>
                    </a:cxn>
                    <a:cxn ang="0">
                      <a:pos x="123" y="0"/>
                    </a:cxn>
                    <a:cxn ang="0">
                      <a:pos x="139" y="28"/>
                    </a:cxn>
                    <a:cxn ang="0">
                      <a:pos x="79" y="182"/>
                    </a:cxn>
                    <a:cxn ang="0">
                      <a:pos x="39" y="156"/>
                    </a:cxn>
                    <a:cxn ang="0">
                      <a:pos x="0" y="110"/>
                    </a:cxn>
                    <a:cxn ang="0">
                      <a:pos x="0" y="110"/>
                    </a:cxn>
                  </a:cxnLst>
                  <a:rect l="0" t="0" r="r" b="b"/>
                  <a:pathLst>
                    <a:path w="139" h="182">
                      <a:moveTo>
                        <a:pt x="0" y="110"/>
                      </a:moveTo>
                      <a:lnTo>
                        <a:pt x="57" y="21"/>
                      </a:lnTo>
                      <a:lnTo>
                        <a:pt x="96" y="3"/>
                      </a:lnTo>
                      <a:lnTo>
                        <a:pt x="123" y="0"/>
                      </a:lnTo>
                      <a:lnTo>
                        <a:pt x="139" y="28"/>
                      </a:lnTo>
                      <a:lnTo>
                        <a:pt x="79" y="182"/>
                      </a:lnTo>
                      <a:lnTo>
                        <a:pt x="39" y="156"/>
                      </a:lnTo>
                      <a:lnTo>
                        <a:pt x="0" y="110"/>
                      </a:lnTo>
                      <a:lnTo>
                        <a:pt x="0" y="1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65" name="Freeform 137"/>
                <p:cNvSpPr>
                  <a:spLocks/>
                </p:cNvSpPr>
                <p:nvPr/>
              </p:nvSpPr>
              <p:spPr bwMode="auto">
                <a:xfrm>
                  <a:off x="2469" y="3613"/>
                  <a:ext cx="125" cy="149"/>
                </a:xfrm>
                <a:custGeom>
                  <a:avLst/>
                  <a:gdLst/>
                  <a:ahLst/>
                  <a:cxnLst>
                    <a:cxn ang="0">
                      <a:pos x="150" y="0"/>
                    </a:cxn>
                    <a:cxn ang="0">
                      <a:pos x="141" y="58"/>
                    </a:cxn>
                    <a:cxn ang="0">
                      <a:pos x="125" y="115"/>
                    </a:cxn>
                    <a:cxn ang="0">
                      <a:pos x="103" y="165"/>
                    </a:cxn>
                    <a:cxn ang="0">
                      <a:pos x="103" y="215"/>
                    </a:cxn>
                    <a:cxn ang="0">
                      <a:pos x="103" y="261"/>
                    </a:cxn>
                    <a:cxn ang="0">
                      <a:pos x="87" y="304"/>
                    </a:cxn>
                    <a:cxn ang="0">
                      <a:pos x="46" y="361"/>
                    </a:cxn>
                    <a:cxn ang="0">
                      <a:pos x="0" y="414"/>
                    </a:cxn>
                    <a:cxn ang="0">
                      <a:pos x="33" y="439"/>
                    </a:cxn>
                    <a:cxn ang="0">
                      <a:pos x="87" y="446"/>
                    </a:cxn>
                    <a:cxn ang="0">
                      <a:pos x="128" y="446"/>
                    </a:cxn>
                    <a:cxn ang="0">
                      <a:pos x="180" y="429"/>
                    </a:cxn>
                    <a:cxn ang="0">
                      <a:pos x="209" y="397"/>
                    </a:cxn>
                    <a:cxn ang="0">
                      <a:pos x="234" y="287"/>
                    </a:cxn>
                    <a:cxn ang="0">
                      <a:pos x="245" y="201"/>
                    </a:cxn>
                    <a:cxn ang="0">
                      <a:pos x="250" y="119"/>
                    </a:cxn>
                    <a:cxn ang="0">
                      <a:pos x="242" y="30"/>
                    </a:cxn>
                    <a:cxn ang="0">
                      <a:pos x="204" y="30"/>
                    </a:cxn>
                    <a:cxn ang="0">
                      <a:pos x="150" y="0"/>
                    </a:cxn>
                    <a:cxn ang="0">
                      <a:pos x="150" y="0"/>
                    </a:cxn>
                  </a:cxnLst>
                  <a:rect l="0" t="0" r="r" b="b"/>
                  <a:pathLst>
                    <a:path w="250" h="446">
                      <a:moveTo>
                        <a:pt x="150" y="0"/>
                      </a:moveTo>
                      <a:lnTo>
                        <a:pt x="141" y="58"/>
                      </a:lnTo>
                      <a:lnTo>
                        <a:pt x="125" y="115"/>
                      </a:lnTo>
                      <a:lnTo>
                        <a:pt x="103" y="165"/>
                      </a:lnTo>
                      <a:lnTo>
                        <a:pt x="103" y="215"/>
                      </a:lnTo>
                      <a:lnTo>
                        <a:pt x="103" y="261"/>
                      </a:lnTo>
                      <a:lnTo>
                        <a:pt x="87" y="304"/>
                      </a:lnTo>
                      <a:lnTo>
                        <a:pt x="46" y="361"/>
                      </a:lnTo>
                      <a:lnTo>
                        <a:pt x="0" y="414"/>
                      </a:lnTo>
                      <a:lnTo>
                        <a:pt x="33" y="439"/>
                      </a:lnTo>
                      <a:lnTo>
                        <a:pt x="87" y="446"/>
                      </a:lnTo>
                      <a:lnTo>
                        <a:pt x="128" y="446"/>
                      </a:lnTo>
                      <a:lnTo>
                        <a:pt x="180" y="429"/>
                      </a:lnTo>
                      <a:lnTo>
                        <a:pt x="209" y="397"/>
                      </a:lnTo>
                      <a:lnTo>
                        <a:pt x="234" y="287"/>
                      </a:lnTo>
                      <a:lnTo>
                        <a:pt x="245" y="201"/>
                      </a:lnTo>
                      <a:lnTo>
                        <a:pt x="250" y="119"/>
                      </a:lnTo>
                      <a:lnTo>
                        <a:pt x="242" y="30"/>
                      </a:lnTo>
                      <a:lnTo>
                        <a:pt x="204" y="30"/>
                      </a:lnTo>
                      <a:lnTo>
                        <a:pt x="150" y="0"/>
                      </a:lnTo>
                      <a:lnTo>
                        <a:pt x="15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66" name="Freeform 138"/>
                <p:cNvSpPr>
                  <a:spLocks/>
                </p:cNvSpPr>
                <p:nvPr/>
              </p:nvSpPr>
              <p:spPr bwMode="auto">
                <a:xfrm>
                  <a:off x="2382" y="2986"/>
                  <a:ext cx="257" cy="106"/>
                </a:xfrm>
                <a:custGeom>
                  <a:avLst/>
                  <a:gdLst/>
                  <a:ahLst/>
                  <a:cxnLst>
                    <a:cxn ang="0">
                      <a:pos x="14" y="123"/>
                    </a:cxn>
                    <a:cxn ang="0">
                      <a:pos x="48" y="138"/>
                    </a:cxn>
                    <a:cxn ang="0">
                      <a:pos x="77" y="123"/>
                    </a:cxn>
                    <a:cxn ang="0">
                      <a:pos x="104" y="97"/>
                    </a:cxn>
                    <a:cxn ang="0">
                      <a:pos x="146" y="56"/>
                    </a:cxn>
                    <a:cxn ang="0">
                      <a:pos x="204" y="21"/>
                    </a:cxn>
                    <a:cxn ang="0">
                      <a:pos x="255" y="3"/>
                    </a:cxn>
                    <a:cxn ang="0">
                      <a:pos x="313" y="0"/>
                    </a:cxn>
                    <a:cxn ang="0">
                      <a:pos x="366" y="10"/>
                    </a:cxn>
                    <a:cxn ang="0">
                      <a:pos x="409" y="35"/>
                    </a:cxn>
                    <a:cxn ang="0">
                      <a:pos x="446" y="76"/>
                    </a:cxn>
                    <a:cxn ang="0">
                      <a:pos x="462" y="120"/>
                    </a:cxn>
                    <a:cxn ang="0">
                      <a:pos x="467" y="166"/>
                    </a:cxn>
                    <a:cxn ang="0">
                      <a:pos x="464" y="196"/>
                    </a:cxn>
                    <a:cxn ang="0">
                      <a:pos x="500" y="223"/>
                    </a:cxn>
                    <a:cxn ang="0">
                      <a:pos x="515" y="255"/>
                    </a:cxn>
                    <a:cxn ang="0">
                      <a:pos x="515" y="289"/>
                    </a:cxn>
                    <a:cxn ang="0">
                      <a:pos x="500" y="316"/>
                    </a:cxn>
                    <a:cxn ang="0">
                      <a:pos x="478" y="284"/>
                    </a:cxn>
                    <a:cxn ang="0">
                      <a:pos x="480" y="243"/>
                    </a:cxn>
                    <a:cxn ang="0">
                      <a:pos x="469" y="226"/>
                    </a:cxn>
                    <a:cxn ang="0">
                      <a:pos x="446" y="213"/>
                    </a:cxn>
                    <a:cxn ang="0">
                      <a:pos x="411" y="267"/>
                    </a:cxn>
                    <a:cxn ang="0">
                      <a:pos x="415" y="223"/>
                    </a:cxn>
                    <a:cxn ang="0">
                      <a:pos x="420" y="182"/>
                    </a:cxn>
                    <a:cxn ang="0">
                      <a:pos x="409" y="138"/>
                    </a:cxn>
                    <a:cxn ang="0">
                      <a:pos x="386" y="95"/>
                    </a:cxn>
                    <a:cxn ang="0">
                      <a:pos x="357" y="68"/>
                    </a:cxn>
                    <a:cxn ang="0">
                      <a:pos x="319" y="56"/>
                    </a:cxn>
                    <a:cxn ang="0">
                      <a:pos x="271" y="56"/>
                    </a:cxn>
                    <a:cxn ang="0">
                      <a:pos x="226" y="68"/>
                    </a:cxn>
                    <a:cxn ang="0">
                      <a:pos x="192" y="85"/>
                    </a:cxn>
                    <a:cxn ang="0">
                      <a:pos x="157" y="106"/>
                    </a:cxn>
                    <a:cxn ang="0">
                      <a:pos x="123" y="135"/>
                    </a:cxn>
                    <a:cxn ang="0">
                      <a:pos x="104" y="152"/>
                    </a:cxn>
                    <a:cxn ang="0">
                      <a:pos x="75" y="169"/>
                    </a:cxn>
                    <a:cxn ang="0">
                      <a:pos x="54" y="176"/>
                    </a:cxn>
                    <a:cxn ang="0">
                      <a:pos x="32" y="169"/>
                    </a:cxn>
                    <a:cxn ang="0">
                      <a:pos x="14" y="158"/>
                    </a:cxn>
                    <a:cxn ang="0">
                      <a:pos x="0" y="128"/>
                    </a:cxn>
                    <a:cxn ang="0">
                      <a:pos x="14" y="123"/>
                    </a:cxn>
                    <a:cxn ang="0">
                      <a:pos x="14" y="123"/>
                    </a:cxn>
                  </a:cxnLst>
                  <a:rect l="0" t="0" r="r" b="b"/>
                  <a:pathLst>
                    <a:path w="515" h="316">
                      <a:moveTo>
                        <a:pt x="14" y="123"/>
                      </a:moveTo>
                      <a:lnTo>
                        <a:pt x="48" y="138"/>
                      </a:lnTo>
                      <a:lnTo>
                        <a:pt x="77" y="123"/>
                      </a:lnTo>
                      <a:lnTo>
                        <a:pt x="104" y="97"/>
                      </a:lnTo>
                      <a:lnTo>
                        <a:pt x="146" y="56"/>
                      </a:lnTo>
                      <a:lnTo>
                        <a:pt x="204" y="21"/>
                      </a:lnTo>
                      <a:lnTo>
                        <a:pt x="255" y="3"/>
                      </a:lnTo>
                      <a:lnTo>
                        <a:pt x="313" y="0"/>
                      </a:lnTo>
                      <a:lnTo>
                        <a:pt x="366" y="10"/>
                      </a:lnTo>
                      <a:lnTo>
                        <a:pt x="409" y="35"/>
                      </a:lnTo>
                      <a:lnTo>
                        <a:pt x="446" y="76"/>
                      </a:lnTo>
                      <a:lnTo>
                        <a:pt x="462" y="120"/>
                      </a:lnTo>
                      <a:lnTo>
                        <a:pt x="467" y="166"/>
                      </a:lnTo>
                      <a:lnTo>
                        <a:pt x="464" y="196"/>
                      </a:lnTo>
                      <a:lnTo>
                        <a:pt x="500" y="223"/>
                      </a:lnTo>
                      <a:lnTo>
                        <a:pt x="515" y="255"/>
                      </a:lnTo>
                      <a:lnTo>
                        <a:pt x="515" y="289"/>
                      </a:lnTo>
                      <a:lnTo>
                        <a:pt x="500" y="316"/>
                      </a:lnTo>
                      <a:lnTo>
                        <a:pt x="478" y="284"/>
                      </a:lnTo>
                      <a:lnTo>
                        <a:pt x="480" y="243"/>
                      </a:lnTo>
                      <a:lnTo>
                        <a:pt x="469" y="226"/>
                      </a:lnTo>
                      <a:lnTo>
                        <a:pt x="446" y="213"/>
                      </a:lnTo>
                      <a:lnTo>
                        <a:pt x="411" y="267"/>
                      </a:lnTo>
                      <a:lnTo>
                        <a:pt x="415" y="223"/>
                      </a:lnTo>
                      <a:lnTo>
                        <a:pt x="420" y="182"/>
                      </a:lnTo>
                      <a:lnTo>
                        <a:pt x="409" y="138"/>
                      </a:lnTo>
                      <a:lnTo>
                        <a:pt x="386" y="95"/>
                      </a:lnTo>
                      <a:lnTo>
                        <a:pt x="357" y="68"/>
                      </a:lnTo>
                      <a:lnTo>
                        <a:pt x="319" y="56"/>
                      </a:lnTo>
                      <a:lnTo>
                        <a:pt x="271" y="56"/>
                      </a:lnTo>
                      <a:lnTo>
                        <a:pt x="226" y="68"/>
                      </a:lnTo>
                      <a:lnTo>
                        <a:pt x="192" y="85"/>
                      </a:lnTo>
                      <a:lnTo>
                        <a:pt x="157" y="106"/>
                      </a:lnTo>
                      <a:lnTo>
                        <a:pt x="123" y="135"/>
                      </a:lnTo>
                      <a:lnTo>
                        <a:pt x="104" y="152"/>
                      </a:lnTo>
                      <a:lnTo>
                        <a:pt x="75" y="169"/>
                      </a:lnTo>
                      <a:lnTo>
                        <a:pt x="54" y="176"/>
                      </a:lnTo>
                      <a:lnTo>
                        <a:pt x="32" y="169"/>
                      </a:lnTo>
                      <a:lnTo>
                        <a:pt x="14" y="158"/>
                      </a:lnTo>
                      <a:lnTo>
                        <a:pt x="0" y="128"/>
                      </a:lnTo>
                      <a:lnTo>
                        <a:pt x="14" y="123"/>
                      </a:lnTo>
                      <a:lnTo>
                        <a:pt x="14"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67" name="Freeform 139"/>
                <p:cNvSpPr>
                  <a:spLocks/>
                </p:cNvSpPr>
                <p:nvPr/>
              </p:nvSpPr>
              <p:spPr bwMode="auto">
                <a:xfrm>
                  <a:off x="2255" y="3018"/>
                  <a:ext cx="274" cy="212"/>
                </a:xfrm>
                <a:custGeom>
                  <a:avLst/>
                  <a:gdLst/>
                  <a:ahLst/>
                  <a:cxnLst>
                    <a:cxn ang="0">
                      <a:pos x="524" y="172"/>
                    </a:cxn>
                    <a:cxn ang="0">
                      <a:pos x="543" y="139"/>
                    </a:cxn>
                    <a:cxn ang="0">
                      <a:pos x="547" y="107"/>
                    </a:cxn>
                    <a:cxn ang="0">
                      <a:pos x="543" y="69"/>
                    </a:cxn>
                    <a:cxn ang="0">
                      <a:pos x="530" y="38"/>
                    </a:cxn>
                    <a:cxn ang="0">
                      <a:pos x="505" y="8"/>
                    </a:cxn>
                    <a:cxn ang="0">
                      <a:pos x="476" y="0"/>
                    </a:cxn>
                    <a:cxn ang="0">
                      <a:pos x="452" y="2"/>
                    </a:cxn>
                    <a:cxn ang="0">
                      <a:pos x="426" y="14"/>
                    </a:cxn>
                    <a:cxn ang="0">
                      <a:pos x="474" y="11"/>
                    </a:cxn>
                    <a:cxn ang="0">
                      <a:pos x="499" y="25"/>
                    </a:cxn>
                    <a:cxn ang="0">
                      <a:pos x="514" y="46"/>
                    </a:cxn>
                    <a:cxn ang="0">
                      <a:pos x="459" y="57"/>
                    </a:cxn>
                    <a:cxn ang="0">
                      <a:pos x="416" y="71"/>
                    </a:cxn>
                    <a:cxn ang="0">
                      <a:pos x="368" y="95"/>
                    </a:cxn>
                    <a:cxn ang="0">
                      <a:pos x="330" y="125"/>
                    </a:cxn>
                    <a:cxn ang="0">
                      <a:pos x="303" y="160"/>
                    </a:cxn>
                    <a:cxn ang="0">
                      <a:pos x="285" y="197"/>
                    </a:cxn>
                    <a:cxn ang="0">
                      <a:pos x="276" y="227"/>
                    </a:cxn>
                    <a:cxn ang="0">
                      <a:pos x="269" y="276"/>
                    </a:cxn>
                    <a:cxn ang="0">
                      <a:pos x="269" y="320"/>
                    </a:cxn>
                    <a:cxn ang="0">
                      <a:pos x="182" y="379"/>
                    </a:cxn>
                    <a:cxn ang="0">
                      <a:pos x="144" y="417"/>
                    </a:cxn>
                    <a:cxn ang="0">
                      <a:pos x="105" y="464"/>
                    </a:cxn>
                    <a:cxn ang="0">
                      <a:pos x="84" y="513"/>
                    </a:cxn>
                    <a:cxn ang="0">
                      <a:pos x="58" y="560"/>
                    </a:cxn>
                    <a:cxn ang="0">
                      <a:pos x="33" y="606"/>
                    </a:cxn>
                    <a:cxn ang="0">
                      <a:pos x="0" y="636"/>
                    </a:cxn>
                    <a:cxn ang="0">
                      <a:pos x="58" y="619"/>
                    </a:cxn>
                    <a:cxn ang="0">
                      <a:pos x="92" y="578"/>
                    </a:cxn>
                    <a:cxn ang="0">
                      <a:pos x="123" y="530"/>
                    </a:cxn>
                    <a:cxn ang="0">
                      <a:pos x="167" y="475"/>
                    </a:cxn>
                    <a:cxn ang="0">
                      <a:pos x="221" y="423"/>
                    </a:cxn>
                    <a:cxn ang="0">
                      <a:pos x="261" y="396"/>
                    </a:cxn>
                    <a:cxn ang="0">
                      <a:pos x="301" y="371"/>
                    </a:cxn>
                    <a:cxn ang="0">
                      <a:pos x="355" y="361"/>
                    </a:cxn>
                    <a:cxn ang="0">
                      <a:pos x="334" y="347"/>
                    </a:cxn>
                    <a:cxn ang="0">
                      <a:pos x="282" y="347"/>
                    </a:cxn>
                    <a:cxn ang="0">
                      <a:pos x="307" y="317"/>
                    </a:cxn>
                    <a:cxn ang="0">
                      <a:pos x="305" y="265"/>
                    </a:cxn>
                    <a:cxn ang="0">
                      <a:pos x="321" y="207"/>
                    </a:cxn>
                    <a:cxn ang="0">
                      <a:pos x="352" y="166"/>
                    </a:cxn>
                    <a:cxn ang="0">
                      <a:pos x="392" y="136"/>
                    </a:cxn>
                    <a:cxn ang="0">
                      <a:pos x="441" y="118"/>
                    </a:cxn>
                    <a:cxn ang="0">
                      <a:pos x="488" y="110"/>
                    </a:cxn>
                    <a:cxn ang="0">
                      <a:pos x="528" y="110"/>
                    </a:cxn>
                    <a:cxn ang="0">
                      <a:pos x="514" y="145"/>
                    </a:cxn>
                    <a:cxn ang="0">
                      <a:pos x="485" y="177"/>
                    </a:cxn>
                    <a:cxn ang="0">
                      <a:pos x="524" y="172"/>
                    </a:cxn>
                    <a:cxn ang="0">
                      <a:pos x="524" y="172"/>
                    </a:cxn>
                  </a:cxnLst>
                  <a:rect l="0" t="0" r="r" b="b"/>
                  <a:pathLst>
                    <a:path w="547" h="636">
                      <a:moveTo>
                        <a:pt x="524" y="172"/>
                      </a:moveTo>
                      <a:lnTo>
                        <a:pt x="543" y="139"/>
                      </a:lnTo>
                      <a:lnTo>
                        <a:pt x="547" y="107"/>
                      </a:lnTo>
                      <a:lnTo>
                        <a:pt x="543" y="69"/>
                      </a:lnTo>
                      <a:lnTo>
                        <a:pt x="530" y="38"/>
                      </a:lnTo>
                      <a:lnTo>
                        <a:pt x="505" y="8"/>
                      </a:lnTo>
                      <a:lnTo>
                        <a:pt x="476" y="0"/>
                      </a:lnTo>
                      <a:lnTo>
                        <a:pt x="452" y="2"/>
                      </a:lnTo>
                      <a:lnTo>
                        <a:pt x="426" y="14"/>
                      </a:lnTo>
                      <a:lnTo>
                        <a:pt x="474" y="11"/>
                      </a:lnTo>
                      <a:lnTo>
                        <a:pt x="499" y="25"/>
                      </a:lnTo>
                      <a:lnTo>
                        <a:pt x="514" y="46"/>
                      </a:lnTo>
                      <a:lnTo>
                        <a:pt x="459" y="57"/>
                      </a:lnTo>
                      <a:lnTo>
                        <a:pt x="416" y="71"/>
                      </a:lnTo>
                      <a:lnTo>
                        <a:pt x="368" y="95"/>
                      </a:lnTo>
                      <a:lnTo>
                        <a:pt x="330" y="125"/>
                      </a:lnTo>
                      <a:lnTo>
                        <a:pt x="303" y="160"/>
                      </a:lnTo>
                      <a:lnTo>
                        <a:pt x="285" y="197"/>
                      </a:lnTo>
                      <a:lnTo>
                        <a:pt x="276" y="227"/>
                      </a:lnTo>
                      <a:lnTo>
                        <a:pt x="269" y="276"/>
                      </a:lnTo>
                      <a:lnTo>
                        <a:pt x="269" y="320"/>
                      </a:lnTo>
                      <a:lnTo>
                        <a:pt x="182" y="379"/>
                      </a:lnTo>
                      <a:lnTo>
                        <a:pt x="144" y="417"/>
                      </a:lnTo>
                      <a:lnTo>
                        <a:pt x="105" y="464"/>
                      </a:lnTo>
                      <a:lnTo>
                        <a:pt x="84" y="513"/>
                      </a:lnTo>
                      <a:lnTo>
                        <a:pt x="58" y="560"/>
                      </a:lnTo>
                      <a:lnTo>
                        <a:pt x="33" y="606"/>
                      </a:lnTo>
                      <a:lnTo>
                        <a:pt x="0" y="636"/>
                      </a:lnTo>
                      <a:lnTo>
                        <a:pt x="58" y="619"/>
                      </a:lnTo>
                      <a:lnTo>
                        <a:pt x="92" y="578"/>
                      </a:lnTo>
                      <a:lnTo>
                        <a:pt x="123" y="530"/>
                      </a:lnTo>
                      <a:lnTo>
                        <a:pt x="167" y="475"/>
                      </a:lnTo>
                      <a:lnTo>
                        <a:pt x="221" y="423"/>
                      </a:lnTo>
                      <a:lnTo>
                        <a:pt x="261" y="396"/>
                      </a:lnTo>
                      <a:lnTo>
                        <a:pt x="301" y="371"/>
                      </a:lnTo>
                      <a:lnTo>
                        <a:pt x="355" y="361"/>
                      </a:lnTo>
                      <a:lnTo>
                        <a:pt x="334" y="347"/>
                      </a:lnTo>
                      <a:lnTo>
                        <a:pt x="282" y="347"/>
                      </a:lnTo>
                      <a:lnTo>
                        <a:pt x="307" y="317"/>
                      </a:lnTo>
                      <a:lnTo>
                        <a:pt x="305" y="265"/>
                      </a:lnTo>
                      <a:lnTo>
                        <a:pt x="321" y="207"/>
                      </a:lnTo>
                      <a:lnTo>
                        <a:pt x="352" y="166"/>
                      </a:lnTo>
                      <a:lnTo>
                        <a:pt x="392" y="136"/>
                      </a:lnTo>
                      <a:lnTo>
                        <a:pt x="441" y="118"/>
                      </a:lnTo>
                      <a:lnTo>
                        <a:pt x="488" y="110"/>
                      </a:lnTo>
                      <a:lnTo>
                        <a:pt x="528" y="110"/>
                      </a:lnTo>
                      <a:lnTo>
                        <a:pt x="514" y="145"/>
                      </a:lnTo>
                      <a:lnTo>
                        <a:pt x="485" y="177"/>
                      </a:lnTo>
                      <a:lnTo>
                        <a:pt x="524" y="172"/>
                      </a:lnTo>
                      <a:lnTo>
                        <a:pt x="524" y="1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68" name="Freeform 140"/>
                <p:cNvSpPr>
                  <a:spLocks/>
                </p:cNvSpPr>
                <p:nvPr/>
              </p:nvSpPr>
              <p:spPr bwMode="auto">
                <a:xfrm>
                  <a:off x="2441" y="3081"/>
                  <a:ext cx="55" cy="31"/>
                </a:xfrm>
                <a:custGeom>
                  <a:avLst/>
                  <a:gdLst/>
                  <a:ahLst/>
                  <a:cxnLst>
                    <a:cxn ang="0">
                      <a:pos x="91" y="0"/>
                    </a:cxn>
                    <a:cxn ang="0">
                      <a:pos x="48" y="15"/>
                    </a:cxn>
                    <a:cxn ang="0">
                      <a:pos x="25" y="38"/>
                    </a:cxn>
                    <a:cxn ang="0">
                      <a:pos x="6" y="62"/>
                    </a:cxn>
                    <a:cxn ang="0">
                      <a:pos x="0" y="93"/>
                    </a:cxn>
                    <a:cxn ang="0">
                      <a:pos x="40" y="49"/>
                    </a:cxn>
                    <a:cxn ang="0">
                      <a:pos x="69" y="26"/>
                    </a:cxn>
                    <a:cxn ang="0">
                      <a:pos x="111" y="11"/>
                    </a:cxn>
                    <a:cxn ang="0">
                      <a:pos x="91" y="0"/>
                    </a:cxn>
                    <a:cxn ang="0">
                      <a:pos x="91" y="0"/>
                    </a:cxn>
                  </a:cxnLst>
                  <a:rect l="0" t="0" r="r" b="b"/>
                  <a:pathLst>
                    <a:path w="111" h="93">
                      <a:moveTo>
                        <a:pt x="91" y="0"/>
                      </a:moveTo>
                      <a:lnTo>
                        <a:pt x="48" y="15"/>
                      </a:lnTo>
                      <a:lnTo>
                        <a:pt x="25" y="38"/>
                      </a:lnTo>
                      <a:lnTo>
                        <a:pt x="6" y="62"/>
                      </a:lnTo>
                      <a:lnTo>
                        <a:pt x="0" y="93"/>
                      </a:lnTo>
                      <a:lnTo>
                        <a:pt x="40" y="49"/>
                      </a:lnTo>
                      <a:lnTo>
                        <a:pt x="69" y="26"/>
                      </a:lnTo>
                      <a:lnTo>
                        <a:pt x="111" y="11"/>
                      </a:lnTo>
                      <a:lnTo>
                        <a:pt x="91" y="0"/>
                      </a:lnTo>
                      <a:lnTo>
                        <a:pt x="9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69" name="Freeform 141"/>
                <p:cNvSpPr>
                  <a:spLocks/>
                </p:cNvSpPr>
                <p:nvPr/>
              </p:nvSpPr>
              <p:spPr bwMode="auto">
                <a:xfrm>
                  <a:off x="2339" y="3159"/>
                  <a:ext cx="125" cy="36"/>
                </a:xfrm>
                <a:custGeom>
                  <a:avLst/>
                  <a:gdLst/>
                  <a:ahLst/>
                  <a:cxnLst>
                    <a:cxn ang="0">
                      <a:pos x="221" y="5"/>
                    </a:cxn>
                    <a:cxn ang="0">
                      <a:pos x="180" y="0"/>
                    </a:cxn>
                    <a:cxn ang="0">
                      <a:pos x="152" y="5"/>
                    </a:cxn>
                    <a:cxn ang="0">
                      <a:pos x="113" y="19"/>
                    </a:cxn>
                    <a:cxn ang="0">
                      <a:pos x="71" y="46"/>
                    </a:cxn>
                    <a:cxn ang="0">
                      <a:pos x="38" y="70"/>
                    </a:cxn>
                    <a:cxn ang="0">
                      <a:pos x="0" y="107"/>
                    </a:cxn>
                    <a:cxn ang="0">
                      <a:pos x="69" y="63"/>
                    </a:cxn>
                    <a:cxn ang="0">
                      <a:pos x="111" y="43"/>
                    </a:cxn>
                    <a:cxn ang="0">
                      <a:pos x="163" y="28"/>
                    </a:cxn>
                    <a:cxn ang="0">
                      <a:pos x="194" y="28"/>
                    </a:cxn>
                    <a:cxn ang="0">
                      <a:pos x="223" y="35"/>
                    </a:cxn>
                    <a:cxn ang="0">
                      <a:pos x="165" y="49"/>
                    </a:cxn>
                    <a:cxn ang="0">
                      <a:pos x="138" y="63"/>
                    </a:cxn>
                    <a:cxn ang="0">
                      <a:pos x="96" y="93"/>
                    </a:cxn>
                    <a:cxn ang="0">
                      <a:pos x="147" y="76"/>
                    </a:cxn>
                    <a:cxn ang="0">
                      <a:pos x="198" y="66"/>
                    </a:cxn>
                    <a:cxn ang="0">
                      <a:pos x="234" y="66"/>
                    </a:cxn>
                    <a:cxn ang="0">
                      <a:pos x="251" y="76"/>
                    </a:cxn>
                    <a:cxn ang="0">
                      <a:pos x="245" y="35"/>
                    </a:cxn>
                    <a:cxn ang="0">
                      <a:pos x="221" y="5"/>
                    </a:cxn>
                    <a:cxn ang="0">
                      <a:pos x="221" y="5"/>
                    </a:cxn>
                  </a:cxnLst>
                  <a:rect l="0" t="0" r="r" b="b"/>
                  <a:pathLst>
                    <a:path w="251" h="107">
                      <a:moveTo>
                        <a:pt x="221" y="5"/>
                      </a:moveTo>
                      <a:lnTo>
                        <a:pt x="180" y="0"/>
                      </a:lnTo>
                      <a:lnTo>
                        <a:pt x="152" y="5"/>
                      </a:lnTo>
                      <a:lnTo>
                        <a:pt x="113" y="19"/>
                      </a:lnTo>
                      <a:lnTo>
                        <a:pt x="71" y="46"/>
                      </a:lnTo>
                      <a:lnTo>
                        <a:pt x="38" y="70"/>
                      </a:lnTo>
                      <a:lnTo>
                        <a:pt x="0" y="107"/>
                      </a:lnTo>
                      <a:lnTo>
                        <a:pt x="69" y="63"/>
                      </a:lnTo>
                      <a:lnTo>
                        <a:pt x="111" y="43"/>
                      </a:lnTo>
                      <a:lnTo>
                        <a:pt x="163" y="28"/>
                      </a:lnTo>
                      <a:lnTo>
                        <a:pt x="194" y="28"/>
                      </a:lnTo>
                      <a:lnTo>
                        <a:pt x="223" y="35"/>
                      </a:lnTo>
                      <a:lnTo>
                        <a:pt x="165" y="49"/>
                      </a:lnTo>
                      <a:lnTo>
                        <a:pt x="138" y="63"/>
                      </a:lnTo>
                      <a:lnTo>
                        <a:pt x="96" y="93"/>
                      </a:lnTo>
                      <a:lnTo>
                        <a:pt x="147" y="76"/>
                      </a:lnTo>
                      <a:lnTo>
                        <a:pt x="198" y="66"/>
                      </a:lnTo>
                      <a:lnTo>
                        <a:pt x="234" y="66"/>
                      </a:lnTo>
                      <a:lnTo>
                        <a:pt x="251" y="76"/>
                      </a:lnTo>
                      <a:lnTo>
                        <a:pt x="245" y="35"/>
                      </a:lnTo>
                      <a:lnTo>
                        <a:pt x="221" y="5"/>
                      </a:lnTo>
                      <a:lnTo>
                        <a:pt x="221"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70" name="Freeform 142"/>
                <p:cNvSpPr>
                  <a:spLocks/>
                </p:cNvSpPr>
                <p:nvPr/>
              </p:nvSpPr>
              <p:spPr bwMode="auto">
                <a:xfrm>
                  <a:off x="2276" y="3204"/>
                  <a:ext cx="50" cy="31"/>
                </a:xfrm>
                <a:custGeom>
                  <a:avLst/>
                  <a:gdLst/>
                  <a:ahLst/>
                  <a:cxnLst>
                    <a:cxn ang="0">
                      <a:pos x="100" y="0"/>
                    </a:cxn>
                    <a:cxn ang="0">
                      <a:pos x="69" y="35"/>
                    </a:cxn>
                    <a:cxn ang="0">
                      <a:pos x="40" y="67"/>
                    </a:cxn>
                    <a:cxn ang="0">
                      <a:pos x="0" y="93"/>
                    </a:cxn>
                    <a:cxn ang="0">
                      <a:pos x="36" y="84"/>
                    </a:cxn>
                    <a:cxn ang="0">
                      <a:pos x="69" y="65"/>
                    </a:cxn>
                    <a:cxn ang="0">
                      <a:pos x="94" y="32"/>
                    </a:cxn>
                    <a:cxn ang="0">
                      <a:pos x="100" y="0"/>
                    </a:cxn>
                    <a:cxn ang="0">
                      <a:pos x="100" y="0"/>
                    </a:cxn>
                  </a:cxnLst>
                  <a:rect l="0" t="0" r="r" b="b"/>
                  <a:pathLst>
                    <a:path w="100" h="93">
                      <a:moveTo>
                        <a:pt x="100" y="0"/>
                      </a:moveTo>
                      <a:lnTo>
                        <a:pt x="69" y="35"/>
                      </a:lnTo>
                      <a:lnTo>
                        <a:pt x="40" y="67"/>
                      </a:lnTo>
                      <a:lnTo>
                        <a:pt x="0" y="93"/>
                      </a:lnTo>
                      <a:lnTo>
                        <a:pt x="36" y="84"/>
                      </a:lnTo>
                      <a:lnTo>
                        <a:pt x="69" y="65"/>
                      </a:lnTo>
                      <a:lnTo>
                        <a:pt x="94" y="32"/>
                      </a:lnTo>
                      <a:lnTo>
                        <a:pt x="100" y="0"/>
                      </a:lnTo>
                      <a:lnTo>
                        <a:pt x="10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71" name="Freeform 143"/>
                <p:cNvSpPr>
                  <a:spLocks/>
                </p:cNvSpPr>
                <p:nvPr/>
              </p:nvSpPr>
              <p:spPr bwMode="auto">
                <a:xfrm>
                  <a:off x="2270" y="3241"/>
                  <a:ext cx="198" cy="60"/>
                </a:xfrm>
                <a:custGeom>
                  <a:avLst/>
                  <a:gdLst/>
                  <a:ahLst/>
                  <a:cxnLst>
                    <a:cxn ang="0">
                      <a:pos x="51" y="0"/>
                    </a:cxn>
                    <a:cxn ang="0">
                      <a:pos x="78" y="14"/>
                    </a:cxn>
                    <a:cxn ang="0">
                      <a:pos x="115" y="17"/>
                    </a:cxn>
                    <a:cxn ang="0">
                      <a:pos x="161" y="11"/>
                    </a:cxn>
                    <a:cxn ang="0">
                      <a:pos x="201" y="6"/>
                    </a:cxn>
                    <a:cxn ang="0">
                      <a:pos x="253" y="0"/>
                    </a:cxn>
                    <a:cxn ang="0">
                      <a:pos x="201" y="23"/>
                    </a:cxn>
                    <a:cxn ang="0">
                      <a:pos x="165" y="52"/>
                    </a:cxn>
                    <a:cxn ang="0">
                      <a:pos x="211" y="61"/>
                    </a:cxn>
                    <a:cxn ang="0">
                      <a:pos x="249" y="58"/>
                    </a:cxn>
                    <a:cxn ang="0">
                      <a:pos x="272" y="50"/>
                    </a:cxn>
                    <a:cxn ang="0">
                      <a:pos x="253" y="76"/>
                    </a:cxn>
                    <a:cxn ang="0">
                      <a:pos x="249" y="102"/>
                    </a:cxn>
                    <a:cxn ang="0">
                      <a:pos x="256" y="117"/>
                    </a:cxn>
                    <a:cxn ang="0">
                      <a:pos x="287" y="134"/>
                    </a:cxn>
                    <a:cxn ang="0">
                      <a:pos x="316" y="129"/>
                    </a:cxn>
                    <a:cxn ang="0">
                      <a:pos x="347" y="117"/>
                    </a:cxn>
                    <a:cxn ang="0">
                      <a:pos x="378" y="126"/>
                    </a:cxn>
                    <a:cxn ang="0">
                      <a:pos x="397" y="137"/>
                    </a:cxn>
                    <a:cxn ang="0">
                      <a:pos x="363" y="140"/>
                    </a:cxn>
                    <a:cxn ang="0">
                      <a:pos x="341" y="151"/>
                    </a:cxn>
                    <a:cxn ang="0">
                      <a:pos x="323" y="169"/>
                    </a:cxn>
                    <a:cxn ang="0">
                      <a:pos x="299" y="178"/>
                    </a:cxn>
                    <a:cxn ang="0">
                      <a:pos x="272" y="181"/>
                    </a:cxn>
                    <a:cxn ang="0">
                      <a:pos x="245" y="178"/>
                    </a:cxn>
                    <a:cxn ang="0">
                      <a:pos x="198" y="169"/>
                    </a:cxn>
                    <a:cxn ang="0">
                      <a:pos x="216" y="105"/>
                    </a:cxn>
                    <a:cxn ang="0">
                      <a:pos x="180" y="113"/>
                    </a:cxn>
                    <a:cxn ang="0">
                      <a:pos x="153" y="113"/>
                    </a:cxn>
                    <a:cxn ang="0">
                      <a:pos x="122" y="102"/>
                    </a:cxn>
                    <a:cxn ang="0">
                      <a:pos x="132" y="52"/>
                    </a:cxn>
                    <a:cxn ang="0">
                      <a:pos x="82" y="58"/>
                    </a:cxn>
                    <a:cxn ang="0">
                      <a:pos x="57" y="50"/>
                    </a:cxn>
                    <a:cxn ang="0">
                      <a:pos x="29" y="26"/>
                    </a:cxn>
                    <a:cxn ang="0">
                      <a:pos x="0" y="17"/>
                    </a:cxn>
                    <a:cxn ang="0">
                      <a:pos x="51" y="0"/>
                    </a:cxn>
                    <a:cxn ang="0">
                      <a:pos x="51" y="0"/>
                    </a:cxn>
                  </a:cxnLst>
                  <a:rect l="0" t="0" r="r" b="b"/>
                  <a:pathLst>
                    <a:path w="397" h="181">
                      <a:moveTo>
                        <a:pt x="51" y="0"/>
                      </a:moveTo>
                      <a:lnTo>
                        <a:pt x="78" y="14"/>
                      </a:lnTo>
                      <a:lnTo>
                        <a:pt x="115" y="17"/>
                      </a:lnTo>
                      <a:lnTo>
                        <a:pt x="161" y="11"/>
                      </a:lnTo>
                      <a:lnTo>
                        <a:pt x="201" y="6"/>
                      </a:lnTo>
                      <a:lnTo>
                        <a:pt x="253" y="0"/>
                      </a:lnTo>
                      <a:lnTo>
                        <a:pt x="201" y="23"/>
                      </a:lnTo>
                      <a:lnTo>
                        <a:pt x="165" y="52"/>
                      </a:lnTo>
                      <a:lnTo>
                        <a:pt x="211" y="61"/>
                      </a:lnTo>
                      <a:lnTo>
                        <a:pt x="249" y="58"/>
                      </a:lnTo>
                      <a:lnTo>
                        <a:pt x="272" y="50"/>
                      </a:lnTo>
                      <a:lnTo>
                        <a:pt x="253" y="76"/>
                      </a:lnTo>
                      <a:lnTo>
                        <a:pt x="249" y="102"/>
                      </a:lnTo>
                      <a:lnTo>
                        <a:pt x="256" y="117"/>
                      </a:lnTo>
                      <a:lnTo>
                        <a:pt x="287" y="134"/>
                      </a:lnTo>
                      <a:lnTo>
                        <a:pt x="316" y="129"/>
                      </a:lnTo>
                      <a:lnTo>
                        <a:pt x="347" y="117"/>
                      </a:lnTo>
                      <a:lnTo>
                        <a:pt x="378" y="126"/>
                      </a:lnTo>
                      <a:lnTo>
                        <a:pt x="397" y="137"/>
                      </a:lnTo>
                      <a:lnTo>
                        <a:pt x="363" y="140"/>
                      </a:lnTo>
                      <a:lnTo>
                        <a:pt x="341" y="151"/>
                      </a:lnTo>
                      <a:lnTo>
                        <a:pt x="323" y="169"/>
                      </a:lnTo>
                      <a:lnTo>
                        <a:pt x="299" y="178"/>
                      </a:lnTo>
                      <a:lnTo>
                        <a:pt x="272" y="181"/>
                      </a:lnTo>
                      <a:lnTo>
                        <a:pt x="245" y="178"/>
                      </a:lnTo>
                      <a:lnTo>
                        <a:pt x="198" y="169"/>
                      </a:lnTo>
                      <a:lnTo>
                        <a:pt x="216" y="105"/>
                      </a:lnTo>
                      <a:lnTo>
                        <a:pt x="180" y="113"/>
                      </a:lnTo>
                      <a:lnTo>
                        <a:pt x="153" y="113"/>
                      </a:lnTo>
                      <a:lnTo>
                        <a:pt x="122" y="102"/>
                      </a:lnTo>
                      <a:lnTo>
                        <a:pt x="132" y="52"/>
                      </a:lnTo>
                      <a:lnTo>
                        <a:pt x="82" y="58"/>
                      </a:lnTo>
                      <a:lnTo>
                        <a:pt x="57" y="50"/>
                      </a:lnTo>
                      <a:lnTo>
                        <a:pt x="29" y="26"/>
                      </a:lnTo>
                      <a:lnTo>
                        <a:pt x="0" y="17"/>
                      </a:lnTo>
                      <a:lnTo>
                        <a:pt x="51" y="0"/>
                      </a:lnTo>
                      <a:lnTo>
                        <a:pt x="5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72" name="Freeform 144"/>
                <p:cNvSpPr>
                  <a:spLocks/>
                </p:cNvSpPr>
                <p:nvPr/>
              </p:nvSpPr>
              <p:spPr bwMode="auto">
                <a:xfrm>
                  <a:off x="2405" y="3207"/>
                  <a:ext cx="76" cy="21"/>
                </a:xfrm>
                <a:custGeom>
                  <a:avLst/>
                  <a:gdLst/>
                  <a:ahLst/>
                  <a:cxnLst>
                    <a:cxn ang="0">
                      <a:pos x="31" y="18"/>
                    </a:cxn>
                    <a:cxn ang="0">
                      <a:pos x="85" y="0"/>
                    </a:cxn>
                    <a:cxn ang="0">
                      <a:pos x="115" y="13"/>
                    </a:cxn>
                    <a:cxn ang="0">
                      <a:pos x="144" y="38"/>
                    </a:cxn>
                    <a:cxn ang="0">
                      <a:pos x="151" y="62"/>
                    </a:cxn>
                    <a:cxn ang="0">
                      <a:pos x="117" y="41"/>
                    </a:cxn>
                    <a:cxn ang="0">
                      <a:pos x="93" y="32"/>
                    </a:cxn>
                    <a:cxn ang="0">
                      <a:pos x="60" y="32"/>
                    </a:cxn>
                    <a:cxn ang="0">
                      <a:pos x="0" y="35"/>
                    </a:cxn>
                    <a:cxn ang="0">
                      <a:pos x="31" y="18"/>
                    </a:cxn>
                    <a:cxn ang="0">
                      <a:pos x="31" y="18"/>
                    </a:cxn>
                  </a:cxnLst>
                  <a:rect l="0" t="0" r="r" b="b"/>
                  <a:pathLst>
                    <a:path w="151" h="62">
                      <a:moveTo>
                        <a:pt x="31" y="18"/>
                      </a:moveTo>
                      <a:lnTo>
                        <a:pt x="85" y="0"/>
                      </a:lnTo>
                      <a:lnTo>
                        <a:pt x="115" y="13"/>
                      </a:lnTo>
                      <a:lnTo>
                        <a:pt x="144" y="38"/>
                      </a:lnTo>
                      <a:lnTo>
                        <a:pt x="151" y="62"/>
                      </a:lnTo>
                      <a:lnTo>
                        <a:pt x="117" y="41"/>
                      </a:lnTo>
                      <a:lnTo>
                        <a:pt x="93" y="32"/>
                      </a:lnTo>
                      <a:lnTo>
                        <a:pt x="60" y="32"/>
                      </a:lnTo>
                      <a:lnTo>
                        <a:pt x="0" y="35"/>
                      </a:lnTo>
                      <a:lnTo>
                        <a:pt x="31" y="18"/>
                      </a:lnTo>
                      <a:lnTo>
                        <a:pt x="31"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73" name="Freeform 145"/>
                <p:cNvSpPr>
                  <a:spLocks/>
                </p:cNvSpPr>
                <p:nvPr/>
              </p:nvSpPr>
              <p:spPr bwMode="auto">
                <a:xfrm>
                  <a:off x="2441" y="3230"/>
                  <a:ext cx="39" cy="14"/>
                </a:xfrm>
                <a:custGeom>
                  <a:avLst/>
                  <a:gdLst/>
                  <a:ahLst/>
                  <a:cxnLst>
                    <a:cxn ang="0">
                      <a:pos x="0" y="0"/>
                    </a:cxn>
                    <a:cxn ang="0">
                      <a:pos x="38" y="3"/>
                    </a:cxn>
                    <a:cxn ang="0">
                      <a:pos x="65" y="17"/>
                    </a:cxn>
                    <a:cxn ang="0">
                      <a:pos x="77" y="35"/>
                    </a:cxn>
                    <a:cxn ang="0">
                      <a:pos x="52" y="41"/>
                    </a:cxn>
                    <a:cxn ang="0">
                      <a:pos x="31" y="22"/>
                    </a:cxn>
                    <a:cxn ang="0">
                      <a:pos x="0" y="0"/>
                    </a:cxn>
                    <a:cxn ang="0">
                      <a:pos x="0" y="0"/>
                    </a:cxn>
                  </a:cxnLst>
                  <a:rect l="0" t="0" r="r" b="b"/>
                  <a:pathLst>
                    <a:path w="77" h="41">
                      <a:moveTo>
                        <a:pt x="0" y="0"/>
                      </a:moveTo>
                      <a:lnTo>
                        <a:pt x="38" y="3"/>
                      </a:lnTo>
                      <a:lnTo>
                        <a:pt x="65" y="17"/>
                      </a:lnTo>
                      <a:lnTo>
                        <a:pt x="77" y="35"/>
                      </a:lnTo>
                      <a:lnTo>
                        <a:pt x="52" y="41"/>
                      </a:lnTo>
                      <a:lnTo>
                        <a:pt x="31" y="22"/>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74" name="Freeform 146"/>
                <p:cNvSpPr>
                  <a:spLocks/>
                </p:cNvSpPr>
                <p:nvPr/>
              </p:nvSpPr>
              <p:spPr bwMode="auto">
                <a:xfrm>
                  <a:off x="2411" y="3284"/>
                  <a:ext cx="317" cy="347"/>
                </a:xfrm>
                <a:custGeom>
                  <a:avLst/>
                  <a:gdLst/>
                  <a:ahLst/>
                  <a:cxnLst>
                    <a:cxn ang="0">
                      <a:pos x="0" y="69"/>
                    </a:cxn>
                    <a:cxn ang="0">
                      <a:pos x="22" y="170"/>
                    </a:cxn>
                    <a:cxn ang="0">
                      <a:pos x="66" y="271"/>
                    </a:cxn>
                    <a:cxn ang="0">
                      <a:pos x="112" y="356"/>
                    </a:cxn>
                    <a:cxn ang="0">
                      <a:pos x="173" y="383"/>
                    </a:cxn>
                    <a:cxn ang="0">
                      <a:pos x="218" y="560"/>
                    </a:cxn>
                    <a:cxn ang="0">
                      <a:pos x="240" y="765"/>
                    </a:cxn>
                    <a:cxn ang="0">
                      <a:pos x="250" y="943"/>
                    </a:cxn>
                    <a:cxn ang="0">
                      <a:pos x="279" y="1032"/>
                    </a:cxn>
                    <a:cxn ang="0">
                      <a:pos x="336" y="1037"/>
                    </a:cxn>
                    <a:cxn ang="0">
                      <a:pos x="398" y="981"/>
                    </a:cxn>
                    <a:cxn ang="0">
                      <a:pos x="461" y="841"/>
                    </a:cxn>
                    <a:cxn ang="0">
                      <a:pos x="532" y="620"/>
                    </a:cxn>
                    <a:cxn ang="0">
                      <a:pos x="588" y="424"/>
                    </a:cxn>
                    <a:cxn ang="0">
                      <a:pos x="626" y="400"/>
                    </a:cxn>
                    <a:cxn ang="0">
                      <a:pos x="563" y="397"/>
                    </a:cxn>
                    <a:cxn ang="0">
                      <a:pos x="528" y="366"/>
                    </a:cxn>
                    <a:cxn ang="0">
                      <a:pos x="479" y="359"/>
                    </a:cxn>
                    <a:cxn ang="0">
                      <a:pos x="504" y="412"/>
                    </a:cxn>
                    <a:cxn ang="0">
                      <a:pos x="525" y="456"/>
                    </a:cxn>
                    <a:cxn ang="0">
                      <a:pos x="517" y="563"/>
                    </a:cxn>
                    <a:cxn ang="0">
                      <a:pos x="465" y="579"/>
                    </a:cxn>
                    <a:cxn ang="0">
                      <a:pos x="412" y="642"/>
                    </a:cxn>
                    <a:cxn ang="0">
                      <a:pos x="375" y="721"/>
                    </a:cxn>
                    <a:cxn ang="0">
                      <a:pos x="429" y="648"/>
                    </a:cxn>
                    <a:cxn ang="0">
                      <a:pos x="477" y="625"/>
                    </a:cxn>
                    <a:cxn ang="0">
                      <a:pos x="477" y="694"/>
                    </a:cxn>
                    <a:cxn ang="0">
                      <a:pos x="423" y="754"/>
                    </a:cxn>
                    <a:cxn ang="0">
                      <a:pos x="398" y="727"/>
                    </a:cxn>
                    <a:cxn ang="0">
                      <a:pos x="377" y="771"/>
                    </a:cxn>
                    <a:cxn ang="0">
                      <a:pos x="410" y="830"/>
                    </a:cxn>
                    <a:cxn ang="0">
                      <a:pos x="398" y="906"/>
                    </a:cxn>
                    <a:cxn ang="0">
                      <a:pos x="354" y="978"/>
                    </a:cxn>
                    <a:cxn ang="0">
                      <a:pos x="304" y="991"/>
                    </a:cxn>
                    <a:cxn ang="0">
                      <a:pos x="281" y="934"/>
                    </a:cxn>
                    <a:cxn ang="0">
                      <a:pos x="269" y="768"/>
                    </a:cxn>
                    <a:cxn ang="0">
                      <a:pos x="233" y="500"/>
                    </a:cxn>
                    <a:cxn ang="0">
                      <a:pos x="202" y="321"/>
                    </a:cxn>
                    <a:cxn ang="0">
                      <a:pos x="114" y="284"/>
                    </a:cxn>
                    <a:cxn ang="0">
                      <a:pos x="60" y="151"/>
                    </a:cxn>
                    <a:cxn ang="0">
                      <a:pos x="40" y="72"/>
                    </a:cxn>
                    <a:cxn ang="0">
                      <a:pos x="60" y="0"/>
                    </a:cxn>
                    <a:cxn ang="0">
                      <a:pos x="20" y="33"/>
                    </a:cxn>
                  </a:cxnLst>
                  <a:rect l="0" t="0" r="r" b="b"/>
                  <a:pathLst>
                    <a:path w="634" h="1040">
                      <a:moveTo>
                        <a:pt x="20" y="33"/>
                      </a:moveTo>
                      <a:lnTo>
                        <a:pt x="0" y="69"/>
                      </a:lnTo>
                      <a:lnTo>
                        <a:pt x="2" y="117"/>
                      </a:lnTo>
                      <a:lnTo>
                        <a:pt x="22" y="170"/>
                      </a:lnTo>
                      <a:lnTo>
                        <a:pt x="47" y="219"/>
                      </a:lnTo>
                      <a:lnTo>
                        <a:pt x="66" y="271"/>
                      </a:lnTo>
                      <a:lnTo>
                        <a:pt x="89" y="325"/>
                      </a:lnTo>
                      <a:lnTo>
                        <a:pt x="112" y="356"/>
                      </a:lnTo>
                      <a:lnTo>
                        <a:pt x="137" y="377"/>
                      </a:lnTo>
                      <a:lnTo>
                        <a:pt x="173" y="383"/>
                      </a:lnTo>
                      <a:lnTo>
                        <a:pt x="198" y="467"/>
                      </a:lnTo>
                      <a:lnTo>
                        <a:pt x="218" y="560"/>
                      </a:lnTo>
                      <a:lnTo>
                        <a:pt x="235" y="669"/>
                      </a:lnTo>
                      <a:lnTo>
                        <a:pt x="240" y="765"/>
                      </a:lnTo>
                      <a:lnTo>
                        <a:pt x="247" y="861"/>
                      </a:lnTo>
                      <a:lnTo>
                        <a:pt x="250" y="943"/>
                      </a:lnTo>
                      <a:lnTo>
                        <a:pt x="258" y="991"/>
                      </a:lnTo>
                      <a:lnTo>
                        <a:pt x="279" y="1032"/>
                      </a:lnTo>
                      <a:lnTo>
                        <a:pt x="304" y="1040"/>
                      </a:lnTo>
                      <a:lnTo>
                        <a:pt x="336" y="1037"/>
                      </a:lnTo>
                      <a:lnTo>
                        <a:pt x="367" y="1016"/>
                      </a:lnTo>
                      <a:lnTo>
                        <a:pt x="398" y="981"/>
                      </a:lnTo>
                      <a:lnTo>
                        <a:pt x="429" y="914"/>
                      </a:lnTo>
                      <a:lnTo>
                        <a:pt x="461" y="841"/>
                      </a:lnTo>
                      <a:lnTo>
                        <a:pt x="496" y="735"/>
                      </a:lnTo>
                      <a:lnTo>
                        <a:pt x="532" y="620"/>
                      </a:lnTo>
                      <a:lnTo>
                        <a:pt x="557" y="535"/>
                      </a:lnTo>
                      <a:lnTo>
                        <a:pt x="588" y="424"/>
                      </a:lnTo>
                      <a:lnTo>
                        <a:pt x="634" y="409"/>
                      </a:lnTo>
                      <a:lnTo>
                        <a:pt x="626" y="400"/>
                      </a:lnTo>
                      <a:lnTo>
                        <a:pt x="594" y="405"/>
                      </a:lnTo>
                      <a:lnTo>
                        <a:pt x="563" y="397"/>
                      </a:lnTo>
                      <a:lnTo>
                        <a:pt x="544" y="385"/>
                      </a:lnTo>
                      <a:lnTo>
                        <a:pt x="528" y="366"/>
                      </a:lnTo>
                      <a:lnTo>
                        <a:pt x="498" y="353"/>
                      </a:lnTo>
                      <a:lnTo>
                        <a:pt x="479" y="359"/>
                      </a:lnTo>
                      <a:lnTo>
                        <a:pt x="501" y="380"/>
                      </a:lnTo>
                      <a:lnTo>
                        <a:pt x="504" y="412"/>
                      </a:lnTo>
                      <a:lnTo>
                        <a:pt x="512" y="438"/>
                      </a:lnTo>
                      <a:lnTo>
                        <a:pt x="525" y="456"/>
                      </a:lnTo>
                      <a:lnTo>
                        <a:pt x="546" y="464"/>
                      </a:lnTo>
                      <a:lnTo>
                        <a:pt x="517" y="563"/>
                      </a:lnTo>
                      <a:lnTo>
                        <a:pt x="486" y="566"/>
                      </a:lnTo>
                      <a:lnTo>
                        <a:pt x="465" y="579"/>
                      </a:lnTo>
                      <a:lnTo>
                        <a:pt x="436" y="610"/>
                      </a:lnTo>
                      <a:lnTo>
                        <a:pt x="412" y="642"/>
                      </a:lnTo>
                      <a:lnTo>
                        <a:pt x="385" y="680"/>
                      </a:lnTo>
                      <a:lnTo>
                        <a:pt x="375" y="721"/>
                      </a:lnTo>
                      <a:lnTo>
                        <a:pt x="408" y="677"/>
                      </a:lnTo>
                      <a:lnTo>
                        <a:pt x="429" y="648"/>
                      </a:lnTo>
                      <a:lnTo>
                        <a:pt x="459" y="628"/>
                      </a:lnTo>
                      <a:lnTo>
                        <a:pt x="477" y="625"/>
                      </a:lnTo>
                      <a:lnTo>
                        <a:pt x="490" y="639"/>
                      </a:lnTo>
                      <a:lnTo>
                        <a:pt x="477" y="694"/>
                      </a:lnTo>
                      <a:lnTo>
                        <a:pt x="448" y="765"/>
                      </a:lnTo>
                      <a:lnTo>
                        <a:pt x="423" y="754"/>
                      </a:lnTo>
                      <a:lnTo>
                        <a:pt x="412" y="738"/>
                      </a:lnTo>
                      <a:lnTo>
                        <a:pt x="398" y="727"/>
                      </a:lnTo>
                      <a:lnTo>
                        <a:pt x="379" y="745"/>
                      </a:lnTo>
                      <a:lnTo>
                        <a:pt x="377" y="771"/>
                      </a:lnTo>
                      <a:lnTo>
                        <a:pt x="385" y="806"/>
                      </a:lnTo>
                      <a:lnTo>
                        <a:pt x="410" y="830"/>
                      </a:lnTo>
                      <a:lnTo>
                        <a:pt x="423" y="838"/>
                      </a:lnTo>
                      <a:lnTo>
                        <a:pt x="398" y="906"/>
                      </a:lnTo>
                      <a:lnTo>
                        <a:pt x="377" y="945"/>
                      </a:lnTo>
                      <a:lnTo>
                        <a:pt x="354" y="978"/>
                      </a:lnTo>
                      <a:lnTo>
                        <a:pt x="331" y="991"/>
                      </a:lnTo>
                      <a:lnTo>
                        <a:pt x="304" y="991"/>
                      </a:lnTo>
                      <a:lnTo>
                        <a:pt x="287" y="969"/>
                      </a:lnTo>
                      <a:lnTo>
                        <a:pt x="281" y="934"/>
                      </a:lnTo>
                      <a:lnTo>
                        <a:pt x="271" y="865"/>
                      </a:lnTo>
                      <a:lnTo>
                        <a:pt x="269" y="768"/>
                      </a:lnTo>
                      <a:lnTo>
                        <a:pt x="256" y="642"/>
                      </a:lnTo>
                      <a:lnTo>
                        <a:pt x="233" y="500"/>
                      </a:lnTo>
                      <a:lnTo>
                        <a:pt x="216" y="397"/>
                      </a:lnTo>
                      <a:lnTo>
                        <a:pt x="202" y="321"/>
                      </a:lnTo>
                      <a:lnTo>
                        <a:pt x="158" y="330"/>
                      </a:lnTo>
                      <a:lnTo>
                        <a:pt x="114" y="284"/>
                      </a:lnTo>
                      <a:lnTo>
                        <a:pt x="87" y="213"/>
                      </a:lnTo>
                      <a:lnTo>
                        <a:pt x="60" y="151"/>
                      </a:lnTo>
                      <a:lnTo>
                        <a:pt x="47" y="113"/>
                      </a:lnTo>
                      <a:lnTo>
                        <a:pt x="40" y="72"/>
                      </a:lnTo>
                      <a:lnTo>
                        <a:pt x="45" y="36"/>
                      </a:lnTo>
                      <a:lnTo>
                        <a:pt x="60" y="0"/>
                      </a:lnTo>
                      <a:lnTo>
                        <a:pt x="20" y="33"/>
                      </a:lnTo>
                      <a:lnTo>
                        <a:pt x="20"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75" name="Freeform 147"/>
                <p:cNvSpPr>
                  <a:spLocks/>
                </p:cNvSpPr>
                <p:nvPr/>
              </p:nvSpPr>
              <p:spPr bwMode="auto">
                <a:xfrm>
                  <a:off x="2439" y="3308"/>
                  <a:ext cx="50" cy="18"/>
                </a:xfrm>
                <a:custGeom>
                  <a:avLst/>
                  <a:gdLst/>
                  <a:ahLst/>
                  <a:cxnLst>
                    <a:cxn ang="0">
                      <a:pos x="0" y="13"/>
                    </a:cxn>
                    <a:cxn ang="0">
                      <a:pos x="26" y="0"/>
                    </a:cxn>
                    <a:cxn ang="0">
                      <a:pos x="60" y="7"/>
                    </a:cxn>
                    <a:cxn ang="0">
                      <a:pos x="86" y="24"/>
                    </a:cxn>
                    <a:cxn ang="0">
                      <a:pos x="100" y="54"/>
                    </a:cxn>
                    <a:cxn ang="0">
                      <a:pos x="71" y="30"/>
                    </a:cxn>
                    <a:cxn ang="0">
                      <a:pos x="48" y="27"/>
                    </a:cxn>
                    <a:cxn ang="0">
                      <a:pos x="24" y="38"/>
                    </a:cxn>
                    <a:cxn ang="0">
                      <a:pos x="4" y="27"/>
                    </a:cxn>
                    <a:cxn ang="0">
                      <a:pos x="0" y="13"/>
                    </a:cxn>
                    <a:cxn ang="0">
                      <a:pos x="0" y="13"/>
                    </a:cxn>
                  </a:cxnLst>
                  <a:rect l="0" t="0" r="r" b="b"/>
                  <a:pathLst>
                    <a:path w="100" h="54">
                      <a:moveTo>
                        <a:pt x="0" y="13"/>
                      </a:moveTo>
                      <a:lnTo>
                        <a:pt x="26" y="0"/>
                      </a:lnTo>
                      <a:lnTo>
                        <a:pt x="60" y="7"/>
                      </a:lnTo>
                      <a:lnTo>
                        <a:pt x="86" y="24"/>
                      </a:lnTo>
                      <a:lnTo>
                        <a:pt x="100" y="54"/>
                      </a:lnTo>
                      <a:lnTo>
                        <a:pt x="71" y="30"/>
                      </a:lnTo>
                      <a:lnTo>
                        <a:pt x="48" y="27"/>
                      </a:lnTo>
                      <a:lnTo>
                        <a:pt x="24" y="38"/>
                      </a:lnTo>
                      <a:lnTo>
                        <a:pt x="4" y="27"/>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76" name="Freeform 148"/>
                <p:cNvSpPr>
                  <a:spLocks/>
                </p:cNvSpPr>
                <p:nvPr/>
              </p:nvSpPr>
              <p:spPr bwMode="auto">
                <a:xfrm>
                  <a:off x="2576" y="3208"/>
                  <a:ext cx="34" cy="33"/>
                </a:xfrm>
                <a:custGeom>
                  <a:avLst/>
                  <a:gdLst/>
                  <a:ahLst/>
                  <a:cxnLst>
                    <a:cxn ang="0">
                      <a:pos x="0" y="87"/>
                    </a:cxn>
                    <a:cxn ang="0">
                      <a:pos x="23" y="44"/>
                    </a:cxn>
                    <a:cxn ang="0">
                      <a:pos x="46" y="15"/>
                    </a:cxn>
                    <a:cxn ang="0">
                      <a:pos x="67" y="0"/>
                    </a:cxn>
                    <a:cxn ang="0">
                      <a:pos x="69" y="29"/>
                    </a:cxn>
                    <a:cxn ang="0">
                      <a:pos x="43" y="53"/>
                    </a:cxn>
                    <a:cxn ang="0">
                      <a:pos x="32" y="76"/>
                    </a:cxn>
                    <a:cxn ang="0">
                      <a:pos x="25" y="97"/>
                    </a:cxn>
                    <a:cxn ang="0">
                      <a:pos x="0" y="87"/>
                    </a:cxn>
                    <a:cxn ang="0">
                      <a:pos x="0" y="87"/>
                    </a:cxn>
                  </a:cxnLst>
                  <a:rect l="0" t="0" r="r" b="b"/>
                  <a:pathLst>
                    <a:path w="69" h="97">
                      <a:moveTo>
                        <a:pt x="0" y="87"/>
                      </a:moveTo>
                      <a:lnTo>
                        <a:pt x="23" y="44"/>
                      </a:lnTo>
                      <a:lnTo>
                        <a:pt x="46" y="15"/>
                      </a:lnTo>
                      <a:lnTo>
                        <a:pt x="67" y="0"/>
                      </a:lnTo>
                      <a:lnTo>
                        <a:pt x="69" y="29"/>
                      </a:lnTo>
                      <a:lnTo>
                        <a:pt x="43" y="53"/>
                      </a:lnTo>
                      <a:lnTo>
                        <a:pt x="32" y="76"/>
                      </a:lnTo>
                      <a:lnTo>
                        <a:pt x="25" y="97"/>
                      </a:lnTo>
                      <a:lnTo>
                        <a:pt x="0" y="87"/>
                      </a:lnTo>
                      <a:lnTo>
                        <a:pt x="0"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77" name="Freeform 149"/>
                <p:cNvSpPr>
                  <a:spLocks/>
                </p:cNvSpPr>
                <p:nvPr/>
              </p:nvSpPr>
              <p:spPr bwMode="auto">
                <a:xfrm>
                  <a:off x="2669" y="3213"/>
                  <a:ext cx="24" cy="20"/>
                </a:xfrm>
                <a:custGeom>
                  <a:avLst/>
                  <a:gdLst/>
                  <a:ahLst/>
                  <a:cxnLst>
                    <a:cxn ang="0">
                      <a:pos x="0" y="0"/>
                    </a:cxn>
                    <a:cxn ang="0">
                      <a:pos x="29" y="14"/>
                    </a:cxn>
                    <a:cxn ang="0">
                      <a:pos x="44" y="35"/>
                    </a:cxn>
                    <a:cxn ang="0">
                      <a:pos x="46" y="60"/>
                    </a:cxn>
                    <a:cxn ang="0">
                      <a:pos x="29" y="60"/>
                    </a:cxn>
                    <a:cxn ang="0">
                      <a:pos x="22" y="40"/>
                    </a:cxn>
                    <a:cxn ang="0">
                      <a:pos x="6" y="25"/>
                    </a:cxn>
                    <a:cxn ang="0">
                      <a:pos x="0" y="0"/>
                    </a:cxn>
                    <a:cxn ang="0">
                      <a:pos x="0" y="0"/>
                    </a:cxn>
                  </a:cxnLst>
                  <a:rect l="0" t="0" r="r" b="b"/>
                  <a:pathLst>
                    <a:path w="46" h="60">
                      <a:moveTo>
                        <a:pt x="0" y="0"/>
                      </a:moveTo>
                      <a:lnTo>
                        <a:pt x="29" y="14"/>
                      </a:lnTo>
                      <a:lnTo>
                        <a:pt x="44" y="35"/>
                      </a:lnTo>
                      <a:lnTo>
                        <a:pt x="46" y="60"/>
                      </a:lnTo>
                      <a:lnTo>
                        <a:pt x="29" y="60"/>
                      </a:lnTo>
                      <a:lnTo>
                        <a:pt x="22" y="40"/>
                      </a:lnTo>
                      <a:lnTo>
                        <a:pt x="6" y="25"/>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78" name="Freeform 150"/>
                <p:cNvSpPr>
                  <a:spLocks/>
                </p:cNvSpPr>
                <p:nvPr/>
              </p:nvSpPr>
              <p:spPr bwMode="auto">
                <a:xfrm>
                  <a:off x="2642" y="3073"/>
                  <a:ext cx="111" cy="344"/>
                </a:xfrm>
                <a:custGeom>
                  <a:avLst/>
                  <a:gdLst/>
                  <a:ahLst/>
                  <a:cxnLst>
                    <a:cxn ang="0">
                      <a:pos x="2" y="52"/>
                    </a:cxn>
                    <a:cxn ang="0">
                      <a:pos x="35" y="131"/>
                    </a:cxn>
                    <a:cxn ang="0">
                      <a:pos x="76" y="248"/>
                    </a:cxn>
                    <a:cxn ang="0">
                      <a:pos x="107" y="377"/>
                    </a:cxn>
                    <a:cxn ang="0">
                      <a:pos x="131" y="540"/>
                    </a:cxn>
                    <a:cxn ang="0">
                      <a:pos x="136" y="647"/>
                    </a:cxn>
                    <a:cxn ang="0">
                      <a:pos x="138" y="732"/>
                    </a:cxn>
                    <a:cxn ang="0">
                      <a:pos x="133" y="787"/>
                    </a:cxn>
                    <a:cxn ang="0">
                      <a:pos x="127" y="846"/>
                    </a:cxn>
                    <a:cxn ang="0">
                      <a:pos x="91" y="767"/>
                    </a:cxn>
                    <a:cxn ang="0">
                      <a:pos x="74" y="691"/>
                    </a:cxn>
                    <a:cxn ang="0">
                      <a:pos x="60" y="677"/>
                    </a:cxn>
                    <a:cxn ang="0">
                      <a:pos x="81" y="784"/>
                    </a:cxn>
                    <a:cxn ang="0">
                      <a:pos x="104" y="858"/>
                    </a:cxn>
                    <a:cxn ang="0">
                      <a:pos x="138" y="923"/>
                    </a:cxn>
                    <a:cxn ang="0">
                      <a:pos x="179" y="983"/>
                    </a:cxn>
                    <a:cxn ang="0">
                      <a:pos x="206" y="1002"/>
                    </a:cxn>
                    <a:cxn ang="0">
                      <a:pos x="200" y="1030"/>
                    </a:cxn>
                    <a:cxn ang="0">
                      <a:pos x="216" y="1021"/>
                    </a:cxn>
                    <a:cxn ang="0">
                      <a:pos x="221" y="980"/>
                    </a:cxn>
                    <a:cxn ang="0">
                      <a:pos x="183" y="948"/>
                    </a:cxn>
                    <a:cxn ang="0">
                      <a:pos x="167" y="920"/>
                    </a:cxn>
                    <a:cxn ang="0">
                      <a:pos x="163" y="866"/>
                    </a:cxn>
                    <a:cxn ang="0">
                      <a:pos x="171" y="746"/>
                    </a:cxn>
                    <a:cxn ang="0">
                      <a:pos x="174" y="566"/>
                    </a:cxn>
                    <a:cxn ang="0">
                      <a:pos x="158" y="418"/>
                    </a:cxn>
                    <a:cxn ang="0">
                      <a:pos x="131" y="303"/>
                    </a:cxn>
                    <a:cxn ang="0">
                      <a:pos x="102" y="197"/>
                    </a:cxn>
                    <a:cxn ang="0">
                      <a:pos x="71" y="113"/>
                    </a:cxn>
                    <a:cxn ang="0">
                      <a:pos x="38" y="49"/>
                    </a:cxn>
                    <a:cxn ang="0">
                      <a:pos x="0" y="0"/>
                    </a:cxn>
                    <a:cxn ang="0">
                      <a:pos x="2" y="52"/>
                    </a:cxn>
                    <a:cxn ang="0">
                      <a:pos x="2" y="52"/>
                    </a:cxn>
                  </a:cxnLst>
                  <a:rect l="0" t="0" r="r" b="b"/>
                  <a:pathLst>
                    <a:path w="221" h="1030">
                      <a:moveTo>
                        <a:pt x="2" y="52"/>
                      </a:moveTo>
                      <a:lnTo>
                        <a:pt x="35" y="131"/>
                      </a:lnTo>
                      <a:lnTo>
                        <a:pt x="76" y="248"/>
                      </a:lnTo>
                      <a:lnTo>
                        <a:pt x="107" y="377"/>
                      </a:lnTo>
                      <a:lnTo>
                        <a:pt x="131" y="540"/>
                      </a:lnTo>
                      <a:lnTo>
                        <a:pt x="136" y="647"/>
                      </a:lnTo>
                      <a:lnTo>
                        <a:pt x="138" y="732"/>
                      </a:lnTo>
                      <a:lnTo>
                        <a:pt x="133" y="787"/>
                      </a:lnTo>
                      <a:lnTo>
                        <a:pt x="127" y="846"/>
                      </a:lnTo>
                      <a:lnTo>
                        <a:pt x="91" y="767"/>
                      </a:lnTo>
                      <a:lnTo>
                        <a:pt x="74" y="691"/>
                      </a:lnTo>
                      <a:lnTo>
                        <a:pt x="60" y="677"/>
                      </a:lnTo>
                      <a:lnTo>
                        <a:pt x="81" y="784"/>
                      </a:lnTo>
                      <a:lnTo>
                        <a:pt x="104" y="858"/>
                      </a:lnTo>
                      <a:lnTo>
                        <a:pt x="138" y="923"/>
                      </a:lnTo>
                      <a:lnTo>
                        <a:pt x="179" y="983"/>
                      </a:lnTo>
                      <a:lnTo>
                        <a:pt x="206" y="1002"/>
                      </a:lnTo>
                      <a:lnTo>
                        <a:pt x="200" y="1030"/>
                      </a:lnTo>
                      <a:lnTo>
                        <a:pt x="216" y="1021"/>
                      </a:lnTo>
                      <a:lnTo>
                        <a:pt x="221" y="980"/>
                      </a:lnTo>
                      <a:lnTo>
                        <a:pt x="183" y="948"/>
                      </a:lnTo>
                      <a:lnTo>
                        <a:pt x="167" y="920"/>
                      </a:lnTo>
                      <a:lnTo>
                        <a:pt x="163" y="866"/>
                      </a:lnTo>
                      <a:lnTo>
                        <a:pt x="171" y="746"/>
                      </a:lnTo>
                      <a:lnTo>
                        <a:pt x="174" y="566"/>
                      </a:lnTo>
                      <a:lnTo>
                        <a:pt x="158" y="418"/>
                      </a:lnTo>
                      <a:lnTo>
                        <a:pt x="131" y="303"/>
                      </a:lnTo>
                      <a:lnTo>
                        <a:pt x="102" y="197"/>
                      </a:lnTo>
                      <a:lnTo>
                        <a:pt x="71" y="113"/>
                      </a:lnTo>
                      <a:lnTo>
                        <a:pt x="38" y="49"/>
                      </a:lnTo>
                      <a:lnTo>
                        <a:pt x="0" y="0"/>
                      </a:lnTo>
                      <a:lnTo>
                        <a:pt x="2" y="52"/>
                      </a:lnTo>
                      <a:lnTo>
                        <a:pt x="2"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79" name="Freeform 151"/>
                <p:cNvSpPr>
                  <a:spLocks/>
                </p:cNvSpPr>
                <p:nvPr/>
              </p:nvSpPr>
              <p:spPr bwMode="auto">
                <a:xfrm>
                  <a:off x="2601" y="3294"/>
                  <a:ext cx="25" cy="27"/>
                </a:xfrm>
                <a:custGeom>
                  <a:avLst/>
                  <a:gdLst/>
                  <a:ahLst/>
                  <a:cxnLst>
                    <a:cxn ang="0">
                      <a:pos x="22" y="0"/>
                    </a:cxn>
                    <a:cxn ang="0">
                      <a:pos x="0" y="23"/>
                    </a:cxn>
                    <a:cxn ang="0">
                      <a:pos x="9" y="66"/>
                    </a:cxn>
                    <a:cxn ang="0">
                      <a:pos x="33" y="80"/>
                    </a:cxn>
                    <a:cxn ang="0">
                      <a:pos x="48" y="58"/>
                    </a:cxn>
                    <a:cxn ang="0">
                      <a:pos x="46" y="20"/>
                    </a:cxn>
                    <a:cxn ang="0">
                      <a:pos x="38" y="0"/>
                    </a:cxn>
                    <a:cxn ang="0">
                      <a:pos x="22" y="0"/>
                    </a:cxn>
                    <a:cxn ang="0">
                      <a:pos x="22" y="0"/>
                    </a:cxn>
                  </a:cxnLst>
                  <a:rect l="0" t="0" r="r" b="b"/>
                  <a:pathLst>
                    <a:path w="48" h="80">
                      <a:moveTo>
                        <a:pt x="22" y="0"/>
                      </a:moveTo>
                      <a:lnTo>
                        <a:pt x="0" y="23"/>
                      </a:lnTo>
                      <a:lnTo>
                        <a:pt x="9" y="66"/>
                      </a:lnTo>
                      <a:lnTo>
                        <a:pt x="33" y="80"/>
                      </a:lnTo>
                      <a:lnTo>
                        <a:pt x="48" y="58"/>
                      </a:lnTo>
                      <a:lnTo>
                        <a:pt x="46" y="20"/>
                      </a:lnTo>
                      <a:lnTo>
                        <a:pt x="38" y="0"/>
                      </a:lnTo>
                      <a:lnTo>
                        <a:pt x="22" y="0"/>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80" name="Freeform 152"/>
                <p:cNvSpPr>
                  <a:spLocks/>
                </p:cNvSpPr>
                <p:nvPr/>
              </p:nvSpPr>
              <p:spPr bwMode="auto">
                <a:xfrm>
                  <a:off x="2686" y="3293"/>
                  <a:ext cx="18" cy="22"/>
                </a:xfrm>
                <a:custGeom>
                  <a:avLst/>
                  <a:gdLst/>
                  <a:ahLst/>
                  <a:cxnLst>
                    <a:cxn ang="0">
                      <a:pos x="15" y="0"/>
                    </a:cxn>
                    <a:cxn ang="0">
                      <a:pos x="0" y="9"/>
                    </a:cxn>
                    <a:cxn ang="0">
                      <a:pos x="2" y="40"/>
                    </a:cxn>
                    <a:cxn ang="0">
                      <a:pos x="11" y="64"/>
                    </a:cxn>
                    <a:cxn ang="0">
                      <a:pos x="27" y="58"/>
                    </a:cxn>
                    <a:cxn ang="0">
                      <a:pos x="36" y="23"/>
                    </a:cxn>
                    <a:cxn ang="0">
                      <a:pos x="34" y="3"/>
                    </a:cxn>
                    <a:cxn ang="0">
                      <a:pos x="15" y="0"/>
                    </a:cxn>
                    <a:cxn ang="0">
                      <a:pos x="15" y="0"/>
                    </a:cxn>
                  </a:cxnLst>
                  <a:rect l="0" t="0" r="r" b="b"/>
                  <a:pathLst>
                    <a:path w="36" h="64">
                      <a:moveTo>
                        <a:pt x="15" y="0"/>
                      </a:moveTo>
                      <a:lnTo>
                        <a:pt x="0" y="9"/>
                      </a:lnTo>
                      <a:lnTo>
                        <a:pt x="2" y="40"/>
                      </a:lnTo>
                      <a:lnTo>
                        <a:pt x="11" y="64"/>
                      </a:lnTo>
                      <a:lnTo>
                        <a:pt x="27" y="58"/>
                      </a:lnTo>
                      <a:lnTo>
                        <a:pt x="36" y="23"/>
                      </a:lnTo>
                      <a:lnTo>
                        <a:pt x="34" y="3"/>
                      </a:lnTo>
                      <a:lnTo>
                        <a:pt x="15" y="0"/>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81" name="Freeform 153"/>
                <p:cNvSpPr>
                  <a:spLocks/>
                </p:cNvSpPr>
                <p:nvPr/>
              </p:nvSpPr>
              <p:spPr bwMode="auto">
                <a:xfrm>
                  <a:off x="2306" y="3483"/>
                  <a:ext cx="234" cy="93"/>
                </a:xfrm>
                <a:custGeom>
                  <a:avLst/>
                  <a:gdLst/>
                  <a:ahLst/>
                  <a:cxnLst>
                    <a:cxn ang="0">
                      <a:pos x="457" y="251"/>
                    </a:cxn>
                    <a:cxn ang="0">
                      <a:pos x="408" y="245"/>
                    </a:cxn>
                    <a:cxn ang="0">
                      <a:pos x="377" y="231"/>
                    </a:cxn>
                    <a:cxn ang="0">
                      <a:pos x="345" y="196"/>
                    </a:cxn>
                    <a:cxn ang="0">
                      <a:pos x="312" y="146"/>
                    </a:cxn>
                    <a:cxn ang="0">
                      <a:pos x="278" y="87"/>
                    </a:cxn>
                    <a:cxn ang="0">
                      <a:pos x="247" y="35"/>
                    </a:cxn>
                    <a:cxn ang="0">
                      <a:pos x="212" y="5"/>
                    </a:cxn>
                    <a:cxn ang="0">
                      <a:pos x="145" y="0"/>
                    </a:cxn>
                    <a:cxn ang="0">
                      <a:pos x="86" y="21"/>
                    </a:cxn>
                    <a:cxn ang="0">
                      <a:pos x="49" y="32"/>
                    </a:cxn>
                    <a:cxn ang="0">
                      <a:pos x="0" y="52"/>
                    </a:cxn>
                    <a:cxn ang="0">
                      <a:pos x="49" y="81"/>
                    </a:cxn>
                    <a:cxn ang="0">
                      <a:pos x="103" y="103"/>
                    </a:cxn>
                    <a:cxn ang="0">
                      <a:pos x="165" y="125"/>
                    </a:cxn>
                    <a:cxn ang="0">
                      <a:pos x="221" y="155"/>
                    </a:cxn>
                    <a:cxn ang="0">
                      <a:pos x="263" y="187"/>
                    </a:cxn>
                    <a:cxn ang="0">
                      <a:pos x="297" y="234"/>
                    </a:cxn>
                    <a:cxn ang="0">
                      <a:pos x="335" y="262"/>
                    </a:cxn>
                    <a:cxn ang="0">
                      <a:pos x="377" y="278"/>
                    </a:cxn>
                    <a:cxn ang="0">
                      <a:pos x="437" y="280"/>
                    </a:cxn>
                    <a:cxn ang="0">
                      <a:pos x="347" y="248"/>
                    </a:cxn>
                    <a:cxn ang="0">
                      <a:pos x="314" y="221"/>
                    </a:cxn>
                    <a:cxn ang="0">
                      <a:pos x="288" y="177"/>
                    </a:cxn>
                    <a:cxn ang="0">
                      <a:pos x="259" y="134"/>
                    </a:cxn>
                    <a:cxn ang="0">
                      <a:pos x="217" y="96"/>
                    </a:cxn>
                    <a:cxn ang="0">
                      <a:pos x="167" y="67"/>
                    </a:cxn>
                    <a:cxn ang="0">
                      <a:pos x="123" y="52"/>
                    </a:cxn>
                    <a:cxn ang="0">
                      <a:pos x="78" y="46"/>
                    </a:cxn>
                    <a:cxn ang="0">
                      <a:pos x="147" y="29"/>
                    </a:cxn>
                    <a:cxn ang="0">
                      <a:pos x="180" y="35"/>
                    </a:cxn>
                    <a:cxn ang="0">
                      <a:pos x="214" y="55"/>
                    </a:cxn>
                    <a:cxn ang="0">
                      <a:pos x="253" y="87"/>
                    </a:cxn>
                    <a:cxn ang="0">
                      <a:pos x="278" y="120"/>
                    </a:cxn>
                    <a:cxn ang="0">
                      <a:pos x="305" y="166"/>
                    </a:cxn>
                    <a:cxn ang="0">
                      <a:pos x="330" y="215"/>
                    </a:cxn>
                    <a:cxn ang="0">
                      <a:pos x="366" y="245"/>
                    </a:cxn>
                    <a:cxn ang="0">
                      <a:pos x="403" y="256"/>
                    </a:cxn>
                    <a:cxn ang="0">
                      <a:pos x="437" y="265"/>
                    </a:cxn>
                    <a:cxn ang="0">
                      <a:pos x="468" y="269"/>
                    </a:cxn>
                    <a:cxn ang="0">
                      <a:pos x="457" y="251"/>
                    </a:cxn>
                    <a:cxn ang="0">
                      <a:pos x="457" y="251"/>
                    </a:cxn>
                  </a:cxnLst>
                  <a:rect l="0" t="0" r="r" b="b"/>
                  <a:pathLst>
                    <a:path w="468" h="280">
                      <a:moveTo>
                        <a:pt x="457" y="251"/>
                      </a:moveTo>
                      <a:lnTo>
                        <a:pt x="408" y="245"/>
                      </a:lnTo>
                      <a:lnTo>
                        <a:pt x="377" y="231"/>
                      </a:lnTo>
                      <a:lnTo>
                        <a:pt x="345" y="196"/>
                      </a:lnTo>
                      <a:lnTo>
                        <a:pt x="312" y="146"/>
                      </a:lnTo>
                      <a:lnTo>
                        <a:pt x="278" y="87"/>
                      </a:lnTo>
                      <a:lnTo>
                        <a:pt x="247" y="35"/>
                      </a:lnTo>
                      <a:lnTo>
                        <a:pt x="212" y="5"/>
                      </a:lnTo>
                      <a:lnTo>
                        <a:pt x="145" y="0"/>
                      </a:lnTo>
                      <a:lnTo>
                        <a:pt x="86" y="21"/>
                      </a:lnTo>
                      <a:lnTo>
                        <a:pt x="49" y="32"/>
                      </a:lnTo>
                      <a:lnTo>
                        <a:pt x="0" y="52"/>
                      </a:lnTo>
                      <a:lnTo>
                        <a:pt x="49" y="81"/>
                      </a:lnTo>
                      <a:lnTo>
                        <a:pt x="103" y="103"/>
                      </a:lnTo>
                      <a:lnTo>
                        <a:pt x="165" y="125"/>
                      </a:lnTo>
                      <a:lnTo>
                        <a:pt x="221" y="155"/>
                      </a:lnTo>
                      <a:lnTo>
                        <a:pt x="263" y="187"/>
                      </a:lnTo>
                      <a:lnTo>
                        <a:pt x="297" y="234"/>
                      </a:lnTo>
                      <a:lnTo>
                        <a:pt x="335" y="262"/>
                      </a:lnTo>
                      <a:lnTo>
                        <a:pt x="377" y="278"/>
                      </a:lnTo>
                      <a:lnTo>
                        <a:pt x="437" y="280"/>
                      </a:lnTo>
                      <a:lnTo>
                        <a:pt x="347" y="248"/>
                      </a:lnTo>
                      <a:lnTo>
                        <a:pt x="314" y="221"/>
                      </a:lnTo>
                      <a:lnTo>
                        <a:pt x="288" y="177"/>
                      </a:lnTo>
                      <a:lnTo>
                        <a:pt x="259" y="134"/>
                      </a:lnTo>
                      <a:lnTo>
                        <a:pt x="217" y="96"/>
                      </a:lnTo>
                      <a:lnTo>
                        <a:pt x="167" y="67"/>
                      </a:lnTo>
                      <a:lnTo>
                        <a:pt x="123" y="52"/>
                      </a:lnTo>
                      <a:lnTo>
                        <a:pt x="78" y="46"/>
                      </a:lnTo>
                      <a:lnTo>
                        <a:pt x="147" y="29"/>
                      </a:lnTo>
                      <a:lnTo>
                        <a:pt x="180" y="35"/>
                      </a:lnTo>
                      <a:lnTo>
                        <a:pt x="214" y="55"/>
                      </a:lnTo>
                      <a:lnTo>
                        <a:pt x="253" y="87"/>
                      </a:lnTo>
                      <a:lnTo>
                        <a:pt x="278" y="120"/>
                      </a:lnTo>
                      <a:lnTo>
                        <a:pt x="305" y="166"/>
                      </a:lnTo>
                      <a:lnTo>
                        <a:pt x="330" y="215"/>
                      </a:lnTo>
                      <a:lnTo>
                        <a:pt x="366" y="245"/>
                      </a:lnTo>
                      <a:lnTo>
                        <a:pt x="403" y="256"/>
                      </a:lnTo>
                      <a:lnTo>
                        <a:pt x="437" y="265"/>
                      </a:lnTo>
                      <a:lnTo>
                        <a:pt x="468" y="269"/>
                      </a:lnTo>
                      <a:lnTo>
                        <a:pt x="457" y="251"/>
                      </a:lnTo>
                      <a:lnTo>
                        <a:pt x="457" y="2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82" name="Freeform 154"/>
                <p:cNvSpPr>
                  <a:spLocks/>
                </p:cNvSpPr>
                <p:nvPr/>
              </p:nvSpPr>
              <p:spPr bwMode="auto">
                <a:xfrm>
                  <a:off x="2541" y="3538"/>
                  <a:ext cx="231" cy="242"/>
                </a:xfrm>
                <a:custGeom>
                  <a:avLst/>
                  <a:gdLst/>
                  <a:ahLst/>
                  <a:cxnLst>
                    <a:cxn ang="0">
                      <a:pos x="152" y="167"/>
                    </a:cxn>
                    <a:cxn ang="0">
                      <a:pos x="207" y="167"/>
                    </a:cxn>
                    <a:cxn ang="0">
                      <a:pos x="255" y="155"/>
                    </a:cxn>
                    <a:cxn ang="0">
                      <a:pos x="299" y="137"/>
                    </a:cxn>
                    <a:cxn ang="0">
                      <a:pos x="339" y="112"/>
                    </a:cxn>
                    <a:cxn ang="0">
                      <a:pos x="377" y="82"/>
                    </a:cxn>
                    <a:cxn ang="0">
                      <a:pos x="415" y="47"/>
                    </a:cxn>
                    <a:cxn ang="0">
                      <a:pos x="461" y="0"/>
                    </a:cxn>
                    <a:cxn ang="0">
                      <a:pos x="417" y="65"/>
                    </a:cxn>
                    <a:cxn ang="0">
                      <a:pos x="390" y="90"/>
                    </a:cxn>
                    <a:cxn ang="0">
                      <a:pos x="357" y="120"/>
                    </a:cxn>
                    <a:cxn ang="0">
                      <a:pos x="321" y="147"/>
                    </a:cxn>
                    <a:cxn ang="0">
                      <a:pos x="284" y="169"/>
                    </a:cxn>
                    <a:cxn ang="0">
                      <a:pos x="250" y="188"/>
                    </a:cxn>
                    <a:cxn ang="0">
                      <a:pos x="221" y="196"/>
                    </a:cxn>
                    <a:cxn ang="0">
                      <a:pos x="207" y="219"/>
                    </a:cxn>
                    <a:cxn ang="0">
                      <a:pos x="217" y="237"/>
                    </a:cxn>
                    <a:cxn ang="0">
                      <a:pos x="236" y="240"/>
                    </a:cxn>
                    <a:cxn ang="0">
                      <a:pos x="277" y="219"/>
                    </a:cxn>
                    <a:cxn ang="0">
                      <a:pos x="321" y="193"/>
                    </a:cxn>
                    <a:cxn ang="0">
                      <a:pos x="363" y="150"/>
                    </a:cxn>
                    <a:cxn ang="0">
                      <a:pos x="405" y="103"/>
                    </a:cxn>
                    <a:cxn ang="0">
                      <a:pos x="437" y="65"/>
                    </a:cxn>
                    <a:cxn ang="0">
                      <a:pos x="461" y="30"/>
                    </a:cxn>
                    <a:cxn ang="0">
                      <a:pos x="441" y="79"/>
                    </a:cxn>
                    <a:cxn ang="0">
                      <a:pos x="413" y="126"/>
                    </a:cxn>
                    <a:cxn ang="0">
                      <a:pos x="374" y="175"/>
                    </a:cxn>
                    <a:cxn ang="0">
                      <a:pos x="336" y="213"/>
                    </a:cxn>
                    <a:cxn ang="0">
                      <a:pos x="305" y="243"/>
                    </a:cxn>
                    <a:cxn ang="0">
                      <a:pos x="274" y="265"/>
                    </a:cxn>
                    <a:cxn ang="0">
                      <a:pos x="234" y="286"/>
                    </a:cxn>
                    <a:cxn ang="0">
                      <a:pos x="196" y="295"/>
                    </a:cxn>
                    <a:cxn ang="0">
                      <a:pos x="159" y="301"/>
                    </a:cxn>
                    <a:cxn ang="0">
                      <a:pos x="125" y="301"/>
                    </a:cxn>
                    <a:cxn ang="0">
                      <a:pos x="127" y="388"/>
                    </a:cxn>
                    <a:cxn ang="0">
                      <a:pos x="121" y="461"/>
                    </a:cxn>
                    <a:cxn ang="0">
                      <a:pos x="109" y="552"/>
                    </a:cxn>
                    <a:cxn ang="0">
                      <a:pos x="94" y="619"/>
                    </a:cxn>
                    <a:cxn ang="0">
                      <a:pos x="71" y="669"/>
                    </a:cxn>
                    <a:cxn ang="0">
                      <a:pos x="56" y="701"/>
                    </a:cxn>
                    <a:cxn ang="0">
                      <a:pos x="36" y="724"/>
                    </a:cxn>
                    <a:cxn ang="0">
                      <a:pos x="0" y="715"/>
                    </a:cxn>
                    <a:cxn ang="0">
                      <a:pos x="44" y="622"/>
                    </a:cxn>
                    <a:cxn ang="0">
                      <a:pos x="63" y="546"/>
                    </a:cxn>
                    <a:cxn ang="0">
                      <a:pos x="74" y="470"/>
                    </a:cxn>
                    <a:cxn ang="0">
                      <a:pos x="85" y="409"/>
                    </a:cxn>
                    <a:cxn ang="0">
                      <a:pos x="90" y="344"/>
                    </a:cxn>
                    <a:cxn ang="0">
                      <a:pos x="81" y="262"/>
                    </a:cxn>
                    <a:cxn ang="0">
                      <a:pos x="121" y="205"/>
                    </a:cxn>
                    <a:cxn ang="0">
                      <a:pos x="152" y="167"/>
                    </a:cxn>
                    <a:cxn ang="0">
                      <a:pos x="152" y="167"/>
                    </a:cxn>
                  </a:cxnLst>
                  <a:rect l="0" t="0" r="r" b="b"/>
                  <a:pathLst>
                    <a:path w="461" h="724">
                      <a:moveTo>
                        <a:pt x="152" y="167"/>
                      </a:moveTo>
                      <a:lnTo>
                        <a:pt x="207" y="167"/>
                      </a:lnTo>
                      <a:lnTo>
                        <a:pt x="255" y="155"/>
                      </a:lnTo>
                      <a:lnTo>
                        <a:pt x="299" y="137"/>
                      </a:lnTo>
                      <a:lnTo>
                        <a:pt x="339" y="112"/>
                      </a:lnTo>
                      <a:lnTo>
                        <a:pt x="377" y="82"/>
                      </a:lnTo>
                      <a:lnTo>
                        <a:pt x="415" y="47"/>
                      </a:lnTo>
                      <a:lnTo>
                        <a:pt x="461" y="0"/>
                      </a:lnTo>
                      <a:lnTo>
                        <a:pt x="417" y="65"/>
                      </a:lnTo>
                      <a:lnTo>
                        <a:pt x="390" y="90"/>
                      </a:lnTo>
                      <a:lnTo>
                        <a:pt x="357" y="120"/>
                      </a:lnTo>
                      <a:lnTo>
                        <a:pt x="321" y="147"/>
                      </a:lnTo>
                      <a:lnTo>
                        <a:pt x="284" y="169"/>
                      </a:lnTo>
                      <a:lnTo>
                        <a:pt x="250" y="188"/>
                      </a:lnTo>
                      <a:lnTo>
                        <a:pt x="221" y="196"/>
                      </a:lnTo>
                      <a:lnTo>
                        <a:pt x="207" y="219"/>
                      </a:lnTo>
                      <a:lnTo>
                        <a:pt x="217" y="237"/>
                      </a:lnTo>
                      <a:lnTo>
                        <a:pt x="236" y="240"/>
                      </a:lnTo>
                      <a:lnTo>
                        <a:pt x="277" y="219"/>
                      </a:lnTo>
                      <a:lnTo>
                        <a:pt x="321" y="193"/>
                      </a:lnTo>
                      <a:lnTo>
                        <a:pt x="363" y="150"/>
                      </a:lnTo>
                      <a:lnTo>
                        <a:pt x="405" y="103"/>
                      </a:lnTo>
                      <a:lnTo>
                        <a:pt x="437" y="65"/>
                      </a:lnTo>
                      <a:lnTo>
                        <a:pt x="461" y="30"/>
                      </a:lnTo>
                      <a:lnTo>
                        <a:pt x="441" y="79"/>
                      </a:lnTo>
                      <a:lnTo>
                        <a:pt x="413" y="126"/>
                      </a:lnTo>
                      <a:lnTo>
                        <a:pt x="374" y="175"/>
                      </a:lnTo>
                      <a:lnTo>
                        <a:pt x="336" y="213"/>
                      </a:lnTo>
                      <a:lnTo>
                        <a:pt x="305" y="243"/>
                      </a:lnTo>
                      <a:lnTo>
                        <a:pt x="274" y="265"/>
                      </a:lnTo>
                      <a:lnTo>
                        <a:pt x="234" y="286"/>
                      </a:lnTo>
                      <a:lnTo>
                        <a:pt x="196" y="295"/>
                      </a:lnTo>
                      <a:lnTo>
                        <a:pt x="159" y="301"/>
                      </a:lnTo>
                      <a:lnTo>
                        <a:pt x="125" y="301"/>
                      </a:lnTo>
                      <a:lnTo>
                        <a:pt x="127" y="388"/>
                      </a:lnTo>
                      <a:lnTo>
                        <a:pt x="121" y="461"/>
                      </a:lnTo>
                      <a:lnTo>
                        <a:pt x="109" y="552"/>
                      </a:lnTo>
                      <a:lnTo>
                        <a:pt x="94" y="619"/>
                      </a:lnTo>
                      <a:lnTo>
                        <a:pt x="71" y="669"/>
                      </a:lnTo>
                      <a:lnTo>
                        <a:pt x="56" y="701"/>
                      </a:lnTo>
                      <a:lnTo>
                        <a:pt x="36" y="724"/>
                      </a:lnTo>
                      <a:lnTo>
                        <a:pt x="0" y="715"/>
                      </a:lnTo>
                      <a:lnTo>
                        <a:pt x="44" y="622"/>
                      </a:lnTo>
                      <a:lnTo>
                        <a:pt x="63" y="546"/>
                      </a:lnTo>
                      <a:lnTo>
                        <a:pt x="74" y="470"/>
                      </a:lnTo>
                      <a:lnTo>
                        <a:pt x="85" y="409"/>
                      </a:lnTo>
                      <a:lnTo>
                        <a:pt x="90" y="344"/>
                      </a:lnTo>
                      <a:lnTo>
                        <a:pt x="81" y="262"/>
                      </a:lnTo>
                      <a:lnTo>
                        <a:pt x="121" y="205"/>
                      </a:lnTo>
                      <a:lnTo>
                        <a:pt x="152" y="167"/>
                      </a:lnTo>
                      <a:lnTo>
                        <a:pt x="152" y="1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83" name="Freeform 155"/>
                <p:cNvSpPr>
                  <a:spLocks/>
                </p:cNvSpPr>
                <p:nvPr/>
              </p:nvSpPr>
              <p:spPr bwMode="auto">
                <a:xfrm>
                  <a:off x="2776" y="3487"/>
                  <a:ext cx="44" cy="49"/>
                </a:xfrm>
                <a:custGeom>
                  <a:avLst/>
                  <a:gdLst/>
                  <a:ahLst/>
                  <a:cxnLst>
                    <a:cxn ang="0">
                      <a:pos x="2" y="135"/>
                    </a:cxn>
                    <a:cxn ang="0">
                      <a:pos x="0" y="70"/>
                    </a:cxn>
                    <a:cxn ang="0">
                      <a:pos x="87" y="0"/>
                    </a:cxn>
                    <a:cxn ang="0">
                      <a:pos x="85" y="27"/>
                    </a:cxn>
                    <a:cxn ang="0">
                      <a:pos x="43" y="100"/>
                    </a:cxn>
                    <a:cxn ang="0">
                      <a:pos x="52" y="46"/>
                    </a:cxn>
                    <a:cxn ang="0">
                      <a:pos x="21" y="82"/>
                    </a:cxn>
                    <a:cxn ang="0">
                      <a:pos x="34" y="149"/>
                    </a:cxn>
                    <a:cxn ang="0">
                      <a:pos x="2" y="135"/>
                    </a:cxn>
                    <a:cxn ang="0">
                      <a:pos x="2" y="135"/>
                    </a:cxn>
                  </a:cxnLst>
                  <a:rect l="0" t="0" r="r" b="b"/>
                  <a:pathLst>
                    <a:path w="87" h="149">
                      <a:moveTo>
                        <a:pt x="2" y="135"/>
                      </a:moveTo>
                      <a:lnTo>
                        <a:pt x="0" y="70"/>
                      </a:lnTo>
                      <a:lnTo>
                        <a:pt x="87" y="0"/>
                      </a:lnTo>
                      <a:lnTo>
                        <a:pt x="85" y="27"/>
                      </a:lnTo>
                      <a:lnTo>
                        <a:pt x="43" y="100"/>
                      </a:lnTo>
                      <a:lnTo>
                        <a:pt x="52" y="46"/>
                      </a:lnTo>
                      <a:lnTo>
                        <a:pt x="21" y="82"/>
                      </a:lnTo>
                      <a:lnTo>
                        <a:pt x="34" y="149"/>
                      </a:lnTo>
                      <a:lnTo>
                        <a:pt x="2" y="135"/>
                      </a:lnTo>
                      <a:lnTo>
                        <a:pt x="2" y="1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84" name="Freeform 156"/>
                <p:cNvSpPr>
                  <a:spLocks/>
                </p:cNvSpPr>
                <p:nvPr/>
              </p:nvSpPr>
              <p:spPr bwMode="auto">
                <a:xfrm>
                  <a:off x="2770" y="3297"/>
                  <a:ext cx="124" cy="197"/>
                </a:xfrm>
                <a:custGeom>
                  <a:avLst/>
                  <a:gdLst/>
                  <a:ahLst/>
                  <a:cxnLst>
                    <a:cxn ang="0">
                      <a:pos x="58" y="590"/>
                    </a:cxn>
                    <a:cxn ang="0">
                      <a:pos x="44" y="493"/>
                    </a:cxn>
                    <a:cxn ang="0">
                      <a:pos x="27" y="400"/>
                    </a:cxn>
                    <a:cxn ang="0">
                      <a:pos x="0" y="321"/>
                    </a:cxn>
                    <a:cxn ang="0">
                      <a:pos x="40" y="216"/>
                    </a:cxn>
                    <a:cxn ang="0">
                      <a:pos x="83" y="91"/>
                    </a:cxn>
                    <a:cxn ang="0">
                      <a:pos x="103" y="3"/>
                    </a:cxn>
                    <a:cxn ang="0">
                      <a:pos x="123" y="0"/>
                    </a:cxn>
                    <a:cxn ang="0">
                      <a:pos x="161" y="102"/>
                    </a:cxn>
                    <a:cxn ang="0">
                      <a:pos x="190" y="211"/>
                    </a:cxn>
                    <a:cxn ang="0">
                      <a:pos x="219" y="315"/>
                    </a:cxn>
                    <a:cxn ang="0">
                      <a:pos x="240" y="432"/>
                    </a:cxn>
                    <a:cxn ang="0">
                      <a:pos x="249" y="560"/>
                    </a:cxn>
                    <a:cxn ang="0">
                      <a:pos x="211" y="362"/>
                    </a:cxn>
                    <a:cxn ang="0">
                      <a:pos x="172" y="211"/>
                    </a:cxn>
                    <a:cxn ang="0">
                      <a:pos x="140" y="113"/>
                    </a:cxn>
                    <a:cxn ang="0">
                      <a:pos x="111" y="47"/>
                    </a:cxn>
                    <a:cxn ang="0">
                      <a:pos x="80" y="164"/>
                    </a:cxn>
                    <a:cxn ang="0">
                      <a:pos x="52" y="242"/>
                    </a:cxn>
                    <a:cxn ang="0">
                      <a:pos x="25" y="312"/>
                    </a:cxn>
                    <a:cxn ang="0">
                      <a:pos x="44" y="397"/>
                    </a:cxn>
                    <a:cxn ang="0">
                      <a:pos x="58" y="479"/>
                    </a:cxn>
                    <a:cxn ang="0">
                      <a:pos x="67" y="572"/>
                    </a:cxn>
                    <a:cxn ang="0">
                      <a:pos x="58" y="590"/>
                    </a:cxn>
                    <a:cxn ang="0">
                      <a:pos x="58" y="590"/>
                    </a:cxn>
                  </a:cxnLst>
                  <a:rect l="0" t="0" r="r" b="b"/>
                  <a:pathLst>
                    <a:path w="249" h="590">
                      <a:moveTo>
                        <a:pt x="58" y="590"/>
                      </a:moveTo>
                      <a:lnTo>
                        <a:pt x="44" y="493"/>
                      </a:lnTo>
                      <a:lnTo>
                        <a:pt x="27" y="400"/>
                      </a:lnTo>
                      <a:lnTo>
                        <a:pt x="0" y="321"/>
                      </a:lnTo>
                      <a:lnTo>
                        <a:pt x="40" y="216"/>
                      </a:lnTo>
                      <a:lnTo>
                        <a:pt x="83" y="91"/>
                      </a:lnTo>
                      <a:lnTo>
                        <a:pt x="103" y="3"/>
                      </a:lnTo>
                      <a:lnTo>
                        <a:pt x="123" y="0"/>
                      </a:lnTo>
                      <a:lnTo>
                        <a:pt x="161" y="102"/>
                      </a:lnTo>
                      <a:lnTo>
                        <a:pt x="190" y="211"/>
                      </a:lnTo>
                      <a:lnTo>
                        <a:pt x="219" y="315"/>
                      </a:lnTo>
                      <a:lnTo>
                        <a:pt x="240" y="432"/>
                      </a:lnTo>
                      <a:lnTo>
                        <a:pt x="249" y="560"/>
                      </a:lnTo>
                      <a:lnTo>
                        <a:pt x="211" y="362"/>
                      </a:lnTo>
                      <a:lnTo>
                        <a:pt x="172" y="211"/>
                      </a:lnTo>
                      <a:lnTo>
                        <a:pt x="140" y="113"/>
                      </a:lnTo>
                      <a:lnTo>
                        <a:pt x="111" y="47"/>
                      </a:lnTo>
                      <a:lnTo>
                        <a:pt x="80" y="164"/>
                      </a:lnTo>
                      <a:lnTo>
                        <a:pt x="52" y="242"/>
                      </a:lnTo>
                      <a:lnTo>
                        <a:pt x="25" y="312"/>
                      </a:lnTo>
                      <a:lnTo>
                        <a:pt x="44" y="397"/>
                      </a:lnTo>
                      <a:lnTo>
                        <a:pt x="58" y="479"/>
                      </a:lnTo>
                      <a:lnTo>
                        <a:pt x="67" y="572"/>
                      </a:lnTo>
                      <a:lnTo>
                        <a:pt x="58" y="590"/>
                      </a:lnTo>
                      <a:lnTo>
                        <a:pt x="58" y="5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85" name="Freeform 157"/>
                <p:cNvSpPr>
                  <a:spLocks/>
                </p:cNvSpPr>
                <p:nvPr/>
              </p:nvSpPr>
              <p:spPr bwMode="auto">
                <a:xfrm>
                  <a:off x="2811" y="3512"/>
                  <a:ext cx="9" cy="56"/>
                </a:xfrm>
                <a:custGeom>
                  <a:avLst/>
                  <a:gdLst/>
                  <a:ahLst/>
                  <a:cxnLst>
                    <a:cxn ang="0">
                      <a:pos x="0" y="33"/>
                    </a:cxn>
                    <a:cxn ang="0">
                      <a:pos x="2" y="120"/>
                    </a:cxn>
                    <a:cxn ang="0">
                      <a:pos x="2" y="167"/>
                    </a:cxn>
                    <a:cxn ang="0">
                      <a:pos x="17" y="137"/>
                    </a:cxn>
                    <a:cxn ang="0">
                      <a:pos x="13" y="52"/>
                    </a:cxn>
                    <a:cxn ang="0">
                      <a:pos x="7" y="0"/>
                    </a:cxn>
                    <a:cxn ang="0">
                      <a:pos x="0" y="33"/>
                    </a:cxn>
                    <a:cxn ang="0">
                      <a:pos x="0" y="33"/>
                    </a:cxn>
                  </a:cxnLst>
                  <a:rect l="0" t="0" r="r" b="b"/>
                  <a:pathLst>
                    <a:path w="17" h="167">
                      <a:moveTo>
                        <a:pt x="0" y="33"/>
                      </a:moveTo>
                      <a:lnTo>
                        <a:pt x="2" y="120"/>
                      </a:lnTo>
                      <a:lnTo>
                        <a:pt x="2" y="167"/>
                      </a:lnTo>
                      <a:lnTo>
                        <a:pt x="17" y="137"/>
                      </a:lnTo>
                      <a:lnTo>
                        <a:pt x="13" y="52"/>
                      </a:lnTo>
                      <a:lnTo>
                        <a:pt x="7" y="0"/>
                      </a:lnTo>
                      <a:lnTo>
                        <a:pt x="0" y="33"/>
                      </a:lnTo>
                      <a:lnTo>
                        <a:pt x="0"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86" name="Freeform 158"/>
                <p:cNvSpPr>
                  <a:spLocks/>
                </p:cNvSpPr>
                <p:nvPr/>
              </p:nvSpPr>
              <p:spPr bwMode="auto">
                <a:xfrm>
                  <a:off x="2829" y="3297"/>
                  <a:ext cx="87" cy="276"/>
                </a:xfrm>
                <a:custGeom>
                  <a:avLst/>
                  <a:gdLst/>
                  <a:ahLst/>
                  <a:cxnLst>
                    <a:cxn ang="0">
                      <a:pos x="0" y="797"/>
                    </a:cxn>
                    <a:cxn ang="0">
                      <a:pos x="126" y="575"/>
                    </a:cxn>
                    <a:cxn ang="0">
                      <a:pos x="140" y="601"/>
                    </a:cxn>
                    <a:cxn ang="0">
                      <a:pos x="155" y="572"/>
                    </a:cxn>
                    <a:cxn ang="0">
                      <a:pos x="130" y="323"/>
                    </a:cxn>
                    <a:cxn ang="0">
                      <a:pos x="109" y="208"/>
                    </a:cxn>
                    <a:cxn ang="0">
                      <a:pos x="86" y="123"/>
                    </a:cxn>
                    <a:cxn ang="0">
                      <a:pos x="63" y="61"/>
                    </a:cxn>
                    <a:cxn ang="0">
                      <a:pos x="50" y="85"/>
                    </a:cxn>
                    <a:cxn ang="0">
                      <a:pos x="35" y="58"/>
                    </a:cxn>
                    <a:cxn ang="0">
                      <a:pos x="61" y="0"/>
                    </a:cxn>
                    <a:cxn ang="0">
                      <a:pos x="77" y="6"/>
                    </a:cxn>
                    <a:cxn ang="0">
                      <a:pos x="106" y="108"/>
                    </a:cxn>
                    <a:cxn ang="0">
                      <a:pos x="146" y="304"/>
                    </a:cxn>
                    <a:cxn ang="0">
                      <a:pos x="130" y="82"/>
                    </a:cxn>
                    <a:cxn ang="0">
                      <a:pos x="144" y="55"/>
                    </a:cxn>
                    <a:cxn ang="0">
                      <a:pos x="155" y="75"/>
                    </a:cxn>
                    <a:cxn ang="0">
                      <a:pos x="164" y="266"/>
                    </a:cxn>
                    <a:cxn ang="0">
                      <a:pos x="167" y="438"/>
                    </a:cxn>
                    <a:cxn ang="0">
                      <a:pos x="171" y="558"/>
                    </a:cxn>
                    <a:cxn ang="0">
                      <a:pos x="173" y="628"/>
                    </a:cxn>
                    <a:cxn ang="0">
                      <a:pos x="35" y="827"/>
                    </a:cxn>
                    <a:cxn ang="0">
                      <a:pos x="35" y="776"/>
                    </a:cxn>
                    <a:cxn ang="0">
                      <a:pos x="0" y="797"/>
                    </a:cxn>
                    <a:cxn ang="0">
                      <a:pos x="0" y="797"/>
                    </a:cxn>
                  </a:cxnLst>
                  <a:rect l="0" t="0" r="r" b="b"/>
                  <a:pathLst>
                    <a:path w="173" h="827">
                      <a:moveTo>
                        <a:pt x="0" y="797"/>
                      </a:moveTo>
                      <a:lnTo>
                        <a:pt x="126" y="575"/>
                      </a:lnTo>
                      <a:lnTo>
                        <a:pt x="140" y="601"/>
                      </a:lnTo>
                      <a:lnTo>
                        <a:pt x="155" y="572"/>
                      </a:lnTo>
                      <a:lnTo>
                        <a:pt x="130" y="323"/>
                      </a:lnTo>
                      <a:lnTo>
                        <a:pt x="109" y="208"/>
                      </a:lnTo>
                      <a:lnTo>
                        <a:pt x="86" y="123"/>
                      </a:lnTo>
                      <a:lnTo>
                        <a:pt x="63" y="61"/>
                      </a:lnTo>
                      <a:lnTo>
                        <a:pt x="50" y="85"/>
                      </a:lnTo>
                      <a:lnTo>
                        <a:pt x="35" y="58"/>
                      </a:lnTo>
                      <a:lnTo>
                        <a:pt x="61" y="0"/>
                      </a:lnTo>
                      <a:lnTo>
                        <a:pt x="77" y="6"/>
                      </a:lnTo>
                      <a:lnTo>
                        <a:pt x="106" y="108"/>
                      </a:lnTo>
                      <a:lnTo>
                        <a:pt x="146" y="304"/>
                      </a:lnTo>
                      <a:lnTo>
                        <a:pt x="130" y="82"/>
                      </a:lnTo>
                      <a:lnTo>
                        <a:pt x="144" y="55"/>
                      </a:lnTo>
                      <a:lnTo>
                        <a:pt x="155" y="75"/>
                      </a:lnTo>
                      <a:lnTo>
                        <a:pt x="164" y="266"/>
                      </a:lnTo>
                      <a:lnTo>
                        <a:pt x="167" y="438"/>
                      </a:lnTo>
                      <a:lnTo>
                        <a:pt x="171" y="558"/>
                      </a:lnTo>
                      <a:lnTo>
                        <a:pt x="173" y="628"/>
                      </a:lnTo>
                      <a:lnTo>
                        <a:pt x="35" y="827"/>
                      </a:lnTo>
                      <a:lnTo>
                        <a:pt x="35" y="776"/>
                      </a:lnTo>
                      <a:lnTo>
                        <a:pt x="0" y="797"/>
                      </a:lnTo>
                      <a:lnTo>
                        <a:pt x="0" y="79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87" name="Freeform 159"/>
                <p:cNvSpPr>
                  <a:spLocks/>
                </p:cNvSpPr>
                <p:nvPr/>
              </p:nvSpPr>
              <p:spPr bwMode="auto">
                <a:xfrm>
                  <a:off x="2382" y="3579"/>
                  <a:ext cx="158" cy="99"/>
                </a:xfrm>
                <a:custGeom>
                  <a:avLst/>
                  <a:gdLst/>
                  <a:ahLst/>
                  <a:cxnLst>
                    <a:cxn ang="0">
                      <a:pos x="306" y="0"/>
                    </a:cxn>
                    <a:cxn ang="0">
                      <a:pos x="223" y="17"/>
                    </a:cxn>
                    <a:cxn ang="0">
                      <a:pos x="171" y="38"/>
                    </a:cxn>
                    <a:cxn ang="0">
                      <a:pos x="127" y="60"/>
                    </a:cxn>
                    <a:cxn ang="0">
                      <a:pos x="92" y="90"/>
                    </a:cxn>
                    <a:cxn ang="0">
                      <a:pos x="61" y="117"/>
                    </a:cxn>
                    <a:cxn ang="0">
                      <a:pos x="27" y="155"/>
                    </a:cxn>
                    <a:cxn ang="0">
                      <a:pos x="0" y="190"/>
                    </a:cxn>
                    <a:cxn ang="0">
                      <a:pos x="14" y="204"/>
                    </a:cxn>
                    <a:cxn ang="0">
                      <a:pos x="59" y="172"/>
                    </a:cxn>
                    <a:cxn ang="0">
                      <a:pos x="99" y="161"/>
                    </a:cxn>
                    <a:cxn ang="0">
                      <a:pos x="139" y="152"/>
                    </a:cxn>
                    <a:cxn ang="0">
                      <a:pos x="171" y="152"/>
                    </a:cxn>
                    <a:cxn ang="0">
                      <a:pos x="199" y="161"/>
                    </a:cxn>
                    <a:cxn ang="0">
                      <a:pos x="237" y="221"/>
                    </a:cxn>
                    <a:cxn ang="0">
                      <a:pos x="275" y="295"/>
                    </a:cxn>
                    <a:cxn ang="0">
                      <a:pos x="246" y="199"/>
                    </a:cxn>
                    <a:cxn ang="0">
                      <a:pos x="282" y="180"/>
                    </a:cxn>
                    <a:cxn ang="0">
                      <a:pos x="304" y="161"/>
                    </a:cxn>
                    <a:cxn ang="0">
                      <a:pos x="309" y="131"/>
                    </a:cxn>
                    <a:cxn ang="0">
                      <a:pos x="266" y="114"/>
                    </a:cxn>
                    <a:cxn ang="0">
                      <a:pos x="219" y="111"/>
                    </a:cxn>
                    <a:cxn ang="0">
                      <a:pos x="167" y="114"/>
                    </a:cxn>
                    <a:cxn ang="0">
                      <a:pos x="125" y="120"/>
                    </a:cxn>
                    <a:cxn ang="0">
                      <a:pos x="77" y="134"/>
                    </a:cxn>
                    <a:cxn ang="0">
                      <a:pos x="146" y="79"/>
                    </a:cxn>
                    <a:cxn ang="0">
                      <a:pos x="192" y="52"/>
                    </a:cxn>
                    <a:cxn ang="0">
                      <a:pos x="232" y="38"/>
                    </a:cxn>
                    <a:cxn ang="0">
                      <a:pos x="271" y="27"/>
                    </a:cxn>
                    <a:cxn ang="0">
                      <a:pos x="317" y="21"/>
                    </a:cxn>
                    <a:cxn ang="0">
                      <a:pos x="306" y="0"/>
                    </a:cxn>
                    <a:cxn ang="0">
                      <a:pos x="306" y="0"/>
                    </a:cxn>
                  </a:cxnLst>
                  <a:rect l="0" t="0" r="r" b="b"/>
                  <a:pathLst>
                    <a:path w="317" h="295">
                      <a:moveTo>
                        <a:pt x="306" y="0"/>
                      </a:moveTo>
                      <a:lnTo>
                        <a:pt x="223" y="17"/>
                      </a:lnTo>
                      <a:lnTo>
                        <a:pt x="171" y="38"/>
                      </a:lnTo>
                      <a:lnTo>
                        <a:pt x="127" y="60"/>
                      </a:lnTo>
                      <a:lnTo>
                        <a:pt x="92" y="90"/>
                      </a:lnTo>
                      <a:lnTo>
                        <a:pt x="61" y="117"/>
                      </a:lnTo>
                      <a:lnTo>
                        <a:pt x="27" y="155"/>
                      </a:lnTo>
                      <a:lnTo>
                        <a:pt x="0" y="190"/>
                      </a:lnTo>
                      <a:lnTo>
                        <a:pt x="14" y="204"/>
                      </a:lnTo>
                      <a:lnTo>
                        <a:pt x="59" y="172"/>
                      </a:lnTo>
                      <a:lnTo>
                        <a:pt x="99" y="161"/>
                      </a:lnTo>
                      <a:lnTo>
                        <a:pt x="139" y="152"/>
                      </a:lnTo>
                      <a:lnTo>
                        <a:pt x="171" y="152"/>
                      </a:lnTo>
                      <a:lnTo>
                        <a:pt x="199" y="161"/>
                      </a:lnTo>
                      <a:lnTo>
                        <a:pt x="237" y="221"/>
                      </a:lnTo>
                      <a:lnTo>
                        <a:pt x="275" y="295"/>
                      </a:lnTo>
                      <a:lnTo>
                        <a:pt x="246" y="199"/>
                      </a:lnTo>
                      <a:lnTo>
                        <a:pt x="282" y="180"/>
                      </a:lnTo>
                      <a:lnTo>
                        <a:pt x="304" y="161"/>
                      </a:lnTo>
                      <a:lnTo>
                        <a:pt x="309" y="131"/>
                      </a:lnTo>
                      <a:lnTo>
                        <a:pt x="266" y="114"/>
                      </a:lnTo>
                      <a:lnTo>
                        <a:pt x="219" y="111"/>
                      </a:lnTo>
                      <a:lnTo>
                        <a:pt x="167" y="114"/>
                      </a:lnTo>
                      <a:lnTo>
                        <a:pt x="125" y="120"/>
                      </a:lnTo>
                      <a:lnTo>
                        <a:pt x="77" y="134"/>
                      </a:lnTo>
                      <a:lnTo>
                        <a:pt x="146" y="79"/>
                      </a:lnTo>
                      <a:lnTo>
                        <a:pt x="192" y="52"/>
                      </a:lnTo>
                      <a:lnTo>
                        <a:pt x="232" y="38"/>
                      </a:lnTo>
                      <a:lnTo>
                        <a:pt x="271" y="27"/>
                      </a:lnTo>
                      <a:lnTo>
                        <a:pt x="317" y="21"/>
                      </a:lnTo>
                      <a:lnTo>
                        <a:pt x="306" y="0"/>
                      </a:lnTo>
                      <a:lnTo>
                        <a:pt x="30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88" name="Freeform 160"/>
                <p:cNvSpPr>
                  <a:spLocks/>
                </p:cNvSpPr>
                <p:nvPr/>
              </p:nvSpPr>
              <p:spPr bwMode="auto">
                <a:xfrm>
                  <a:off x="2333" y="3574"/>
                  <a:ext cx="135" cy="66"/>
                </a:xfrm>
                <a:custGeom>
                  <a:avLst/>
                  <a:gdLst/>
                  <a:ahLst/>
                  <a:cxnLst>
                    <a:cxn ang="0">
                      <a:pos x="270" y="58"/>
                    </a:cxn>
                    <a:cxn ang="0">
                      <a:pos x="243" y="0"/>
                    </a:cxn>
                    <a:cxn ang="0">
                      <a:pos x="205" y="6"/>
                    </a:cxn>
                    <a:cxn ang="0">
                      <a:pos x="153" y="20"/>
                    </a:cxn>
                    <a:cxn ang="0">
                      <a:pos x="97" y="46"/>
                    </a:cxn>
                    <a:cxn ang="0">
                      <a:pos x="40" y="72"/>
                    </a:cxn>
                    <a:cxn ang="0">
                      <a:pos x="0" y="85"/>
                    </a:cxn>
                    <a:cxn ang="0">
                      <a:pos x="5" y="134"/>
                    </a:cxn>
                    <a:cxn ang="0">
                      <a:pos x="24" y="200"/>
                    </a:cxn>
                    <a:cxn ang="0">
                      <a:pos x="18" y="123"/>
                    </a:cxn>
                    <a:cxn ang="0">
                      <a:pos x="67" y="93"/>
                    </a:cxn>
                    <a:cxn ang="0">
                      <a:pos x="105" y="75"/>
                    </a:cxn>
                    <a:cxn ang="0">
                      <a:pos x="153" y="61"/>
                    </a:cxn>
                    <a:cxn ang="0">
                      <a:pos x="191" y="41"/>
                    </a:cxn>
                    <a:cxn ang="0">
                      <a:pos x="220" y="28"/>
                    </a:cxn>
                    <a:cxn ang="0">
                      <a:pos x="243" y="41"/>
                    </a:cxn>
                    <a:cxn ang="0">
                      <a:pos x="245" y="75"/>
                    </a:cxn>
                    <a:cxn ang="0">
                      <a:pos x="270" y="58"/>
                    </a:cxn>
                    <a:cxn ang="0">
                      <a:pos x="270" y="58"/>
                    </a:cxn>
                  </a:cxnLst>
                  <a:rect l="0" t="0" r="r" b="b"/>
                  <a:pathLst>
                    <a:path w="270" h="200">
                      <a:moveTo>
                        <a:pt x="270" y="58"/>
                      </a:moveTo>
                      <a:lnTo>
                        <a:pt x="243" y="0"/>
                      </a:lnTo>
                      <a:lnTo>
                        <a:pt x="205" y="6"/>
                      </a:lnTo>
                      <a:lnTo>
                        <a:pt x="153" y="20"/>
                      </a:lnTo>
                      <a:lnTo>
                        <a:pt x="97" y="46"/>
                      </a:lnTo>
                      <a:lnTo>
                        <a:pt x="40" y="72"/>
                      </a:lnTo>
                      <a:lnTo>
                        <a:pt x="0" y="85"/>
                      </a:lnTo>
                      <a:lnTo>
                        <a:pt x="5" y="134"/>
                      </a:lnTo>
                      <a:lnTo>
                        <a:pt x="24" y="200"/>
                      </a:lnTo>
                      <a:lnTo>
                        <a:pt x="18" y="123"/>
                      </a:lnTo>
                      <a:lnTo>
                        <a:pt x="67" y="93"/>
                      </a:lnTo>
                      <a:lnTo>
                        <a:pt x="105" y="75"/>
                      </a:lnTo>
                      <a:lnTo>
                        <a:pt x="153" y="61"/>
                      </a:lnTo>
                      <a:lnTo>
                        <a:pt x="191" y="41"/>
                      </a:lnTo>
                      <a:lnTo>
                        <a:pt x="220" y="28"/>
                      </a:lnTo>
                      <a:lnTo>
                        <a:pt x="243" y="41"/>
                      </a:lnTo>
                      <a:lnTo>
                        <a:pt x="245" y="75"/>
                      </a:lnTo>
                      <a:lnTo>
                        <a:pt x="270" y="58"/>
                      </a:lnTo>
                      <a:lnTo>
                        <a:pt x="270" y="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89" name="Freeform 161"/>
                <p:cNvSpPr>
                  <a:spLocks/>
                </p:cNvSpPr>
                <p:nvPr/>
              </p:nvSpPr>
              <p:spPr bwMode="auto">
                <a:xfrm>
                  <a:off x="2186" y="3612"/>
                  <a:ext cx="337" cy="305"/>
                </a:xfrm>
                <a:custGeom>
                  <a:avLst/>
                  <a:gdLst/>
                  <a:ahLst/>
                  <a:cxnLst>
                    <a:cxn ang="0">
                      <a:pos x="243" y="18"/>
                    </a:cxn>
                    <a:cxn ang="0">
                      <a:pos x="224" y="84"/>
                    </a:cxn>
                    <a:cxn ang="0">
                      <a:pos x="256" y="277"/>
                    </a:cxn>
                    <a:cxn ang="0">
                      <a:pos x="245" y="371"/>
                    </a:cxn>
                    <a:cxn ang="0">
                      <a:pos x="163" y="423"/>
                    </a:cxn>
                    <a:cxn ang="0">
                      <a:pos x="299" y="575"/>
                    </a:cxn>
                    <a:cxn ang="0">
                      <a:pos x="174" y="703"/>
                    </a:cxn>
                    <a:cxn ang="0">
                      <a:pos x="71" y="744"/>
                    </a:cxn>
                    <a:cxn ang="0">
                      <a:pos x="11" y="823"/>
                    </a:cxn>
                    <a:cxn ang="0">
                      <a:pos x="0" y="914"/>
                    </a:cxn>
                    <a:cxn ang="0">
                      <a:pos x="42" y="826"/>
                    </a:cxn>
                    <a:cxn ang="0">
                      <a:pos x="120" y="750"/>
                    </a:cxn>
                    <a:cxn ang="0">
                      <a:pos x="191" y="727"/>
                    </a:cxn>
                    <a:cxn ang="0">
                      <a:pos x="261" y="684"/>
                    </a:cxn>
                    <a:cxn ang="0">
                      <a:pos x="334" y="586"/>
                    </a:cxn>
                    <a:cxn ang="0">
                      <a:pos x="443" y="567"/>
                    </a:cxn>
                    <a:cxn ang="0">
                      <a:pos x="510" y="482"/>
                    </a:cxn>
                    <a:cxn ang="0">
                      <a:pos x="585" y="403"/>
                    </a:cxn>
                    <a:cxn ang="0">
                      <a:pos x="654" y="324"/>
                    </a:cxn>
                    <a:cxn ang="0">
                      <a:pos x="673" y="237"/>
                    </a:cxn>
                    <a:cxn ang="0">
                      <a:pos x="628" y="251"/>
                    </a:cxn>
                    <a:cxn ang="0">
                      <a:pos x="537" y="292"/>
                    </a:cxn>
                    <a:cxn ang="0">
                      <a:pos x="447" y="300"/>
                    </a:cxn>
                    <a:cxn ang="0">
                      <a:pos x="381" y="261"/>
                    </a:cxn>
                    <a:cxn ang="0">
                      <a:pos x="349" y="187"/>
                    </a:cxn>
                    <a:cxn ang="0">
                      <a:pos x="385" y="307"/>
                    </a:cxn>
                    <a:cxn ang="0">
                      <a:pos x="407" y="392"/>
                    </a:cxn>
                    <a:cxn ang="0">
                      <a:pos x="501" y="341"/>
                    </a:cxn>
                    <a:cxn ang="0">
                      <a:pos x="604" y="313"/>
                    </a:cxn>
                    <a:cxn ang="0">
                      <a:pos x="592" y="351"/>
                    </a:cxn>
                    <a:cxn ang="0">
                      <a:pos x="516" y="430"/>
                    </a:cxn>
                    <a:cxn ang="0">
                      <a:pos x="439" y="512"/>
                    </a:cxn>
                    <a:cxn ang="0">
                      <a:pos x="343" y="490"/>
                    </a:cxn>
                    <a:cxn ang="0">
                      <a:pos x="294" y="373"/>
                    </a:cxn>
                    <a:cxn ang="0">
                      <a:pos x="261" y="179"/>
                    </a:cxn>
                    <a:cxn ang="0">
                      <a:pos x="270" y="38"/>
                    </a:cxn>
                    <a:cxn ang="0">
                      <a:pos x="278" y="0"/>
                    </a:cxn>
                  </a:cxnLst>
                  <a:rect l="0" t="0" r="r" b="b"/>
                  <a:pathLst>
                    <a:path w="675" h="914">
                      <a:moveTo>
                        <a:pt x="278" y="0"/>
                      </a:moveTo>
                      <a:lnTo>
                        <a:pt x="243" y="18"/>
                      </a:lnTo>
                      <a:lnTo>
                        <a:pt x="230" y="40"/>
                      </a:lnTo>
                      <a:lnTo>
                        <a:pt x="224" y="84"/>
                      </a:lnTo>
                      <a:lnTo>
                        <a:pt x="236" y="179"/>
                      </a:lnTo>
                      <a:lnTo>
                        <a:pt x="256" y="277"/>
                      </a:lnTo>
                      <a:lnTo>
                        <a:pt x="270" y="335"/>
                      </a:lnTo>
                      <a:lnTo>
                        <a:pt x="245" y="371"/>
                      </a:lnTo>
                      <a:lnTo>
                        <a:pt x="205" y="403"/>
                      </a:lnTo>
                      <a:lnTo>
                        <a:pt x="163" y="423"/>
                      </a:lnTo>
                      <a:lnTo>
                        <a:pt x="270" y="553"/>
                      </a:lnTo>
                      <a:lnTo>
                        <a:pt x="299" y="575"/>
                      </a:lnTo>
                      <a:lnTo>
                        <a:pt x="224" y="665"/>
                      </a:lnTo>
                      <a:lnTo>
                        <a:pt x="174" y="703"/>
                      </a:lnTo>
                      <a:lnTo>
                        <a:pt x="115" y="722"/>
                      </a:lnTo>
                      <a:lnTo>
                        <a:pt x="71" y="744"/>
                      </a:lnTo>
                      <a:lnTo>
                        <a:pt x="34" y="782"/>
                      </a:lnTo>
                      <a:lnTo>
                        <a:pt x="11" y="823"/>
                      </a:lnTo>
                      <a:lnTo>
                        <a:pt x="0" y="864"/>
                      </a:lnTo>
                      <a:lnTo>
                        <a:pt x="0" y="914"/>
                      </a:lnTo>
                      <a:lnTo>
                        <a:pt x="80" y="826"/>
                      </a:lnTo>
                      <a:lnTo>
                        <a:pt x="42" y="826"/>
                      </a:lnTo>
                      <a:lnTo>
                        <a:pt x="80" y="774"/>
                      </a:lnTo>
                      <a:lnTo>
                        <a:pt x="120" y="750"/>
                      </a:lnTo>
                      <a:lnTo>
                        <a:pt x="157" y="739"/>
                      </a:lnTo>
                      <a:lnTo>
                        <a:pt x="191" y="727"/>
                      </a:lnTo>
                      <a:lnTo>
                        <a:pt x="222" y="712"/>
                      </a:lnTo>
                      <a:lnTo>
                        <a:pt x="261" y="684"/>
                      </a:lnTo>
                      <a:lnTo>
                        <a:pt x="299" y="643"/>
                      </a:lnTo>
                      <a:lnTo>
                        <a:pt x="334" y="586"/>
                      </a:lnTo>
                      <a:lnTo>
                        <a:pt x="407" y="591"/>
                      </a:lnTo>
                      <a:lnTo>
                        <a:pt x="443" y="567"/>
                      </a:lnTo>
                      <a:lnTo>
                        <a:pt x="470" y="529"/>
                      </a:lnTo>
                      <a:lnTo>
                        <a:pt x="510" y="482"/>
                      </a:lnTo>
                      <a:lnTo>
                        <a:pt x="548" y="444"/>
                      </a:lnTo>
                      <a:lnTo>
                        <a:pt x="585" y="403"/>
                      </a:lnTo>
                      <a:lnTo>
                        <a:pt x="623" y="362"/>
                      </a:lnTo>
                      <a:lnTo>
                        <a:pt x="654" y="324"/>
                      </a:lnTo>
                      <a:lnTo>
                        <a:pt x="675" y="283"/>
                      </a:lnTo>
                      <a:lnTo>
                        <a:pt x="673" y="237"/>
                      </a:lnTo>
                      <a:lnTo>
                        <a:pt x="646" y="237"/>
                      </a:lnTo>
                      <a:lnTo>
                        <a:pt x="628" y="251"/>
                      </a:lnTo>
                      <a:lnTo>
                        <a:pt x="577" y="277"/>
                      </a:lnTo>
                      <a:lnTo>
                        <a:pt x="537" y="292"/>
                      </a:lnTo>
                      <a:lnTo>
                        <a:pt x="493" y="294"/>
                      </a:lnTo>
                      <a:lnTo>
                        <a:pt x="447" y="300"/>
                      </a:lnTo>
                      <a:lnTo>
                        <a:pt x="410" y="316"/>
                      </a:lnTo>
                      <a:lnTo>
                        <a:pt x="381" y="261"/>
                      </a:lnTo>
                      <a:lnTo>
                        <a:pt x="363" y="228"/>
                      </a:lnTo>
                      <a:lnTo>
                        <a:pt x="349" y="187"/>
                      </a:lnTo>
                      <a:lnTo>
                        <a:pt x="370" y="269"/>
                      </a:lnTo>
                      <a:lnTo>
                        <a:pt x="385" y="307"/>
                      </a:lnTo>
                      <a:lnTo>
                        <a:pt x="403" y="354"/>
                      </a:lnTo>
                      <a:lnTo>
                        <a:pt x="407" y="392"/>
                      </a:lnTo>
                      <a:lnTo>
                        <a:pt x="450" y="362"/>
                      </a:lnTo>
                      <a:lnTo>
                        <a:pt x="501" y="341"/>
                      </a:lnTo>
                      <a:lnTo>
                        <a:pt x="552" y="330"/>
                      </a:lnTo>
                      <a:lnTo>
                        <a:pt x="604" y="313"/>
                      </a:lnTo>
                      <a:lnTo>
                        <a:pt x="635" y="294"/>
                      </a:lnTo>
                      <a:lnTo>
                        <a:pt x="592" y="351"/>
                      </a:lnTo>
                      <a:lnTo>
                        <a:pt x="558" y="383"/>
                      </a:lnTo>
                      <a:lnTo>
                        <a:pt x="516" y="430"/>
                      </a:lnTo>
                      <a:lnTo>
                        <a:pt x="474" y="488"/>
                      </a:lnTo>
                      <a:lnTo>
                        <a:pt x="439" y="512"/>
                      </a:lnTo>
                      <a:lnTo>
                        <a:pt x="399" y="505"/>
                      </a:lnTo>
                      <a:lnTo>
                        <a:pt x="343" y="490"/>
                      </a:lnTo>
                      <a:lnTo>
                        <a:pt x="320" y="447"/>
                      </a:lnTo>
                      <a:lnTo>
                        <a:pt x="294" y="373"/>
                      </a:lnTo>
                      <a:lnTo>
                        <a:pt x="276" y="280"/>
                      </a:lnTo>
                      <a:lnTo>
                        <a:pt x="261" y="179"/>
                      </a:lnTo>
                      <a:lnTo>
                        <a:pt x="261" y="91"/>
                      </a:lnTo>
                      <a:lnTo>
                        <a:pt x="270" y="38"/>
                      </a:lnTo>
                      <a:lnTo>
                        <a:pt x="287" y="24"/>
                      </a:lnTo>
                      <a:lnTo>
                        <a:pt x="278" y="0"/>
                      </a:lnTo>
                      <a:lnTo>
                        <a:pt x="2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90" name="Freeform 162"/>
                <p:cNvSpPr>
                  <a:spLocks/>
                </p:cNvSpPr>
                <p:nvPr/>
              </p:nvSpPr>
              <p:spPr bwMode="auto">
                <a:xfrm>
                  <a:off x="2339" y="3637"/>
                  <a:ext cx="49" cy="36"/>
                </a:xfrm>
                <a:custGeom>
                  <a:avLst/>
                  <a:gdLst/>
                  <a:ahLst/>
                  <a:cxnLst>
                    <a:cxn ang="0">
                      <a:pos x="84" y="8"/>
                    </a:cxn>
                    <a:cxn ang="0">
                      <a:pos x="40" y="0"/>
                    </a:cxn>
                    <a:cxn ang="0">
                      <a:pos x="0" y="79"/>
                    </a:cxn>
                    <a:cxn ang="0">
                      <a:pos x="13" y="109"/>
                    </a:cxn>
                    <a:cxn ang="0">
                      <a:pos x="78" y="70"/>
                    </a:cxn>
                    <a:cxn ang="0">
                      <a:pos x="27" y="82"/>
                    </a:cxn>
                    <a:cxn ang="0">
                      <a:pos x="44" y="27"/>
                    </a:cxn>
                    <a:cxn ang="0">
                      <a:pos x="92" y="46"/>
                    </a:cxn>
                    <a:cxn ang="0">
                      <a:pos x="98" y="18"/>
                    </a:cxn>
                    <a:cxn ang="0">
                      <a:pos x="84" y="8"/>
                    </a:cxn>
                    <a:cxn ang="0">
                      <a:pos x="84" y="8"/>
                    </a:cxn>
                  </a:cxnLst>
                  <a:rect l="0" t="0" r="r" b="b"/>
                  <a:pathLst>
                    <a:path w="98" h="109">
                      <a:moveTo>
                        <a:pt x="84" y="8"/>
                      </a:moveTo>
                      <a:lnTo>
                        <a:pt x="40" y="0"/>
                      </a:lnTo>
                      <a:lnTo>
                        <a:pt x="0" y="79"/>
                      </a:lnTo>
                      <a:lnTo>
                        <a:pt x="13" y="109"/>
                      </a:lnTo>
                      <a:lnTo>
                        <a:pt x="78" y="70"/>
                      </a:lnTo>
                      <a:lnTo>
                        <a:pt x="27" y="82"/>
                      </a:lnTo>
                      <a:lnTo>
                        <a:pt x="44" y="27"/>
                      </a:lnTo>
                      <a:lnTo>
                        <a:pt x="92" y="46"/>
                      </a:lnTo>
                      <a:lnTo>
                        <a:pt x="98" y="18"/>
                      </a:lnTo>
                      <a:lnTo>
                        <a:pt x="84" y="8"/>
                      </a:lnTo>
                      <a:lnTo>
                        <a:pt x="84"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91" name="Freeform 163"/>
                <p:cNvSpPr>
                  <a:spLocks/>
                </p:cNvSpPr>
                <p:nvPr/>
              </p:nvSpPr>
              <p:spPr bwMode="auto">
                <a:xfrm>
                  <a:off x="2450" y="3639"/>
                  <a:ext cx="24" cy="42"/>
                </a:xfrm>
                <a:custGeom>
                  <a:avLst/>
                  <a:gdLst/>
                  <a:ahLst/>
                  <a:cxnLst>
                    <a:cxn ang="0">
                      <a:pos x="0" y="0"/>
                    </a:cxn>
                    <a:cxn ang="0">
                      <a:pos x="40" y="128"/>
                    </a:cxn>
                    <a:cxn ang="0">
                      <a:pos x="49" y="108"/>
                    </a:cxn>
                    <a:cxn ang="0">
                      <a:pos x="15" y="2"/>
                    </a:cxn>
                    <a:cxn ang="0">
                      <a:pos x="0" y="0"/>
                    </a:cxn>
                    <a:cxn ang="0">
                      <a:pos x="0" y="0"/>
                    </a:cxn>
                  </a:cxnLst>
                  <a:rect l="0" t="0" r="r" b="b"/>
                  <a:pathLst>
                    <a:path w="49" h="128">
                      <a:moveTo>
                        <a:pt x="0" y="0"/>
                      </a:moveTo>
                      <a:lnTo>
                        <a:pt x="40" y="128"/>
                      </a:lnTo>
                      <a:lnTo>
                        <a:pt x="49" y="108"/>
                      </a:lnTo>
                      <a:lnTo>
                        <a:pt x="15" y="2"/>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92" name="Freeform 164"/>
                <p:cNvSpPr>
                  <a:spLocks/>
                </p:cNvSpPr>
                <p:nvPr/>
              </p:nvSpPr>
              <p:spPr bwMode="auto">
                <a:xfrm>
                  <a:off x="2362" y="3727"/>
                  <a:ext cx="51" cy="45"/>
                </a:xfrm>
                <a:custGeom>
                  <a:avLst/>
                  <a:gdLst/>
                  <a:ahLst/>
                  <a:cxnLst>
                    <a:cxn ang="0">
                      <a:pos x="0" y="126"/>
                    </a:cxn>
                    <a:cxn ang="0">
                      <a:pos x="69" y="23"/>
                    </a:cxn>
                    <a:cxn ang="0">
                      <a:pos x="103" y="0"/>
                    </a:cxn>
                    <a:cxn ang="0">
                      <a:pos x="12" y="134"/>
                    </a:cxn>
                    <a:cxn ang="0">
                      <a:pos x="0" y="126"/>
                    </a:cxn>
                    <a:cxn ang="0">
                      <a:pos x="0" y="126"/>
                    </a:cxn>
                  </a:cxnLst>
                  <a:rect l="0" t="0" r="r" b="b"/>
                  <a:pathLst>
                    <a:path w="103" h="134">
                      <a:moveTo>
                        <a:pt x="0" y="126"/>
                      </a:moveTo>
                      <a:lnTo>
                        <a:pt x="69" y="23"/>
                      </a:lnTo>
                      <a:lnTo>
                        <a:pt x="103" y="0"/>
                      </a:lnTo>
                      <a:lnTo>
                        <a:pt x="12" y="134"/>
                      </a:lnTo>
                      <a:lnTo>
                        <a:pt x="0" y="126"/>
                      </a:lnTo>
                      <a:lnTo>
                        <a:pt x="0"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93" name="Freeform 165"/>
                <p:cNvSpPr>
                  <a:spLocks/>
                </p:cNvSpPr>
                <p:nvPr/>
              </p:nvSpPr>
              <p:spPr bwMode="auto">
                <a:xfrm>
                  <a:off x="2527" y="3632"/>
                  <a:ext cx="66" cy="50"/>
                </a:xfrm>
                <a:custGeom>
                  <a:avLst/>
                  <a:gdLst/>
                  <a:ahLst/>
                  <a:cxnLst>
                    <a:cxn ang="0">
                      <a:pos x="112" y="0"/>
                    </a:cxn>
                    <a:cxn ang="0">
                      <a:pos x="69" y="70"/>
                    </a:cxn>
                    <a:cxn ang="0">
                      <a:pos x="0" y="151"/>
                    </a:cxn>
                    <a:cxn ang="0">
                      <a:pos x="61" y="99"/>
                    </a:cxn>
                    <a:cxn ang="0">
                      <a:pos x="110" y="44"/>
                    </a:cxn>
                    <a:cxn ang="0">
                      <a:pos x="134" y="11"/>
                    </a:cxn>
                    <a:cxn ang="0">
                      <a:pos x="112" y="0"/>
                    </a:cxn>
                    <a:cxn ang="0">
                      <a:pos x="112" y="0"/>
                    </a:cxn>
                  </a:cxnLst>
                  <a:rect l="0" t="0" r="r" b="b"/>
                  <a:pathLst>
                    <a:path w="134" h="151">
                      <a:moveTo>
                        <a:pt x="112" y="0"/>
                      </a:moveTo>
                      <a:lnTo>
                        <a:pt x="69" y="70"/>
                      </a:lnTo>
                      <a:lnTo>
                        <a:pt x="0" y="151"/>
                      </a:lnTo>
                      <a:lnTo>
                        <a:pt x="61" y="99"/>
                      </a:lnTo>
                      <a:lnTo>
                        <a:pt x="110" y="44"/>
                      </a:lnTo>
                      <a:lnTo>
                        <a:pt x="134" y="11"/>
                      </a:lnTo>
                      <a:lnTo>
                        <a:pt x="112" y="0"/>
                      </a:lnTo>
                      <a:lnTo>
                        <a:pt x="1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94" name="Freeform 166"/>
                <p:cNvSpPr>
                  <a:spLocks/>
                </p:cNvSpPr>
                <p:nvPr/>
              </p:nvSpPr>
              <p:spPr bwMode="auto">
                <a:xfrm>
                  <a:off x="2600" y="3629"/>
                  <a:ext cx="110" cy="106"/>
                </a:xfrm>
                <a:custGeom>
                  <a:avLst/>
                  <a:gdLst/>
                  <a:ahLst/>
                  <a:cxnLst>
                    <a:cxn ang="0">
                      <a:pos x="21" y="0"/>
                    </a:cxn>
                    <a:cxn ang="0">
                      <a:pos x="202" y="233"/>
                    </a:cxn>
                    <a:cxn ang="0">
                      <a:pos x="220" y="285"/>
                    </a:cxn>
                    <a:cxn ang="0">
                      <a:pos x="215" y="306"/>
                    </a:cxn>
                    <a:cxn ang="0">
                      <a:pos x="188" y="318"/>
                    </a:cxn>
                    <a:cxn ang="0">
                      <a:pos x="184" y="242"/>
                    </a:cxn>
                    <a:cxn ang="0">
                      <a:pos x="119" y="140"/>
                    </a:cxn>
                    <a:cxn ang="0">
                      <a:pos x="0" y="29"/>
                    </a:cxn>
                    <a:cxn ang="0">
                      <a:pos x="21" y="0"/>
                    </a:cxn>
                    <a:cxn ang="0">
                      <a:pos x="21" y="0"/>
                    </a:cxn>
                  </a:cxnLst>
                  <a:rect l="0" t="0" r="r" b="b"/>
                  <a:pathLst>
                    <a:path w="220" h="318">
                      <a:moveTo>
                        <a:pt x="21" y="0"/>
                      </a:moveTo>
                      <a:lnTo>
                        <a:pt x="202" y="233"/>
                      </a:lnTo>
                      <a:lnTo>
                        <a:pt x="220" y="285"/>
                      </a:lnTo>
                      <a:lnTo>
                        <a:pt x="215" y="306"/>
                      </a:lnTo>
                      <a:lnTo>
                        <a:pt x="188" y="318"/>
                      </a:lnTo>
                      <a:lnTo>
                        <a:pt x="184" y="242"/>
                      </a:lnTo>
                      <a:lnTo>
                        <a:pt x="119" y="140"/>
                      </a:lnTo>
                      <a:lnTo>
                        <a:pt x="0" y="29"/>
                      </a:lnTo>
                      <a:lnTo>
                        <a:pt x="21" y="0"/>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95" name="Freeform 167"/>
                <p:cNvSpPr>
                  <a:spLocks/>
                </p:cNvSpPr>
                <p:nvPr/>
              </p:nvSpPr>
              <p:spPr bwMode="auto">
                <a:xfrm>
                  <a:off x="2592" y="3662"/>
                  <a:ext cx="181" cy="191"/>
                </a:xfrm>
                <a:custGeom>
                  <a:avLst/>
                  <a:gdLst/>
                  <a:ahLst/>
                  <a:cxnLst>
                    <a:cxn ang="0">
                      <a:pos x="22" y="0"/>
                    </a:cxn>
                    <a:cxn ang="0">
                      <a:pos x="204" y="0"/>
                    </a:cxn>
                    <a:cxn ang="0">
                      <a:pos x="238" y="6"/>
                    </a:cxn>
                    <a:cxn ang="0">
                      <a:pos x="254" y="30"/>
                    </a:cxn>
                    <a:cxn ang="0">
                      <a:pos x="271" y="71"/>
                    </a:cxn>
                    <a:cxn ang="0">
                      <a:pos x="281" y="123"/>
                    </a:cxn>
                    <a:cxn ang="0">
                      <a:pos x="298" y="178"/>
                    </a:cxn>
                    <a:cxn ang="0">
                      <a:pos x="327" y="219"/>
                    </a:cxn>
                    <a:cxn ang="0">
                      <a:pos x="361" y="260"/>
                    </a:cxn>
                    <a:cxn ang="0">
                      <a:pos x="292" y="303"/>
                    </a:cxn>
                    <a:cxn ang="0">
                      <a:pos x="300" y="437"/>
                    </a:cxn>
                    <a:cxn ang="0">
                      <a:pos x="290" y="467"/>
                    </a:cxn>
                    <a:cxn ang="0">
                      <a:pos x="238" y="497"/>
                    </a:cxn>
                    <a:cxn ang="0">
                      <a:pos x="207" y="532"/>
                    </a:cxn>
                    <a:cxn ang="0">
                      <a:pos x="179" y="573"/>
                    </a:cxn>
                    <a:cxn ang="0">
                      <a:pos x="145" y="560"/>
                    </a:cxn>
                    <a:cxn ang="0">
                      <a:pos x="78" y="554"/>
                    </a:cxn>
                    <a:cxn ang="0">
                      <a:pos x="47" y="516"/>
                    </a:cxn>
                    <a:cxn ang="0">
                      <a:pos x="160" y="532"/>
                    </a:cxn>
                    <a:cxn ang="0">
                      <a:pos x="183" y="505"/>
                    </a:cxn>
                    <a:cxn ang="0">
                      <a:pos x="207" y="473"/>
                    </a:cxn>
                    <a:cxn ang="0">
                      <a:pos x="231" y="444"/>
                    </a:cxn>
                    <a:cxn ang="0">
                      <a:pos x="256" y="426"/>
                    </a:cxn>
                    <a:cxn ang="0">
                      <a:pos x="269" y="404"/>
                    </a:cxn>
                    <a:cxn ang="0">
                      <a:pos x="271" y="365"/>
                    </a:cxn>
                    <a:cxn ang="0">
                      <a:pos x="274" y="315"/>
                    </a:cxn>
                    <a:cxn ang="0">
                      <a:pos x="277" y="262"/>
                    </a:cxn>
                    <a:cxn ang="0">
                      <a:pos x="271" y="196"/>
                    </a:cxn>
                    <a:cxn ang="0">
                      <a:pos x="267" y="145"/>
                    </a:cxn>
                    <a:cxn ang="0">
                      <a:pos x="256" y="102"/>
                    </a:cxn>
                    <a:cxn ang="0">
                      <a:pos x="238" y="76"/>
                    </a:cxn>
                    <a:cxn ang="0">
                      <a:pos x="221" y="82"/>
                    </a:cxn>
                    <a:cxn ang="0">
                      <a:pos x="200" y="102"/>
                    </a:cxn>
                    <a:cxn ang="0">
                      <a:pos x="174" y="143"/>
                    </a:cxn>
                    <a:cxn ang="0">
                      <a:pos x="145" y="178"/>
                    </a:cxn>
                    <a:cxn ang="0">
                      <a:pos x="118" y="210"/>
                    </a:cxn>
                    <a:cxn ang="0">
                      <a:pos x="156" y="382"/>
                    </a:cxn>
                    <a:cxn ang="0">
                      <a:pos x="165" y="459"/>
                    </a:cxn>
                    <a:cxn ang="0">
                      <a:pos x="167" y="499"/>
                    </a:cxn>
                    <a:cxn ang="0">
                      <a:pos x="152" y="467"/>
                    </a:cxn>
                    <a:cxn ang="0">
                      <a:pos x="138" y="406"/>
                    </a:cxn>
                    <a:cxn ang="0">
                      <a:pos x="129" y="336"/>
                    </a:cxn>
                    <a:cxn ang="0">
                      <a:pos x="112" y="254"/>
                    </a:cxn>
                    <a:cxn ang="0">
                      <a:pos x="93" y="210"/>
                    </a:cxn>
                    <a:cxn ang="0">
                      <a:pos x="123" y="164"/>
                    </a:cxn>
                    <a:cxn ang="0">
                      <a:pos x="158" y="114"/>
                    </a:cxn>
                    <a:cxn ang="0">
                      <a:pos x="181" y="73"/>
                    </a:cxn>
                    <a:cxn ang="0">
                      <a:pos x="181" y="47"/>
                    </a:cxn>
                    <a:cxn ang="0">
                      <a:pos x="149" y="35"/>
                    </a:cxn>
                    <a:cxn ang="0">
                      <a:pos x="106" y="41"/>
                    </a:cxn>
                    <a:cxn ang="0">
                      <a:pos x="49" y="44"/>
                    </a:cxn>
                    <a:cxn ang="0">
                      <a:pos x="0" y="38"/>
                    </a:cxn>
                    <a:cxn ang="0">
                      <a:pos x="22" y="0"/>
                    </a:cxn>
                    <a:cxn ang="0">
                      <a:pos x="22" y="0"/>
                    </a:cxn>
                  </a:cxnLst>
                  <a:rect l="0" t="0" r="r" b="b"/>
                  <a:pathLst>
                    <a:path w="361" h="573">
                      <a:moveTo>
                        <a:pt x="22" y="0"/>
                      </a:moveTo>
                      <a:lnTo>
                        <a:pt x="204" y="0"/>
                      </a:lnTo>
                      <a:lnTo>
                        <a:pt x="238" y="6"/>
                      </a:lnTo>
                      <a:lnTo>
                        <a:pt x="254" y="30"/>
                      </a:lnTo>
                      <a:lnTo>
                        <a:pt x="271" y="71"/>
                      </a:lnTo>
                      <a:lnTo>
                        <a:pt x="281" y="123"/>
                      </a:lnTo>
                      <a:lnTo>
                        <a:pt x="298" y="178"/>
                      </a:lnTo>
                      <a:lnTo>
                        <a:pt x="327" y="219"/>
                      </a:lnTo>
                      <a:lnTo>
                        <a:pt x="361" y="260"/>
                      </a:lnTo>
                      <a:lnTo>
                        <a:pt x="292" y="303"/>
                      </a:lnTo>
                      <a:lnTo>
                        <a:pt x="300" y="437"/>
                      </a:lnTo>
                      <a:lnTo>
                        <a:pt x="290" y="467"/>
                      </a:lnTo>
                      <a:lnTo>
                        <a:pt x="238" y="497"/>
                      </a:lnTo>
                      <a:lnTo>
                        <a:pt x="207" y="532"/>
                      </a:lnTo>
                      <a:lnTo>
                        <a:pt x="179" y="573"/>
                      </a:lnTo>
                      <a:lnTo>
                        <a:pt x="145" y="560"/>
                      </a:lnTo>
                      <a:lnTo>
                        <a:pt x="78" y="554"/>
                      </a:lnTo>
                      <a:lnTo>
                        <a:pt x="47" y="516"/>
                      </a:lnTo>
                      <a:lnTo>
                        <a:pt x="160" y="532"/>
                      </a:lnTo>
                      <a:lnTo>
                        <a:pt x="183" y="505"/>
                      </a:lnTo>
                      <a:lnTo>
                        <a:pt x="207" y="473"/>
                      </a:lnTo>
                      <a:lnTo>
                        <a:pt x="231" y="444"/>
                      </a:lnTo>
                      <a:lnTo>
                        <a:pt x="256" y="426"/>
                      </a:lnTo>
                      <a:lnTo>
                        <a:pt x="269" y="404"/>
                      </a:lnTo>
                      <a:lnTo>
                        <a:pt x="271" y="365"/>
                      </a:lnTo>
                      <a:lnTo>
                        <a:pt x="274" y="315"/>
                      </a:lnTo>
                      <a:lnTo>
                        <a:pt x="277" y="262"/>
                      </a:lnTo>
                      <a:lnTo>
                        <a:pt x="271" y="196"/>
                      </a:lnTo>
                      <a:lnTo>
                        <a:pt x="267" y="145"/>
                      </a:lnTo>
                      <a:lnTo>
                        <a:pt x="256" y="102"/>
                      </a:lnTo>
                      <a:lnTo>
                        <a:pt x="238" y="76"/>
                      </a:lnTo>
                      <a:lnTo>
                        <a:pt x="221" y="82"/>
                      </a:lnTo>
                      <a:lnTo>
                        <a:pt x="200" y="102"/>
                      </a:lnTo>
                      <a:lnTo>
                        <a:pt x="174" y="143"/>
                      </a:lnTo>
                      <a:lnTo>
                        <a:pt x="145" y="178"/>
                      </a:lnTo>
                      <a:lnTo>
                        <a:pt x="118" y="210"/>
                      </a:lnTo>
                      <a:lnTo>
                        <a:pt x="156" y="382"/>
                      </a:lnTo>
                      <a:lnTo>
                        <a:pt x="165" y="459"/>
                      </a:lnTo>
                      <a:lnTo>
                        <a:pt x="167" y="499"/>
                      </a:lnTo>
                      <a:lnTo>
                        <a:pt x="152" y="467"/>
                      </a:lnTo>
                      <a:lnTo>
                        <a:pt x="138" y="406"/>
                      </a:lnTo>
                      <a:lnTo>
                        <a:pt x="129" y="336"/>
                      </a:lnTo>
                      <a:lnTo>
                        <a:pt x="112" y="254"/>
                      </a:lnTo>
                      <a:lnTo>
                        <a:pt x="93" y="210"/>
                      </a:lnTo>
                      <a:lnTo>
                        <a:pt x="123" y="164"/>
                      </a:lnTo>
                      <a:lnTo>
                        <a:pt x="158" y="114"/>
                      </a:lnTo>
                      <a:lnTo>
                        <a:pt x="181" y="73"/>
                      </a:lnTo>
                      <a:lnTo>
                        <a:pt x="181" y="47"/>
                      </a:lnTo>
                      <a:lnTo>
                        <a:pt x="149" y="35"/>
                      </a:lnTo>
                      <a:lnTo>
                        <a:pt x="106" y="41"/>
                      </a:lnTo>
                      <a:lnTo>
                        <a:pt x="49" y="44"/>
                      </a:lnTo>
                      <a:lnTo>
                        <a:pt x="0" y="38"/>
                      </a:lnTo>
                      <a:lnTo>
                        <a:pt x="22" y="0"/>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96" name="Freeform 168"/>
                <p:cNvSpPr>
                  <a:spLocks/>
                </p:cNvSpPr>
                <p:nvPr/>
              </p:nvSpPr>
              <p:spPr bwMode="auto">
                <a:xfrm>
                  <a:off x="2585" y="3722"/>
                  <a:ext cx="45" cy="9"/>
                </a:xfrm>
                <a:custGeom>
                  <a:avLst/>
                  <a:gdLst/>
                  <a:ahLst/>
                  <a:cxnLst>
                    <a:cxn ang="0">
                      <a:pos x="10" y="0"/>
                    </a:cxn>
                    <a:cxn ang="0">
                      <a:pos x="90" y="24"/>
                    </a:cxn>
                    <a:cxn ang="0">
                      <a:pos x="0" y="26"/>
                    </a:cxn>
                    <a:cxn ang="0">
                      <a:pos x="10" y="0"/>
                    </a:cxn>
                    <a:cxn ang="0">
                      <a:pos x="10" y="0"/>
                    </a:cxn>
                  </a:cxnLst>
                  <a:rect l="0" t="0" r="r" b="b"/>
                  <a:pathLst>
                    <a:path w="90" h="26">
                      <a:moveTo>
                        <a:pt x="10" y="0"/>
                      </a:moveTo>
                      <a:lnTo>
                        <a:pt x="90" y="24"/>
                      </a:lnTo>
                      <a:lnTo>
                        <a:pt x="0" y="26"/>
                      </a:lnTo>
                      <a:lnTo>
                        <a:pt x="10" y="0"/>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97" name="Freeform 169"/>
                <p:cNvSpPr>
                  <a:spLocks/>
                </p:cNvSpPr>
                <p:nvPr/>
              </p:nvSpPr>
              <p:spPr bwMode="auto">
                <a:xfrm>
                  <a:off x="2542" y="3771"/>
                  <a:ext cx="115" cy="159"/>
                </a:xfrm>
                <a:custGeom>
                  <a:avLst/>
                  <a:gdLst/>
                  <a:ahLst/>
                  <a:cxnLst>
                    <a:cxn ang="0">
                      <a:pos x="34" y="0"/>
                    </a:cxn>
                    <a:cxn ang="0">
                      <a:pos x="103" y="55"/>
                    </a:cxn>
                    <a:cxn ang="0">
                      <a:pos x="150" y="115"/>
                    </a:cxn>
                    <a:cxn ang="0">
                      <a:pos x="176" y="175"/>
                    </a:cxn>
                    <a:cxn ang="0">
                      <a:pos x="194" y="227"/>
                    </a:cxn>
                    <a:cxn ang="0">
                      <a:pos x="213" y="287"/>
                    </a:cxn>
                    <a:cxn ang="0">
                      <a:pos x="224" y="347"/>
                    </a:cxn>
                    <a:cxn ang="0">
                      <a:pos x="230" y="421"/>
                    </a:cxn>
                    <a:cxn ang="0">
                      <a:pos x="230" y="476"/>
                    </a:cxn>
                    <a:cxn ang="0">
                      <a:pos x="217" y="459"/>
                    </a:cxn>
                    <a:cxn ang="0">
                      <a:pos x="211" y="402"/>
                    </a:cxn>
                    <a:cxn ang="0">
                      <a:pos x="201" y="347"/>
                    </a:cxn>
                    <a:cxn ang="0">
                      <a:pos x="186" y="284"/>
                    </a:cxn>
                    <a:cxn ang="0">
                      <a:pos x="165" y="230"/>
                    </a:cxn>
                    <a:cxn ang="0">
                      <a:pos x="146" y="184"/>
                    </a:cxn>
                    <a:cxn ang="0">
                      <a:pos x="115" y="137"/>
                    </a:cxn>
                    <a:cxn ang="0">
                      <a:pos x="76" y="96"/>
                    </a:cxn>
                    <a:cxn ang="0">
                      <a:pos x="40" y="58"/>
                    </a:cxn>
                    <a:cxn ang="0">
                      <a:pos x="0" y="26"/>
                    </a:cxn>
                    <a:cxn ang="0">
                      <a:pos x="34" y="0"/>
                    </a:cxn>
                    <a:cxn ang="0">
                      <a:pos x="34" y="0"/>
                    </a:cxn>
                  </a:cxnLst>
                  <a:rect l="0" t="0" r="r" b="b"/>
                  <a:pathLst>
                    <a:path w="230" h="476">
                      <a:moveTo>
                        <a:pt x="34" y="0"/>
                      </a:moveTo>
                      <a:lnTo>
                        <a:pt x="103" y="55"/>
                      </a:lnTo>
                      <a:lnTo>
                        <a:pt x="150" y="115"/>
                      </a:lnTo>
                      <a:lnTo>
                        <a:pt x="176" y="175"/>
                      </a:lnTo>
                      <a:lnTo>
                        <a:pt x="194" y="227"/>
                      </a:lnTo>
                      <a:lnTo>
                        <a:pt x="213" y="287"/>
                      </a:lnTo>
                      <a:lnTo>
                        <a:pt x="224" y="347"/>
                      </a:lnTo>
                      <a:lnTo>
                        <a:pt x="230" y="421"/>
                      </a:lnTo>
                      <a:lnTo>
                        <a:pt x="230" y="476"/>
                      </a:lnTo>
                      <a:lnTo>
                        <a:pt x="217" y="459"/>
                      </a:lnTo>
                      <a:lnTo>
                        <a:pt x="211" y="402"/>
                      </a:lnTo>
                      <a:lnTo>
                        <a:pt x="201" y="347"/>
                      </a:lnTo>
                      <a:lnTo>
                        <a:pt x="186" y="284"/>
                      </a:lnTo>
                      <a:lnTo>
                        <a:pt x="165" y="230"/>
                      </a:lnTo>
                      <a:lnTo>
                        <a:pt x="146" y="184"/>
                      </a:lnTo>
                      <a:lnTo>
                        <a:pt x="115" y="137"/>
                      </a:lnTo>
                      <a:lnTo>
                        <a:pt x="76" y="96"/>
                      </a:lnTo>
                      <a:lnTo>
                        <a:pt x="40" y="58"/>
                      </a:lnTo>
                      <a:lnTo>
                        <a:pt x="0" y="26"/>
                      </a:lnTo>
                      <a:lnTo>
                        <a:pt x="34" y="0"/>
                      </a:lnTo>
                      <a:lnTo>
                        <a:pt x="3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98" name="Freeform 170"/>
                <p:cNvSpPr>
                  <a:spLocks/>
                </p:cNvSpPr>
                <p:nvPr/>
              </p:nvSpPr>
              <p:spPr bwMode="auto">
                <a:xfrm>
                  <a:off x="2230" y="3813"/>
                  <a:ext cx="398" cy="150"/>
                </a:xfrm>
                <a:custGeom>
                  <a:avLst/>
                  <a:gdLst/>
                  <a:ahLst/>
                  <a:cxnLst>
                    <a:cxn ang="0">
                      <a:pos x="18" y="219"/>
                    </a:cxn>
                    <a:cxn ang="0">
                      <a:pos x="93" y="224"/>
                    </a:cxn>
                    <a:cxn ang="0">
                      <a:pos x="162" y="207"/>
                    </a:cxn>
                    <a:cxn ang="0">
                      <a:pos x="229" y="180"/>
                    </a:cxn>
                    <a:cxn ang="0">
                      <a:pos x="276" y="145"/>
                    </a:cxn>
                    <a:cxn ang="0">
                      <a:pos x="323" y="113"/>
                    </a:cxn>
                    <a:cxn ang="0">
                      <a:pos x="368" y="76"/>
                    </a:cxn>
                    <a:cxn ang="0">
                      <a:pos x="406" y="41"/>
                    </a:cxn>
                    <a:cxn ang="0">
                      <a:pos x="443" y="14"/>
                    </a:cxn>
                    <a:cxn ang="0">
                      <a:pos x="488" y="0"/>
                    </a:cxn>
                    <a:cxn ang="0">
                      <a:pos x="537" y="3"/>
                    </a:cxn>
                    <a:cxn ang="0">
                      <a:pos x="586" y="20"/>
                    </a:cxn>
                    <a:cxn ang="0">
                      <a:pos x="628" y="49"/>
                    </a:cxn>
                    <a:cxn ang="0">
                      <a:pos x="663" y="93"/>
                    </a:cxn>
                    <a:cxn ang="0">
                      <a:pos x="697" y="140"/>
                    </a:cxn>
                    <a:cxn ang="0">
                      <a:pos x="733" y="207"/>
                    </a:cxn>
                    <a:cxn ang="0">
                      <a:pos x="759" y="271"/>
                    </a:cxn>
                    <a:cxn ang="0">
                      <a:pos x="778" y="333"/>
                    </a:cxn>
                    <a:cxn ang="0">
                      <a:pos x="788" y="399"/>
                    </a:cxn>
                    <a:cxn ang="0">
                      <a:pos x="795" y="450"/>
                    </a:cxn>
                    <a:cxn ang="0">
                      <a:pos x="773" y="391"/>
                    </a:cxn>
                    <a:cxn ang="0">
                      <a:pos x="757" y="338"/>
                    </a:cxn>
                    <a:cxn ang="0">
                      <a:pos x="738" y="286"/>
                    </a:cxn>
                    <a:cxn ang="0">
                      <a:pos x="715" y="224"/>
                    </a:cxn>
                    <a:cxn ang="0">
                      <a:pos x="684" y="178"/>
                    </a:cxn>
                    <a:cxn ang="0">
                      <a:pos x="653" y="142"/>
                    </a:cxn>
                    <a:cxn ang="0">
                      <a:pos x="626" y="120"/>
                    </a:cxn>
                    <a:cxn ang="0">
                      <a:pos x="579" y="107"/>
                    </a:cxn>
                    <a:cxn ang="0">
                      <a:pos x="548" y="104"/>
                    </a:cxn>
                    <a:cxn ang="0">
                      <a:pos x="517" y="104"/>
                    </a:cxn>
                    <a:cxn ang="0">
                      <a:pos x="465" y="110"/>
                    </a:cxn>
                    <a:cxn ang="0">
                      <a:pos x="410" y="125"/>
                    </a:cxn>
                    <a:cxn ang="0">
                      <a:pos x="345" y="158"/>
                    </a:cxn>
                    <a:cxn ang="0">
                      <a:pos x="308" y="183"/>
                    </a:cxn>
                    <a:cxn ang="0">
                      <a:pos x="262" y="210"/>
                    </a:cxn>
                    <a:cxn ang="0">
                      <a:pos x="203" y="238"/>
                    </a:cxn>
                    <a:cxn ang="0">
                      <a:pos x="135" y="251"/>
                    </a:cxn>
                    <a:cxn ang="0">
                      <a:pos x="80" y="251"/>
                    </a:cxn>
                    <a:cxn ang="0">
                      <a:pos x="35" y="245"/>
                    </a:cxn>
                    <a:cxn ang="0">
                      <a:pos x="0" y="224"/>
                    </a:cxn>
                    <a:cxn ang="0">
                      <a:pos x="18" y="219"/>
                    </a:cxn>
                    <a:cxn ang="0">
                      <a:pos x="18" y="219"/>
                    </a:cxn>
                  </a:cxnLst>
                  <a:rect l="0" t="0" r="r" b="b"/>
                  <a:pathLst>
                    <a:path w="795" h="450">
                      <a:moveTo>
                        <a:pt x="18" y="219"/>
                      </a:moveTo>
                      <a:lnTo>
                        <a:pt x="93" y="224"/>
                      </a:lnTo>
                      <a:lnTo>
                        <a:pt x="162" y="207"/>
                      </a:lnTo>
                      <a:lnTo>
                        <a:pt x="229" y="180"/>
                      </a:lnTo>
                      <a:lnTo>
                        <a:pt x="276" y="145"/>
                      </a:lnTo>
                      <a:lnTo>
                        <a:pt x="323" y="113"/>
                      </a:lnTo>
                      <a:lnTo>
                        <a:pt x="368" y="76"/>
                      </a:lnTo>
                      <a:lnTo>
                        <a:pt x="406" y="41"/>
                      </a:lnTo>
                      <a:lnTo>
                        <a:pt x="443" y="14"/>
                      </a:lnTo>
                      <a:lnTo>
                        <a:pt x="488" y="0"/>
                      </a:lnTo>
                      <a:lnTo>
                        <a:pt x="537" y="3"/>
                      </a:lnTo>
                      <a:lnTo>
                        <a:pt x="586" y="20"/>
                      </a:lnTo>
                      <a:lnTo>
                        <a:pt x="628" y="49"/>
                      </a:lnTo>
                      <a:lnTo>
                        <a:pt x="663" y="93"/>
                      </a:lnTo>
                      <a:lnTo>
                        <a:pt x="697" y="140"/>
                      </a:lnTo>
                      <a:lnTo>
                        <a:pt x="733" y="207"/>
                      </a:lnTo>
                      <a:lnTo>
                        <a:pt x="759" y="271"/>
                      </a:lnTo>
                      <a:lnTo>
                        <a:pt x="778" y="333"/>
                      </a:lnTo>
                      <a:lnTo>
                        <a:pt x="788" y="399"/>
                      </a:lnTo>
                      <a:lnTo>
                        <a:pt x="795" y="450"/>
                      </a:lnTo>
                      <a:lnTo>
                        <a:pt x="773" y="391"/>
                      </a:lnTo>
                      <a:lnTo>
                        <a:pt x="757" y="338"/>
                      </a:lnTo>
                      <a:lnTo>
                        <a:pt x="738" y="286"/>
                      </a:lnTo>
                      <a:lnTo>
                        <a:pt x="715" y="224"/>
                      </a:lnTo>
                      <a:lnTo>
                        <a:pt x="684" y="178"/>
                      </a:lnTo>
                      <a:lnTo>
                        <a:pt x="653" y="142"/>
                      </a:lnTo>
                      <a:lnTo>
                        <a:pt x="626" y="120"/>
                      </a:lnTo>
                      <a:lnTo>
                        <a:pt x="579" y="107"/>
                      </a:lnTo>
                      <a:lnTo>
                        <a:pt x="548" y="104"/>
                      </a:lnTo>
                      <a:lnTo>
                        <a:pt x="517" y="104"/>
                      </a:lnTo>
                      <a:lnTo>
                        <a:pt x="465" y="110"/>
                      </a:lnTo>
                      <a:lnTo>
                        <a:pt x="410" y="125"/>
                      </a:lnTo>
                      <a:lnTo>
                        <a:pt x="345" y="158"/>
                      </a:lnTo>
                      <a:lnTo>
                        <a:pt x="308" y="183"/>
                      </a:lnTo>
                      <a:lnTo>
                        <a:pt x="262" y="210"/>
                      </a:lnTo>
                      <a:lnTo>
                        <a:pt x="203" y="238"/>
                      </a:lnTo>
                      <a:lnTo>
                        <a:pt x="135" y="251"/>
                      </a:lnTo>
                      <a:lnTo>
                        <a:pt x="80" y="251"/>
                      </a:lnTo>
                      <a:lnTo>
                        <a:pt x="35" y="245"/>
                      </a:lnTo>
                      <a:lnTo>
                        <a:pt x="0" y="224"/>
                      </a:lnTo>
                      <a:lnTo>
                        <a:pt x="18" y="219"/>
                      </a:lnTo>
                      <a:lnTo>
                        <a:pt x="18" y="2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899" name="Freeform 171"/>
                <p:cNvSpPr>
                  <a:spLocks/>
                </p:cNvSpPr>
                <p:nvPr/>
              </p:nvSpPr>
              <p:spPr bwMode="auto">
                <a:xfrm>
                  <a:off x="2216" y="3530"/>
                  <a:ext cx="59" cy="77"/>
                </a:xfrm>
                <a:custGeom>
                  <a:avLst/>
                  <a:gdLst/>
                  <a:ahLst/>
                  <a:cxnLst>
                    <a:cxn ang="0">
                      <a:pos x="8" y="0"/>
                    </a:cxn>
                    <a:cxn ang="0">
                      <a:pos x="54" y="16"/>
                    </a:cxn>
                    <a:cxn ang="0">
                      <a:pos x="88" y="16"/>
                    </a:cxn>
                    <a:cxn ang="0">
                      <a:pos x="115" y="13"/>
                    </a:cxn>
                    <a:cxn ang="0">
                      <a:pos x="119" y="42"/>
                    </a:cxn>
                    <a:cxn ang="0">
                      <a:pos x="86" y="223"/>
                    </a:cxn>
                    <a:cxn ang="0">
                      <a:pos x="44" y="229"/>
                    </a:cxn>
                    <a:cxn ang="0">
                      <a:pos x="73" y="205"/>
                    </a:cxn>
                    <a:cxn ang="0">
                      <a:pos x="92" y="51"/>
                    </a:cxn>
                    <a:cxn ang="0">
                      <a:pos x="77" y="42"/>
                    </a:cxn>
                    <a:cxn ang="0">
                      <a:pos x="23" y="33"/>
                    </a:cxn>
                    <a:cxn ang="0">
                      <a:pos x="0" y="21"/>
                    </a:cxn>
                    <a:cxn ang="0">
                      <a:pos x="8" y="0"/>
                    </a:cxn>
                    <a:cxn ang="0">
                      <a:pos x="8" y="0"/>
                    </a:cxn>
                  </a:cxnLst>
                  <a:rect l="0" t="0" r="r" b="b"/>
                  <a:pathLst>
                    <a:path w="119" h="229">
                      <a:moveTo>
                        <a:pt x="8" y="0"/>
                      </a:moveTo>
                      <a:lnTo>
                        <a:pt x="54" y="16"/>
                      </a:lnTo>
                      <a:lnTo>
                        <a:pt x="88" y="16"/>
                      </a:lnTo>
                      <a:lnTo>
                        <a:pt x="115" y="13"/>
                      </a:lnTo>
                      <a:lnTo>
                        <a:pt x="119" y="42"/>
                      </a:lnTo>
                      <a:lnTo>
                        <a:pt x="86" y="223"/>
                      </a:lnTo>
                      <a:lnTo>
                        <a:pt x="44" y="229"/>
                      </a:lnTo>
                      <a:lnTo>
                        <a:pt x="73" y="205"/>
                      </a:lnTo>
                      <a:lnTo>
                        <a:pt x="92" y="51"/>
                      </a:lnTo>
                      <a:lnTo>
                        <a:pt x="77" y="42"/>
                      </a:lnTo>
                      <a:lnTo>
                        <a:pt x="23" y="33"/>
                      </a:lnTo>
                      <a:lnTo>
                        <a:pt x="0" y="21"/>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900" name="Freeform 172"/>
                <p:cNvSpPr>
                  <a:spLocks/>
                </p:cNvSpPr>
                <p:nvPr/>
              </p:nvSpPr>
              <p:spPr bwMode="auto">
                <a:xfrm>
                  <a:off x="2216" y="3548"/>
                  <a:ext cx="11" cy="54"/>
                </a:xfrm>
                <a:custGeom>
                  <a:avLst/>
                  <a:gdLst/>
                  <a:ahLst/>
                  <a:cxnLst>
                    <a:cxn ang="0">
                      <a:pos x="14" y="0"/>
                    </a:cxn>
                    <a:cxn ang="0">
                      <a:pos x="23" y="151"/>
                    </a:cxn>
                    <a:cxn ang="0">
                      <a:pos x="3" y="161"/>
                    </a:cxn>
                    <a:cxn ang="0">
                      <a:pos x="0" y="5"/>
                    </a:cxn>
                    <a:cxn ang="0">
                      <a:pos x="14" y="0"/>
                    </a:cxn>
                    <a:cxn ang="0">
                      <a:pos x="14" y="0"/>
                    </a:cxn>
                  </a:cxnLst>
                  <a:rect l="0" t="0" r="r" b="b"/>
                  <a:pathLst>
                    <a:path w="23" h="161">
                      <a:moveTo>
                        <a:pt x="14" y="0"/>
                      </a:moveTo>
                      <a:lnTo>
                        <a:pt x="23" y="151"/>
                      </a:lnTo>
                      <a:lnTo>
                        <a:pt x="3" y="161"/>
                      </a:lnTo>
                      <a:lnTo>
                        <a:pt x="0" y="5"/>
                      </a:lnTo>
                      <a:lnTo>
                        <a:pt x="14" y="0"/>
                      </a:lnTo>
                      <a:lnTo>
                        <a:pt x="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908" name="Freeform 180"/>
                <p:cNvSpPr>
                  <a:spLocks/>
                </p:cNvSpPr>
                <p:nvPr/>
              </p:nvSpPr>
              <p:spPr bwMode="auto">
                <a:xfrm>
                  <a:off x="2186" y="3662"/>
                  <a:ext cx="158" cy="72"/>
                </a:xfrm>
                <a:custGeom>
                  <a:avLst/>
                  <a:gdLst/>
                  <a:ahLst/>
                  <a:cxnLst>
                    <a:cxn ang="0">
                      <a:pos x="22" y="207"/>
                    </a:cxn>
                    <a:cxn ang="0">
                      <a:pos x="76" y="189"/>
                    </a:cxn>
                    <a:cxn ang="0">
                      <a:pos x="120" y="167"/>
                    </a:cxn>
                    <a:cxn ang="0">
                      <a:pos x="171" y="126"/>
                    </a:cxn>
                    <a:cxn ang="0">
                      <a:pos x="220" y="79"/>
                    </a:cxn>
                    <a:cxn ang="0">
                      <a:pos x="261" y="35"/>
                    </a:cxn>
                    <a:cxn ang="0">
                      <a:pos x="316" y="0"/>
                    </a:cxn>
                    <a:cxn ang="0">
                      <a:pos x="263" y="52"/>
                    </a:cxn>
                    <a:cxn ang="0">
                      <a:pos x="247" y="79"/>
                    </a:cxn>
                    <a:cxn ang="0">
                      <a:pos x="220" y="117"/>
                    </a:cxn>
                    <a:cxn ang="0">
                      <a:pos x="189" y="151"/>
                    </a:cxn>
                    <a:cxn ang="0">
                      <a:pos x="149" y="181"/>
                    </a:cxn>
                    <a:cxn ang="0">
                      <a:pos x="113" y="205"/>
                    </a:cxn>
                    <a:cxn ang="0">
                      <a:pos x="76" y="213"/>
                    </a:cxn>
                    <a:cxn ang="0">
                      <a:pos x="38" y="216"/>
                    </a:cxn>
                    <a:cxn ang="0">
                      <a:pos x="0" y="213"/>
                    </a:cxn>
                    <a:cxn ang="0">
                      <a:pos x="22" y="207"/>
                    </a:cxn>
                    <a:cxn ang="0">
                      <a:pos x="22" y="207"/>
                    </a:cxn>
                  </a:cxnLst>
                  <a:rect l="0" t="0" r="r" b="b"/>
                  <a:pathLst>
                    <a:path w="316" h="216">
                      <a:moveTo>
                        <a:pt x="22" y="207"/>
                      </a:moveTo>
                      <a:lnTo>
                        <a:pt x="76" y="189"/>
                      </a:lnTo>
                      <a:lnTo>
                        <a:pt x="120" y="167"/>
                      </a:lnTo>
                      <a:lnTo>
                        <a:pt x="171" y="126"/>
                      </a:lnTo>
                      <a:lnTo>
                        <a:pt x="220" y="79"/>
                      </a:lnTo>
                      <a:lnTo>
                        <a:pt x="261" y="35"/>
                      </a:lnTo>
                      <a:lnTo>
                        <a:pt x="316" y="0"/>
                      </a:lnTo>
                      <a:lnTo>
                        <a:pt x="263" y="52"/>
                      </a:lnTo>
                      <a:lnTo>
                        <a:pt x="247" y="79"/>
                      </a:lnTo>
                      <a:lnTo>
                        <a:pt x="220" y="117"/>
                      </a:lnTo>
                      <a:lnTo>
                        <a:pt x="189" y="151"/>
                      </a:lnTo>
                      <a:lnTo>
                        <a:pt x="149" y="181"/>
                      </a:lnTo>
                      <a:lnTo>
                        <a:pt x="113" y="205"/>
                      </a:lnTo>
                      <a:lnTo>
                        <a:pt x="76" y="213"/>
                      </a:lnTo>
                      <a:lnTo>
                        <a:pt x="38" y="216"/>
                      </a:lnTo>
                      <a:lnTo>
                        <a:pt x="0" y="213"/>
                      </a:lnTo>
                      <a:lnTo>
                        <a:pt x="22" y="207"/>
                      </a:lnTo>
                      <a:lnTo>
                        <a:pt x="22"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909" name="Freeform 181"/>
                <p:cNvSpPr>
                  <a:spLocks/>
                </p:cNvSpPr>
                <p:nvPr/>
              </p:nvSpPr>
              <p:spPr bwMode="auto">
                <a:xfrm>
                  <a:off x="2061" y="3983"/>
                  <a:ext cx="428" cy="65"/>
                </a:xfrm>
                <a:custGeom>
                  <a:avLst/>
                  <a:gdLst/>
                  <a:ahLst/>
                  <a:cxnLst>
                    <a:cxn ang="0">
                      <a:pos x="856" y="70"/>
                    </a:cxn>
                    <a:cxn ang="0">
                      <a:pos x="831" y="46"/>
                    </a:cxn>
                    <a:cxn ang="0">
                      <a:pos x="798" y="32"/>
                    </a:cxn>
                    <a:cxn ang="0">
                      <a:pos x="749" y="18"/>
                    </a:cxn>
                    <a:cxn ang="0">
                      <a:pos x="704" y="8"/>
                    </a:cxn>
                    <a:cxn ang="0">
                      <a:pos x="628" y="0"/>
                    </a:cxn>
                    <a:cxn ang="0">
                      <a:pos x="570" y="2"/>
                    </a:cxn>
                    <a:cxn ang="0">
                      <a:pos x="530" y="21"/>
                    </a:cxn>
                    <a:cxn ang="0">
                      <a:pos x="495" y="32"/>
                    </a:cxn>
                    <a:cxn ang="0">
                      <a:pos x="441" y="32"/>
                    </a:cxn>
                    <a:cxn ang="0">
                      <a:pos x="368" y="35"/>
                    </a:cxn>
                    <a:cxn ang="0">
                      <a:pos x="294" y="38"/>
                    </a:cxn>
                    <a:cxn ang="0">
                      <a:pos x="250" y="43"/>
                    </a:cxn>
                    <a:cxn ang="0">
                      <a:pos x="230" y="57"/>
                    </a:cxn>
                    <a:cxn ang="0">
                      <a:pos x="223" y="79"/>
                    </a:cxn>
                    <a:cxn ang="0">
                      <a:pos x="223" y="90"/>
                    </a:cxn>
                    <a:cxn ang="0">
                      <a:pos x="142" y="108"/>
                    </a:cxn>
                    <a:cxn ang="0">
                      <a:pos x="92" y="131"/>
                    </a:cxn>
                    <a:cxn ang="0">
                      <a:pos x="65" y="149"/>
                    </a:cxn>
                    <a:cxn ang="0">
                      <a:pos x="27" y="163"/>
                    </a:cxn>
                    <a:cxn ang="0">
                      <a:pos x="9" y="169"/>
                    </a:cxn>
                    <a:cxn ang="0">
                      <a:pos x="0" y="180"/>
                    </a:cxn>
                    <a:cxn ang="0">
                      <a:pos x="13" y="193"/>
                    </a:cxn>
                    <a:cxn ang="0">
                      <a:pos x="44" y="193"/>
                    </a:cxn>
                    <a:cxn ang="0">
                      <a:pos x="87" y="180"/>
                    </a:cxn>
                    <a:cxn ang="0">
                      <a:pos x="138" y="172"/>
                    </a:cxn>
                    <a:cxn ang="0">
                      <a:pos x="190" y="169"/>
                    </a:cxn>
                    <a:cxn ang="0">
                      <a:pos x="232" y="169"/>
                    </a:cxn>
                    <a:cxn ang="0">
                      <a:pos x="259" y="172"/>
                    </a:cxn>
                    <a:cxn ang="0">
                      <a:pos x="288" y="172"/>
                    </a:cxn>
                    <a:cxn ang="0">
                      <a:pos x="307" y="160"/>
                    </a:cxn>
                    <a:cxn ang="0">
                      <a:pos x="328" y="142"/>
                    </a:cxn>
                    <a:cxn ang="0">
                      <a:pos x="395" y="149"/>
                    </a:cxn>
                    <a:cxn ang="0">
                      <a:pos x="444" y="152"/>
                    </a:cxn>
                    <a:cxn ang="0">
                      <a:pos x="488" y="152"/>
                    </a:cxn>
                    <a:cxn ang="0">
                      <a:pos x="522" y="146"/>
                    </a:cxn>
                    <a:cxn ang="0">
                      <a:pos x="555" y="134"/>
                    </a:cxn>
                    <a:cxn ang="0">
                      <a:pos x="582" y="117"/>
                    </a:cxn>
                    <a:cxn ang="0">
                      <a:pos x="606" y="93"/>
                    </a:cxn>
                    <a:cxn ang="0">
                      <a:pos x="651" y="81"/>
                    </a:cxn>
                    <a:cxn ang="0">
                      <a:pos x="707" y="87"/>
                    </a:cxn>
                    <a:cxn ang="0">
                      <a:pos x="740" y="87"/>
                    </a:cxn>
                    <a:cxn ang="0">
                      <a:pos x="787" y="90"/>
                    </a:cxn>
                    <a:cxn ang="0">
                      <a:pos x="816" y="87"/>
                    </a:cxn>
                    <a:cxn ang="0">
                      <a:pos x="845" y="87"/>
                    </a:cxn>
                    <a:cxn ang="0">
                      <a:pos x="856" y="70"/>
                    </a:cxn>
                    <a:cxn ang="0">
                      <a:pos x="856" y="70"/>
                    </a:cxn>
                  </a:cxnLst>
                  <a:rect l="0" t="0" r="r" b="b"/>
                  <a:pathLst>
                    <a:path w="856" h="193">
                      <a:moveTo>
                        <a:pt x="856" y="70"/>
                      </a:moveTo>
                      <a:lnTo>
                        <a:pt x="831" y="46"/>
                      </a:lnTo>
                      <a:lnTo>
                        <a:pt x="798" y="32"/>
                      </a:lnTo>
                      <a:lnTo>
                        <a:pt x="749" y="18"/>
                      </a:lnTo>
                      <a:lnTo>
                        <a:pt x="704" y="8"/>
                      </a:lnTo>
                      <a:lnTo>
                        <a:pt x="628" y="0"/>
                      </a:lnTo>
                      <a:lnTo>
                        <a:pt x="570" y="2"/>
                      </a:lnTo>
                      <a:lnTo>
                        <a:pt x="530" y="21"/>
                      </a:lnTo>
                      <a:lnTo>
                        <a:pt x="495" y="32"/>
                      </a:lnTo>
                      <a:lnTo>
                        <a:pt x="441" y="32"/>
                      </a:lnTo>
                      <a:lnTo>
                        <a:pt x="368" y="35"/>
                      </a:lnTo>
                      <a:lnTo>
                        <a:pt x="294" y="38"/>
                      </a:lnTo>
                      <a:lnTo>
                        <a:pt x="250" y="43"/>
                      </a:lnTo>
                      <a:lnTo>
                        <a:pt x="230" y="57"/>
                      </a:lnTo>
                      <a:lnTo>
                        <a:pt x="223" y="79"/>
                      </a:lnTo>
                      <a:lnTo>
                        <a:pt x="223" y="90"/>
                      </a:lnTo>
                      <a:lnTo>
                        <a:pt x="142" y="108"/>
                      </a:lnTo>
                      <a:lnTo>
                        <a:pt x="92" y="131"/>
                      </a:lnTo>
                      <a:lnTo>
                        <a:pt x="65" y="149"/>
                      </a:lnTo>
                      <a:lnTo>
                        <a:pt x="27" y="163"/>
                      </a:lnTo>
                      <a:lnTo>
                        <a:pt x="9" y="169"/>
                      </a:lnTo>
                      <a:lnTo>
                        <a:pt x="0" y="180"/>
                      </a:lnTo>
                      <a:lnTo>
                        <a:pt x="13" y="193"/>
                      </a:lnTo>
                      <a:lnTo>
                        <a:pt x="44" y="193"/>
                      </a:lnTo>
                      <a:lnTo>
                        <a:pt x="87" y="180"/>
                      </a:lnTo>
                      <a:lnTo>
                        <a:pt x="138" y="172"/>
                      </a:lnTo>
                      <a:lnTo>
                        <a:pt x="190" y="169"/>
                      </a:lnTo>
                      <a:lnTo>
                        <a:pt x="232" y="169"/>
                      </a:lnTo>
                      <a:lnTo>
                        <a:pt x="259" y="172"/>
                      </a:lnTo>
                      <a:lnTo>
                        <a:pt x="288" y="172"/>
                      </a:lnTo>
                      <a:lnTo>
                        <a:pt x="307" y="160"/>
                      </a:lnTo>
                      <a:lnTo>
                        <a:pt x="328" y="142"/>
                      </a:lnTo>
                      <a:lnTo>
                        <a:pt x="395" y="149"/>
                      </a:lnTo>
                      <a:lnTo>
                        <a:pt x="444" y="152"/>
                      </a:lnTo>
                      <a:lnTo>
                        <a:pt x="488" y="152"/>
                      </a:lnTo>
                      <a:lnTo>
                        <a:pt x="522" y="146"/>
                      </a:lnTo>
                      <a:lnTo>
                        <a:pt x="555" y="134"/>
                      </a:lnTo>
                      <a:lnTo>
                        <a:pt x="582" y="117"/>
                      </a:lnTo>
                      <a:lnTo>
                        <a:pt x="606" y="93"/>
                      </a:lnTo>
                      <a:lnTo>
                        <a:pt x="651" y="81"/>
                      </a:lnTo>
                      <a:lnTo>
                        <a:pt x="707" y="87"/>
                      </a:lnTo>
                      <a:lnTo>
                        <a:pt x="740" y="87"/>
                      </a:lnTo>
                      <a:lnTo>
                        <a:pt x="787" y="90"/>
                      </a:lnTo>
                      <a:lnTo>
                        <a:pt x="816" y="87"/>
                      </a:lnTo>
                      <a:lnTo>
                        <a:pt x="845" y="87"/>
                      </a:lnTo>
                      <a:lnTo>
                        <a:pt x="856" y="70"/>
                      </a:lnTo>
                      <a:lnTo>
                        <a:pt x="856"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910" name="Freeform 182"/>
                <p:cNvSpPr>
                  <a:spLocks/>
                </p:cNvSpPr>
                <p:nvPr/>
              </p:nvSpPr>
              <p:spPr bwMode="auto">
                <a:xfrm>
                  <a:off x="2518" y="3994"/>
                  <a:ext cx="93" cy="21"/>
                </a:xfrm>
                <a:custGeom>
                  <a:avLst/>
                  <a:gdLst/>
                  <a:ahLst/>
                  <a:cxnLst>
                    <a:cxn ang="0">
                      <a:pos x="111" y="8"/>
                    </a:cxn>
                    <a:cxn ang="0">
                      <a:pos x="71" y="0"/>
                    </a:cxn>
                    <a:cxn ang="0">
                      <a:pos x="46" y="6"/>
                    </a:cxn>
                    <a:cxn ang="0">
                      <a:pos x="19" y="17"/>
                    </a:cxn>
                    <a:cxn ang="0">
                      <a:pos x="0" y="32"/>
                    </a:cxn>
                    <a:cxn ang="0">
                      <a:pos x="4" y="55"/>
                    </a:cxn>
                    <a:cxn ang="0">
                      <a:pos x="31" y="63"/>
                    </a:cxn>
                    <a:cxn ang="0">
                      <a:pos x="69" y="61"/>
                    </a:cxn>
                    <a:cxn ang="0">
                      <a:pos x="104" y="55"/>
                    </a:cxn>
                    <a:cxn ang="0">
                      <a:pos x="136" y="52"/>
                    </a:cxn>
                    <a:cxn ang="0">
                      <a:pos x="169" y="55"/>
                    </a:cxn>
                    <a:cxn ang="0">
                      <a:pos x="186" y="49"/>
                    </a:cxn>
                    <a:cxn ang="0">
                      <a:pos x="180" y="35"/>
                    </a:cxn>
                    <a:cxn ang="0">
                      <a:pos x="149" y="17"/>
                    </a:cxn>
                    <a:cxn ang="0">
                      <a:pos x="111" y="8"/>
                    </a:cxn>
                    <a:cxn ang="0">
                      <a:pos x="111" y="8"/>
                    </a:cxn>
                  </a:cxnLst>
                  <a:rect l="0" t="0" r="r" b="b"/>
                  <a:pathLst>
                    <a:path w="186" h="63">
                      <a:moveTo>
                        <a:pt x="111" y="8"/>
                      </a:moveTo>
                      <a:lnTo>
                        <a:pt x="71" y="0"/>
                      </a:lnTo>
                      <a:lnTo>
                        <a:pt x="46" y="6"/>
                      </a:lnTo>
                      <a:lnTo>
                        <a:pt x="19" y="17"/>
                      </a:lnTo>
                      <a:lnTo>
                        <a:pt x="0" y="32"/>
                      </a:lnTo>
                      <a:lnTo>
                        <a:pt x="4" y="55"/>
                      </a:lnTo>
                      <a:lnTo>
                        <a:pt x="31" y="63"/>
                      </a:lnTo>
                      <a:lnTo>
                        <a:pt x="69" y="61"/>
                      </a:lnTo>
                      <a:lnTo>
                        <a:pt x="104" y="55"/>
                      </a:lnTo>
                      <a:lnTo>
                        <a:pt x="136" y="52"/>
                      </a:lnTo>
                      <a:lnTo>
                        <a:pt x="169" y="55"/>
                      </a:lnTo>
                      <a:lnTo>
                        <a:pt x="186" y="49"/>
                      </a:lnTo>
                      <a:lnTo>
                        <a:pt x="180" y="35"/>
                      </a:lnTo>
                      <a:lnTo>
                        <a:pt x="149" y="17"/>
                      </a:lnTo>
                      <a:lnTo>
                        <a:pt x="111" y="8"/>
                      </a:lnTo>
                      <a:lnTo>
                        <a:pt x="111"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3911" name="Freeform 183"/>
                <p:cNvSpPr>
                  <a:spLocks/>
                </p:cNvSpPr>
                <p:nvPr/>
              </p:nvSpPr>
              <p:spPr bwMode="auto">
                <a:xfrm>
                  <a:off x="2628" y="3926"/>
                  <a:ext cx="67" cy="45"/>
                </a:xfrm>
                <a:custGeom>
                  <a:avLst/>
                  <a:gdLst/>
                  <a:ahLst/>
                  <a:cxnLst>
                    <a:cxn ang="0">
                      <a:pos x="120" y="0"/>
                    </a:cxn>
                    <a:cxn ang="0">
                      <a:pos x="83" y="30"/>
                    </a:cxn>
                    <a:cxn ang="0">
                      <a:pos x="52" y="55"/>
                    </a:cxn>
                    <a:cxn ang="0">
                      <a:pos x="27" y="82"/>
                    </a:cxn>
                    <a:cxn ang="0">
                      <a:pos x="12" y="102"/>
                    </a:cxn>
                    <a:cxn ang="0">
                      <a:pos x="0" y="126"/>
                    </a:cxn>
                    <a:cxn ang="0">
                      <a:pos x="25" y="137"/>
                    </a:cxn>
                    <a:cxn ang="0">
                      <a:pos x="52" y="134"/>
                    </a:cxn>
                    <a:cxn ang="0">
                      <a:pos x="56" y="105"/>
                    </a:cxn>
                    <a:cxn ang="0">
                      <a:pos x="64" y="77"/>
                    </a:cxn>
                    <a:cxn ang="0">
                      <a:pos x="83" y="58"/>
                    </a:cxn>
                    <a:cxn ang="0">
                      <a:pos x="112" y="33"/>
                    </a:cxn>
                    <a:cxn ang="0">
                      <a:pos x="133" y="6"/>
                    </a:cxn>
                    <a:cxn ang="0">
                      <a:pos x="120" y="0"/>
                    </a:cxn>
                    <a:cxn ang="0">
                      <a:pos x="120" y="0"/>
                    </a:cxn>
                  </a:cxnLst>
                  <a:rect l="0" t="0" r="r" b="b"/>
                  <a:pathLst>
                    <a:path w="133" h="137">
                      <a:moveTo>
                        <a:pt x="120" y="0"/>
                      </a:moveTo>
                      <a:lnTo>
                        <a:pt x="83" y="30"/>
                      </a:lnTo>
                      <a:lnTo>
                        <a:pt x="52" y="55"/>
                      </a:lnTo>
                      <a:lnTo>
                        <a:pt x="27" y="82"/>
                      </a:lnTo>
                      <a:lnTo>
                        <a:pt x="12" y="102"/>
                      </a:lnTo>
                      <a:lnTo>
                        <a:pt x="0" y="126"/>
                      </a:lnTo>
                      <a:lnTo>
                        <a:pt x="25" y="137"/>
                      </a:lnTo>
                      <a:lnTo>
                        <a:pt x="52" y="134"/>
                      </a:lnTo>
                      <a:lnTo>
                        <a:pt x="56" y="105"/>
                      </a:lnTo>
                      <a:lnTo>
                        <a:pt x="64" y="77"/>
                      </a:lnTo>
                      <a:lnTo>
                        <a:pt x="83" y="58"/>
                      </a:lnTo>
                      <a:lnTo>
                        <a:pt x="112" y="33"/>
                      </a:lnTo>
                      <a:lnTo>
                        <a:pt x="133" y="6"/>
                      </a:lnTo>
                      <a:lnTo>
                        <a:pt x="120" y="0"/>
                      </a:lnTo>
                      <a:lnTo>
                        <a:pt x="12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grpSp>
          <p:sp>
            <p:nvSpPr>
              <p:cNvPr id="279" name="Freeform 126"/>
              <p:cNvSpPr>
                <a:spLocks/>
              </p:cNvSpPr>
              <p:nvPr/>
            </p:nvSpPr>
            <p:spPr bwMode="auto">
              <a:xfrm>
                <a:off x="3429000" y="5638800"/>
                <a:ext cx="207963" cy="236538"/>
              </a:xfrm>
              <a:custGeom>
                <a:avLst/>
                <a:gdLst/>
                <a:ahLst/>
                <a:cxnLst>
                  <a:cxn ang="0">
                    <a:pos x="238" y="0"/>
                  </a:cxn>
                  <a:cxn ang="0">
                    <a:pos x="176" y="53"/>
                  </a:cxn>
                  <a:cxn ang="0">
                    <a:pos x="133" y="79"/>
                  </a:cxn>
                  <a:cxn ang="0">
                    <a:pos x="84" y="93"/>
                  </a:cxn>
                  <a:cxn ang="0">
                    <a:pos x="29" y="93"/>
                  </a:cxn>
                  <a:cxn ang="0">
                    <a:pos x="70" y="221"/>
                  </a:cxn>
                  <a:cxn ang="0">
                    <a:pos x="59" y="292"/>
                  </a:cxn>
                  <a:cxn ang="0">
                    <a:pos x="48" y="352"/>
                  </a:cxn>
                  <a:cxn ang="0">
                    <a:pos x="29" y="406"/>
                  </a:cxn>
                  <a:cxn ang="0">
                    <a:pos x="0" y="448"/>
                  </a:cxn>
                  <a:cxn ang="0">
                    <a:pos x="86" y="375"/>
                  </a:cxn>
                  <a:cxn ang="0">
                    <a:pos x="143" y="317"/>
                  </a:cxn>
                  <a:cxn ang="0">
                    <a:pos x="181" y="268"/>
                  </a:cxn>
                  <a:cxn ang="0">
                    <a:pos x="222" y="203"/>
                  </a:cxn>
                  <a:cxn ang="0">
                    <a:pos x="254" y="121"/>
                  </a:cxn>
                  <a:cxn ang="0">
                    <a:pos x="263" y="51"/>
                  </a:cxn>
                  <a:cxn ang="0">
                    <a:pos x="238" y="0"/>
                  </a:cxn>
                  <a:cxn ang="0">
                    <a:pos x="238" y="0"/>
                  </a:cxn>
                </a:cxnLst>
                <a:rect l="0" t="0" r="r" b="b"/>
                <a:pathLst>
                  <a:path w="263" h="448">
                    <a:moveTo>
                      <a:pt x="238" y="0"/>
                    </a:moveTo>
                    <a:lnTo>
                      <a:pt x="176" y="53"/>
                    </a:lnTo>
                    <a:lnTo>
                      <a:pt x="133" y="79"/>
                    </a:lnTo>
                    <a:lnTo>
                      <a:pt x="84" y="93"/>
                    </a:lnTo>
                    <a:lnTo>
                      <a:pt x="29" y="93"/>
                    </a:lnTo>
                    <a:lnTo>
                      <a:pt x="70" y="221"/>
                    </a:lnTo>
                    <a:lnTo>
                      <a:pt x="59" y="292"/>
                    </a:lnTo>
                    <a:lnTo>
                      <a:pt x="48" y="352"/>
                    </a:lnTo>
                    <a:lnTo>
                      <a:pt x="29" y="406"/>
                    </a:lnTo>
                    <a:lnTo>
                      <a:pt x="0" y="448"/>
                    </a:lnTo>
                    <a:lnTo>
                      <a:pt x="86" y="375"/>
                    </a:lnTo>
                    <a:lnTo>
                      <a:pt x="143" y="317"/>
                    </a:lnTo>
                    <a:lnTo>
                      <a:pt x="181" y="268"/>
                    </a:lnTo>
                    <a:lnTo>
                      <a:pt x="222" y="203"/>
                    </a:lnTo>
                    <a:lnTo>
                      <a:pt x="254" y="121"/>
                    </a:lnTo>
                    <a:lnTo>
                      <a:pt x="263" y="51"/>
                    </a:lnTo>
                    <a:lnTo>
                      <a:pt x="238" y="0"/>
                    </a:lnTo>
                    <a:lnTo>
                      <a:pt x="238" y="0"/>
                    </a:lnTo>
                    <a:close/>
                  </a:path>
                </a:pathLst>
              </a:custGeom>
              <a:solidFill>
                <a:srgbClr val="F2E5F2"/>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280" name="Freeform 174"/>
              <p:cNvSpPr>
                <a:spLocks/>
              </p:cNvSpPr>
              <p:nvPr/>
            </p:nvSpPr>
            <p:spPr bwMode="auto">
              <a:xfrm>
                <a:off x="3433763" y="5646737"/>
                <a:ext cx="206375" cy="230188"/>
              </a:xfrm>
              <a:custGeom>
                <a:avLst/>
                <a:gdLst/>
                <a:ahLst/>
                <a:cxnLst>
                  <a:cxn ang="0">
                    <a:pos x="57" y="90"/>
                  </a:cxn>
                  <a:cxn ang="0">
                    <a:pos x="116" y="82"/>
                  </a:cxn>
                  <a:cxn ang="0">
                    <a:pos x="159" y="55"/>
                  </a:cxn>
                  <a:cxn ang="0">
                    <a:pos x="203" y="24"/>
                  </a:cxn>
                  <a:cxn ang="0">
                    <a:pos x="228" y="0"/>
                  </a:cxn>
                  <a:cxn ang="0">
                    <a:pos x="259" y="6"/>
                  </a:cxn>
                  <a:cxn ang="0">
                    <a:pos x="241" y="24"/>
                  </a:cxn>
                  <a:cxn ang="0">
                    <a:pos x="230" y="128"/>
                  </a:cxn>
                  <a:cxn ang="0">
                    <a:pos x="212" y="193"/>
                  </a:cxn>
                  <a:cxn ang="0">
                    <a:pos x="176" y="248"/>
                  </a:cxn>
                  <a:cxn ang="0">
                    <a:pos x="134" y="298"/>
                  </a:cxn>
                  <a:cxn ang="0">
                    <a:pos x="90" y="341"/>
                  </a:cxn>
                  <a:cxn ang="0">
                    <a:pos x="151" y="254"/>
                  </a:cxn>
                  <a:cxn ang="0">
                    <a:pos x="192" y="180"/>
                  </a:cxn>
                  <a:cxn ang="0">
                    <a:pos x="212" y="125"/>
                  </a:cxn>
                  <a:cxn ang="0">
                    <a:pos x="217" y="76"/>
                  </a:cxn>
                  <a:cxn ang="0">
                    <a:pos x="217" y="49"/>
                  </a:cxn>
                  <a:cxn ang="0">
                    <a:pos x="155" y="85"/>
                  </a:cxn>
                  <a:cxn ang="0">
                    <a:pos x="116" y="106"/>
                  </a:cxn>
                  <a:cxn ang="0">
                    <a:pos x="72" y="117"/>
                  </a:cxn>
                  <a:cxn ang="0">
                    <a:pos x="82" y="213"/>
                  </a:cxn>
                  <a:cxn ang="0">
                    <a:pos x="76" y="292"/>
                  </a:cxn>
                  <a:cxn ang="0">
                    <a:pos x="59" y="353"/>
                  </a:cxn>
                  <a:cxn ang="0">
                    <a:pos x="36" y="401"/>
                  </a:cxn>
                  <a:cxn ang="0">
                    <a:pos x="0" y="437"/>
                  </a:cxn>
                  <a:cxn ang="0">
                    <a:pos x="47" y="338"/>
                  </a:cxn>
                  <a:cxn ang="0">
                    <a:pos x="57" y="275"/>
                  </a:cxn>
                  <a:cxn ang="0">
                    <a:pos x="61" y="204"/>
                  </a:cxn>
                  <a:cxn ang="0">
                    <a:pos x="54" y="142"/>
                  </a:cxn>
                  <a:cxn ang="0">
                    <a:pos x="38" y="99"/>
                  </a:cxn>
                  <a:cxn ang="0">
                    <a:pos x="57" y="90"/>
                  </a:cxn>
                  <a:cxn ang="0">
                    <a:pos x="57" y="90"/>
                  </a:cxn>
                </a:cxnLst>
                <a:rect l="0" t="0" r="r" b="b"/>
                <a:pathLst>
                  <a:path w="259" h="437">
                    <a:moveTo>
                      <a:pt x="57" y="90"/>
                    </a:moveTo>
                    <a:lnTo>
                      <a:pt x="116" y="82"/>
                    </a:lnTo>
                    <a:lnTo>
                      <a:pt x="159" y="55"/>
                    </a:lnTo>
                    <a:lnTo>
                      <a:pt x="203" y="24"/>
                    </a:lnTo>
                    <a:lnTo>
                      <a:pt x="228" y="0"/>
                    </a:lnTo>
                    <a:lnTo>
                      <a:pt x="259" y="6"/>
                    </a:lnTo>
                    <a:lnTo>
                      <a:pt x="241" y="24"/>
                    </a:lnTo>
                    <a:lnTo>
                      <a:pt x="230" y="128"/>
                    </a:lnTo>
                    <a:lnTo>
                      <a:pt x="212" y="193"/>
                    </a:lnTo>
                    <a:lnTo>
                      <a:pt x="176" y="248"/>
                    </a:lnTo>
                    <a:lnTo>
                      <a:pt x="134" y="298"/>
                    </a:lnTo>
                    <a:lnTo>
                      <a:pt x="90" y="341"/>
                    </a:lnTo>
                    <a:lnTo>
                      <a:pt x="151" y="254"/>
                    </a:lnTo>
                    <a:lnTo>
                      <a:pt x="192" y="180"/>
                    </a:lnTo>
                    <a:lnTo>
                      <a:pt x="212" y="125"/>
                    </a:lnTo>
                    <a:lnTo>
                      <a:pt x="217" y="76"/>
                    </a:lnTo>
                    <a:lnTo>
                      <a:pt x="217" y="49"/>
                    </a:lnTo>
                    <a:lnTo>
                      <a:pt x="155" y="85"/>
                    </a:lnTo>
                    <a:lnTo>
                      <a:pt x="116" y="106"/>
                    </a:lnTo>
                    <a:lnTo>
                      <a:pt x="72" y="117"/>
                    </a:lnTo>
                    <a:lnTo>
                      <a:pt x="82" y="213"/>
                    </a:lnTo>
                    <a:lnTo>
                      <a:pt x="76" y="292"/>
                    </a:lnTo>
                    <a:lnTo>
                      <a:pt x="59" y="353"/>
                    </a:lnTo>
                    <a:lnTo>
                      <a:pt x="36" y="401"/>
                    </a:lnTo>
                    <a:lnTo>
                      <a:pt x="0" y="437"/>
                    </a:lnTo>
                    <a:lnTo>
                      <a:pt x="47" y="338"/>
                    </a:lnTo>
                    <a:lnTo>
                      <a:pt x="57" y="275"/>
                    </a:lnTo>
                    <a:lnTo>
                      <a:pt x="61" y="204"/>
                    </a:lnTo>
                    <a:lnTo>
                      <a:pt x="54" y="142"/>
                    </a:lnTo>
                    <a:lnTo>
                      <a:pt x="38" y="99"/>
                    </a:lnTo>
                    <a:lnTo>
                      <a:pt x="57" y="90"/>
                    </a:lnTo>
                    <a:lnTo>
                      <a:pt x="57"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281" name="Freeform 126"/>
              <p:cNvSpPr>
                <a:spLocks/>
              </p:cNvSpPr>
              <p:nvPr/>
            </p:nvSpPr>
            <p:spPr bwMode="auto">
              <a:xfrm>
                <a:off x="3429000" y="5410200"/>
                <a:ext cx="207963" cy="236538"/>
              </a:xfrm>
              <a:custGeom>
                <a:avLst/>
                <a:gdLst/>
                <a:ahLst/>
                <a:cxnLst>
                  <a:cxn ang="0">
                    <a:pos x="238" y="0"/>
                  </a:cxn>
                  <a:cxn ang="0">
                    <a:pos x="176" y="53"/>
                  </a:cxn>
                  <a:cxn ang="0">
                    <a:pos x="133" y="79"/>
                  </a:cxn>
                  <a:cxn ang="0">
                    <a:pos x="84" y="93"/>
                  </a:cxn>
                  <a:cxn ang="0">
                    <a:pos x="29" y="93"/>
                  </a:cxn>
                  <a:cxn ang="0">
                    <a:pos x="70" y="221"/>
                  </a:cxn>
                  <a:cxn ang="0">
                    <a:pos x="59" y="292"/>
                  </a:cxn>
                  <a:cxn ang="0">
                    <a:pos x="48" y="352"/>
                  </a:cxn>
                  <a:cxn ang="0">
                    <a:pos x="29" y="406"/>
                  </a:cxn>
                  <a:cxn ang="0">
                    <a:pos x="0" y="448"/>
                  </a:cxn>
                  <a:cxn ang="0">
                    <a:pos x="86" y="375"/>
                  </a:cxn>
                  <a:cxn ang="0">
                    <a:pos x="143" y="317"/>
                  </a:cxn>
                  <a:cxn ang="0">
                    <a:pos x="181" y="268"/>
                  </a:cxn>
                  <a:cxn ang="0">
                    <a:pos x="222" y="203"/>
                  </a:cxn>
                  <a:cxn ang="0">
                    <a:pos x="254" y="121"/>
                  </a:cxn>
                  <a:cxn ang="0">
                    <a:pos x="263" y="51"/>
                  </a:cxn>
                  <a:cxn ang="0">
                    <a:pos x="238" y="0"/>
                  </a:cxn>
                  <a:cxn ang="0">
                    <a:pos x="238" y="0"/>
                  </a:cxn>
                </a:cxnLst>
                <a:rect l="0" t="0" r="r" b="b"/>
                <a:pathLst>
                  <a:path w="263" h="448">
                    <a:moveTo>
                      <a:pt x="238" y="0"/>
                    </a:moveTo>
                    <a:lnTo>
                      <a:pt x="176" y="53"/>
                    </a:lnTo>
                    <a:lnTo>
                      <a:pt x="133" y="79"/>
                    </a:lnTo>
                    <a:lnTo>
                      <a:pt x="84" y="93"/>
                    </a:lnTo>
                    <a:lnTo>
                      <a:pt x="29" y="93"/>
                    </a:lnTo>
                    <a:lnTo>
                      <a:pt x="70" y="221"/>
                    </a:lnTo>
                    <a:lnTo>
                      <a:pt x="59" y="292"/>
                    </a:lnTo>
                    <a:lnTo>
                      <a:pt x="48" y="352"/>
                    </a:lnTo>
                    <a:lnTo>
                      <a:pt x="29" y="406"/>
                    </a:lnTo>
                    <a:lnTo>
                      <a:pt x="0" y="448"/>
                    </a:lnTo>
                    <a:lnTo>
                      <a:pt x="86" y="375"/>
                    </a:lnTo>
                    <a:lnTo>
                      <a:pt x="143" y="317"/>
                    </a:lnTo>
                    <a:lnTo>
                      <a:pt x="181" y="268"/>
                    </a:lnTo>
                    <a:lnTo>
                      <a:pt x="222" y="203"/>
                    </a:lnTo>
                    <a:lnTo>
                      <a:pt x="254" y="121"/>
                    </a:lnTo>
                    <a:lnTo>
                      <a:pt x="263" y="51"/>
                    </a:lnTo>
                    <a:lnTo>
                      <a:pt x="238" y="0"/>
                    </a:lnTo>
                    <a:lnTo>
                      <a:pt x="238" y="0"/>
                    </a:lnTo>
                    <a:close/>
                  </a:path>
                </a:pathLst>
              </a:custGeom>
              <a:solidFill>
                <a:srgbClr val="F2E5F2"/>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282" name="Freeform 174"/>
              <p:cNvSpPr>
                <a:spLocks/>
              </p:cNvSpPr>
              <p:nvPr/>
            </p:nvSpPr>
            <p:spPr bwMode="auto">
              <a:xfrm>
                <a:off x="3433763" y="5418137"/>
                <a:ext cx="206375" cy="230188"/>
              </a:xfrm>
              <a:custGeom>
                <a:avLst/>
                <a:gdLst/>
                <a:ahLst/>
                <a:cxnLst>
                  <a:cxn ang="0">
                    <a:pos x="57" y="90"/>
                  </a:cxn>
                  <a:cxn ang="0">
                    <a:pos x="116" y="82"/>
                  </a:cxn>
                  <a:cxn ang="0">
                    <a:pos x="159" y="55"/>
                  </a:cxn>
                  <a:cxn ang="0">
                    <a:pos x="203" y="24"/>
                  </a:cxn>
                  <a:cxn ang="0">
                    <a:pos x="228" y="0"/>
                  </a:cxn>
                  <a:cxn ang="0">
                    <a:pos x="259" y="6"/>
                  </a:cxn>
                  <a:cxn ang="0">
                    <a:pos x="241" y="24"/>
                  </a:cxn>
                  <a:cxn ang="0">
                    <a:pos x="230" y="128"/>
                  </a:cxn>
                  <a:cxn ang="0">
                    <a:pos x="212" y="193"/>
                  </a:cxn>
                  <a:cxn ang="0">
                    <a:pos x="176" y="248"/>
                  </a:cxn>
                  <a:cxn ang="0">
                    <a:pos x="134" y="298"/>
                  </a:cxn>
                  <a:cxn ang="0">
                    <a:pos x="90" y="341"/>
                  </a:cxn>
                  <a:cxn ang="0">
                    <a:pos x="151" y="254"/>
                  </a:cxn>
                  <a:cxn ang="0">
                    <a:pos x="192" y="180"/>
                  </a:cxn>
                  <a:cxn ang="0">
                    <a:pos x="212" y="125"/>
                  </a:cxn>
                  <a:cxn ang="0">
                    <a:pos x="217" y="76"/>
                  </a:cxn>
                  <a:cxn ang="0">
                    <a:pos x="217" y="49"/>
                  </a:cxn>
                  <a:cxn ang="0">
                    <a:pos x="155" y="85"/>
                  </a:cxn>
                  <a:cxn ang="0">
                    <a:pos x="116" y="106"/>
                  </a:cxn>
                  <a:cxn ang="0">
                    <a:pos x="72" y="117"/>
                  </a:cxn>
                  <a:cxn ang="0">
                    <a:pos x="82" y="213"/>
                  </a:cxn>
                  <a:cxn ang="0">
                    <a:pos x="76" y="292"/>
                  </a:cxn>
                  <a:cxn ang="0">
                    <a:pos x="59" y="353"/>
                  </a:cxn>
                  <a:cxn ang="0">
                    <a:pos x="36" y="401"/>
                  </a:cxn>
                  <a:cxn ang="0">
                    <a:pos x="0" y="437"/>
                  </a:cxn>
                  <a:cxn ang="0">
                    <a:pos x="47" y="338"/>
                  </a:cxn>
                  <a:cxn ang="0">
                    <a:pos x="57" y="275"/>
                  </a:cxn>
                  <a:cxn ang="0">
                    <a:pos x="61" y="204"/>
                  </a:cxn>
                  <a:cxn ang="0">
                    <a:pos x="54" y="142"/>
                  </a:cxn>
                  <a:cxn ang="0">
                    <a:pos x="38" y="99"/>
                  </a:cxn>
                  <a:cxn ang="0">
                    <a:pos x="57" y="90"/>
                  </a:cxn>
                  <a:cxn ang="0">
                    <a:pos x="57" y="90"/>
                  </a:cxn>
                </a:cxnLst>
                <a:rect l="0" t="0" r="r" b="b"/>
                <a:pathLst>
                  <a:path w="259" h="437">
                    <a:moveTo>
                      <a:pt x="57" y="90"/>
                    </a:moveTo>
                    <a:lnTo>
                      <a:pt x="116" y="82"/>
                    </a:lnTo>
                    <a:lnTo>
                      <a:pt x="159" y="55"/>
                    </a:lnTo>
                    <a:lnTo>
                      <a:pt x="203" y="24"/>
                    </a:lnTo>
                    <a:lnTo>
                      <a:pt x="228" y="0"/>
                    </a:lnTo>
                    <a:lnTo>
                      <a:pt x="259" y="6"/>
                    </a:lnTo>
                    <a:lnTo>
                      <a:pt x="241" y="24"/>
                    </a:lnTo>
                    <a:lnTo>
                      <a:pt x="230" y="128"/>
                    </a:lnTo>
                    <a:lnTo>
                      <a:pt x="212" y="193"/>
                    </a:lnTo>
                    <a:lnTo>
                      <a:pt x="176" y="248"/>
                    </a:lnTo>
                    <a:lnTo>
                      <a:pt x="134" y="298"/>
                    </a:lnTo>
                    <a:lnTo>
                      <a:pt x="90" y="341"/>
                    </a:lnTo>
                    <a:lnTo>
                      <a:pt x="151" y="254"/>
                    </a:lnTo>
                    <a:lnTo>
                      <a:pt x="192" y="180"/>
                    </a:lnTo>
                    <a:lnTo>
                      <a:pt x="212" y="125"/>
                    </a:lnTo>
                    <a:lnTo>
                      <a:pt x="217" y="76"/>
                    </a:lnTo>
                    <a:lnTo>
                      <a:pt x="217" y="49"/>
                    </a:lnTo>
                    <a:lnTo>
                      <a:pt x="155" y="85"/>
                    </a:lnTo>
                    <a:lnTo>
                      <a:pt x="116" y="106"/>
                    </a:lnTo>
                    <a:lnTo>
                      <a:pt x="72" y="117"/>
                    </a:lnTo>
                    <a:lnTo>
                      <a:pt x="82" y="213"/>
                    </a:lnTo>
                    <a:lnTo>
                      <a:pt x="76" y="292"/>
                    </a:lnTo>
                    <a:lnTo>
                      <a:pt x="59" y="353"/>
                    </a:lnTo>
                    <a:lnTo>
                      <a:pt x="36" y="401"/>
                    </a:lnTo>
                    <a:lnTo>
                      <a:pt x="0" y="437"/>
                    </a:lnTo>
                    <a:lnTo>
                      <a:pt x="47" y="338"/>
                    </a:lnTo>
                    <a:lnTo>
                      <a:pt x="57" y="275"/>
                    </a:lnTo>
                    <a:lnTo>
                      <a:pt x="61" y="204"/>
                    </a:lnTo>
                    <a:lnTo>
                      <a:pt x="54" y="142"/>
                    </a:lnTo>
                    <a:lnTo>
                      <a:pt x="38" y="99"/>
                    </a:lnTo>
                    <a:lnTo>
                      <a:pt x="57" y="90"/>
                    </a:lnTo>
                    <a:lnTo>
                      <a:pt x="57"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grpSp>
      </p:grpSp>
      <p:sp>
        <p:nvSpPr>
          <p:cNvPr id="302" name="Rectangle 301"/>
          <p:cNvSpPr/>
          <p:nvPr/>
        </p:nvSpPr>
        <p:spPr>
          <a:xfrm>
            <a:off x="0" y="1066800"/>
            <a:ext cx="4343400" cy="369332"/>
          </a:xfrm>
          <a:prstGeom prst="rect">
            <a:avLst/>
          </a:prstGeom>
        </p:spPr>
        <p:txBody>
          <a:bodyPr wrap="square">
            <a:spAutoFit/>
          </a:bodyPr>
          <a:lstStyle/>
          <a:p>
            <a:pPr eaLnBrk="1" hangingPunct="1"/>
            <a:r>
              <a:rPr lang="en-US" b="1" cap="small" dirty="0" smtClean="0">
                <a:solidFill>
                  <a:schemeClr val="tx1">
                    <a:lumMod val="95000"/>
                    <a:lumOff val="5000"/>
                  </a:schemeClr>
                </a:solidFill>
                <a:latin typeface="Arial Black" pitchFamily="34" charset="0"/>
              </a:rPr>
              <a:t>Current Timesheet Process</a:t>
            </a:r>
          </a:p>
        </p:txBody>
      </p:sp>
      <p:sp>
        <p:nvSpPr>
          <p:cNvPr id="304" name="Rectangle 303"/>
          <p:cNvSpPr/>
          <p:nvPr/>
        </p:nvSpPr>
        <p:spPr>
          <a:xfrm>
            <a:off x="685800" y="4629090"/>
            <a:ext cx="7696200" cy="781110"/>
          </a:xfrm>
          <a:prstGeom prst="rect">
            <a:avLst/>
          </a:prstGeom>
          <a:noFill/>
        </p:spPr>
        <p:txBody>
          <a:bodyPr wrap="none" lIns="91440" tIns="45720" rIns="91440" bIns="45720">
            <a:prstTxWarp prst="textPlain">
              <a:avLst/>
            </a:prstTxWarp>
            <a:spAutoFit/>
            <a:scene3d>
              <a:camera prst="orthographicFront"/>
              <a:lightRig rig="threePt" dir="t"/>
            </a:scene3d>
            <a:sp3d extrusionH="57150">
              <a:bevelT w="38100" h="38100"/>
            </a:sp3d>
          </a:bodyPr>
          <a:lstStyle/>
          <a:p>
            <a:pPr algn="ctr"/>
            <a:r>
              <a:rPr lang="en-US" sz="2000" b="1" cap="all" dirty="0" smtClean="0">
                <a:ln w="9000" cmpd="sng">
                  <a:solidFill>
                    <a:srgbClr val="7E0000"/>
                  </a:solidFill>
                  <a:prstDash val="solid"/>
                </a:ln>
                <a:solidFill>
                  <a:srgbClr val="7E0000"/>
                </a:solidFill>
                <a:effectLst>
                  <a:reflection blurRad="6350" stA="55000" endA="300" endPos="45500" dir="5400000" sy="-100000" algn="bl" rotWithShape="0"/>
                </a:effectLst>
                <a:latin typeface="Arial Black" pitchFamily="34" charset="0"/>
              </a:rPr>
              <a:t>Too Many Manual Steps = Errors &amp; Delays</a:t>
            </a:r>
            <a:endParaRPr lang="en-US" sz="2000" b="1" cap="all" dirty="0">
              <a:ln w="9000" cmpd="sng">
                <a:solidFill>
                  <a:srgbClr val="7E0000"/>
                </a:solidFill>
                <a:prstDash val="solid"/>
              </a:ln>
              <a:solidFill>
                <a:srgbClr val="7E0000"/>
              </a:solidFill>
              <a:effectLst>
                <a:reflection blurRad="6350" stA="55000" endA="300" endPos="45500" dir="5400000" sy="-100000" algn="bl" rotWithShape="0"/>
              </a:effectLst>
              <a:latin typeface="Arial Black"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p:cTn id="7" dur="1000" fill="hold"/>
                                        <p:tgtEl>
                                          <p:spTgt spid="292"/>
                                        </p:tgtEl>
                                        <p:attrNameLst>
                                          <p:attrName>ppt_w</p:attrName>
                                        </p:attrNameLst>
                                      </p:cBhvr>
                                      <p:tavLst>
                                        <p:tav tm="0">
                                          <p:val>
                                            <p:fltVal val="0"/>
                                          </p:val>
                                        </p:tav>
                                        <p:tav tm="100000">
                                          <p:val>
                                            <p:strVal val="#ppt_w"/>
                                          </p:val>
                                        </p:tav>
                                      </p:tavLst>
                                    </p:anim>
                                    <p:anim calcmode="lin" valueType="num">
                                      <p:cBhvr>
                                        <p:cTn id="8" dur="1000" fill="hold"/>
                                        <p:tgtEl>
                                          <p:spTgt spid="292"/>
                                        </p:tgtEl>
                                        <p:attrNameLst>
                                          <p:attrName>ppt_h</p:attrName>
                                        </p:attrNameLst>
                                      </p:cBhvr>
                                      <p:tavLst>
                                        <p:tav tm="0">
                                          <p:val>
                                            <p:fltVal val="0"/>
                                          </p:val>
                                        </p:tav>
                                        <p:tav tm="100000">
                                          <p:val>
                                            <p:strVal val="#ppt_h"/>
                                          </p:val>
                                        </p:tav>
                                      </p:tavLst>
                                    </p:anim>
                                    <p:animEffect transition="in" filter="fade">
                                      <p:cBhvr>
                                        <p:cTn id="9" dur="1000"/>
                                        <p:tgtEl>
                                          <p:spTgt spid="29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94"/>
                                        </p:tgtEl>
                                        <p:attrNameLst>
                                          <p:attrName>style.visibility</p:attrName>
                                        </p:attrNameLst>
                                      </p:cBhvr>
                                      <p:to>
                                        <p:strVal val="visible"/>
                                      </p:to>
                                    </p:set>
                                    <p:anim calcmode="lin" valueType="num">
                                      <p:cBhvr>
                                        <p:cTn id="13" dur="2000" fill="hold"/>
                                        <p:tgtEl>
                                          <p:spTgt spid="294"/>
                                        </p:tgtEl>
                                        <p:attrNameLst>
                                          <p:attrName>ppt_w</p:attrName>
                                        </p:attrNameLst>
                                      </p:cBhvr>
                                      <p:tavLst>
                                        <p:tav tm="0">
                                          <p:val>
                                            <p:fltVal val="0"/>
                                          </p:val>
                                        </p:tav>
                                        <p:tav tm="100000">
                                          <p:val>
                                            <p:strVal val="#ppt_w"/>
                                          </p:val>
                                        </p:tav>
                                      </p:tavLst>
                                    </p:anim>
                                    <p:anim calcmode="lin" valueType="num">
                                      <p:cBhvr>
                                        <p:cTn id="14" dur="2000" fill="hold"/>
                                        <p:tgtEl>
                                          <p:spTgt spid="294"/>
                                        </p:tgtEl>
                                        <p:attrNameLst>
                                          <p:attrName>ppt_h</p:attrName>
                                        </p:attrNameLst>
                                      </p:cBhvr>
                                      <p:tavLst>
                                        <p:tav tm="0">
                                          <p:val>
                                            <p:fltVal val="0"/>
                                          </p:val>
                                        </p:tav>
                                        <p:tav tm="100000">
                                          <p:val>
                                            <p:strVal val="#ppt_h"/>
                                          </p:val>
                                        </p:tav>
                                      </p:tavLst>
                                    </p:anim>
                                    <p:animEffect transition="in" filter="fade">
                                      <p:cBhvr>
                                        <p:cTn id="15" dur="2000"/>
                                        <p:tgtEl>
                                          <p:spTgt spid="294"/>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301"/>
                                        </p:tgtEl>
                                        <p:attrNameLst>
                                          <p:attrName>style.visibility</p:attrName>
                                        </p:attrNameLst>
                                      </p:cBhvr>
                                      <p:to>
                                        <p:strVal val="visible"/>
                                      </p:to>
                                    </p:set>
                                    <p:anim calcmode="lin" valueType="num">
                                      <p:cBhvr>
                                        <p:cTn id="19" dur="2000" fill="hold"/>
                                        <p:tgtEl>
                                          <p:spTgt spid="301"/>
                                        </p:tgtEl>
                                        <p:attrNameLst>
                                          <p:attrName>ppt_w</p:attrName>
                                        </p:attrNameLst>
                                      </p:cBhvr>
                                      <p:tavLst>
                                        <p:tav tm="0">
                                          <p:val>
                                            <p:fltVal val="0"/>
                                          </p:val>
                                        </p:tav>
                                        <p:tav tm="100000">
                                          <p:val>
                                            <p:strVal val="#ppt_w"/>
                                          </p:val>
                                        </p:tav>
                                      </p:tavLst>
                                    </p:anim>
                                    <p:anim calcmode="lin" valueType="num">
                                      <p:cBhvr>
                                        <p:cTn id="20" dur="2000" fill="hold"/>
                                        <p:tgtEl>
                                          <p:spTgt spid="301"/>
                                        </p:tgtEl>
                                        <p:attrNameLst>
                                          <p:attrName>ppt_h</p:attrName>
                                        </p:attrNameLst>
                                      </p:cBhvr>
                                      <p:tavLst>
                                        <p:tav tm="0">
                                          <p:val>
                                            <p:fltVal val="0"/>
                                          </p:val>
                                        </p:tav>
                                        <p:tav tm="100000">
                                          <p:val>
                                            <p:strVal val="#ppt_h"/>
                                          </p:val>
                                        </p:tav>
                                      </p:tavLst>
                                    </p:anim>
                                    <p:animEffect transition="in" filter="fade">
                                      <p:cBhvr>
                                        <p:cTn id="21" dur="2000"/>
                                        <p:tgtEl>
                                          <p:spTgt spid="301"/>
                                        </p:tgtEl>
                                      </p:cBhvr>
                                    </p:animEffect>
                                  </p:childTnLst>
                                </p:cTn>
                              </p:par>
                            </p:childTnLst>
                          </p:cTn>
                        </p:par>
                        <p:par>
                          <p:cTn id="22" fill="hold">
                            <p:stCondLst>
                              <p:cond delay="5000"/>
                            </p:stCondLst>
                            <p:childTnLst>
                              <p:par>
                                <p:cTn id="23" presetID="53" presetClass="entr" presetSubtype="0" fill="hold" nodeType="afterEffect">
                                  <p:stCondLst>
                                    <p:cond delay="0"/>
                                  </p:stCondLst>
                                  <p:childTnLst>
                                    <p:set>
                                      <p:cBhvr>
                                        <p:cTn id="24" dur="1" fill="hold">
                                          <p:stCondLst>
                                            <p:cond delay="0"/>
                                          </p:stCondLst>
                                        </p:cTn>
                                        <p:tgtEl>
                                          <p:spTgt spid="296"/>
                                        </p:tgtEl>
                                        <p:attrNameLst>
                                          <p:attrName>style.visibility</p:attrName>
                                        </p:attrNameLst>
                                      </p:cBhvr>
                                      <p:to>
                                        <p:strVal val="visible"/>
                                      </p:to>
                                    </p:set>
                                    <p:anim calcmode="lin" valueType="num">
                                      <p:cBhvr>
                                        <p:cTn id="25" dur="2000" fill="hold"/>
                                        <p:tgtEl>
                                          <p:spTgt spid="296"/>
                                        </p:tgtEl>
                                        <p:attrNameLst>
                                          <p:attrName>ppt_w</p:attrName>
                                        </p:attrNameLst>
                                      </p:cBhvr>
                                      <p:tavLst>
                                        <p:tav tm="0">
                                          <p:val>
                                            <p:fltVal val="0"/>
                                          </p:val>
                                        </p:tav>
                                        <p:tav tm="100000">
                                          <p:val>
                                            <p:strVal val="#ppt_w"/>
                                          </p:val>
                                        </p:tav>
                                      </p:tavLst>
                                    </p:anim>
                                    <p:anim calcmode="lin" valueType="num">
                                      <p:cBhvr>
                                        <p:cTn id="26" dur="2000" fill="hold"/>
                                        <p:tgtEl>
                                          <p:spTgt spid="296"/>
                                        </p:tgtEl>
                                        <p:attrNameLst>
                                          <p:attrName>ppt_h</p:attrName>
                                        </p:attrNameLst>
                                      </p:cBhvr>
                                      <p:tavLst>
                                        <p:tav tm="0">
                                          <p:val>
                                            <p:fltVal val="0"/>
                                          </p:val>
                                        </p:tav>
                                        <p:tav tm="100000">
                                          <p:val>
                                            <p:strVal val="#ppt_h"/>
                                          </p:val>
                                        </p:tav>
                                      </p:tavLst>
                                    </p:anim>
                                    <p:animEffect transition="in" filter="fade">
                                      <p:cBhvr>
                                        <p:cTn id="27" dur="2000"/>
                                        <p:tgtEl>
                                          <p:spTgt spid="296"/>
                                        </p:tgtEl>
                                      </p:cBhvr>
                                    </p:animEffect>
                                  </p:childTnLst>
                                </p:cTn>
                              </p:par>
                            </p:childTnLst>
                          </p:cTn>
                        </p:par>
                        <p:par>
                          <p:cTn id="28" fill="hold">
                            <p:stCondLst>
                              <p:cond delay="7000"/>
                            </p:stCondLst>
                            <p:childTnLst>
                              <p:par>
                                <p:cTn id="29" presetID="53" presetClass="entr" presetSubtype="0" fill="hold" nodeType="afterEffect">
                                  <p:stCondLst>
                                    <p:cond delay="0"/>
                                  </p:stCondLst>
                                  <p:childTnLst>
                                    <p:set>
                                      <p:cBhvr>
                                        <p:cTn id="30" dur="1" fill="hold">
                                          <p:stCondLst>
                                            <p:cond delay="0"/>
                                          </p:stCondLst>
                                        </p:cTn>
                                        <p:tgtEl>
                                          <p:spTgt spid="297"/>
                                        </p:tgtEl>
                                        <p:attrNameLst>
                                          <p:attrName>style.visibility</p:attrName>
                                        </p:attrNameLst>
                                      </p:cBhvr>
                                      <p:to>
                                        <p:strVal val="visible"/>
                                      </p:to>
                                    </p:set>
                                    <p:anim calcmode="lin" valueType="num">
                                      <p:cBhvr>
                                        <p:cTn id="31" dur="2000" fill="hold"/>
                                        <p:tgtEl>
                                          <p:spTgt spid="297"/>
                                        </p:tgtEl>
                                        <p:attrNameLst>
                                          <p:attrName>ppt_w</p:attrName>
                                        </p:attrNameLst>
                                      </p:cBhvr>
                                      <p:tavLst>
                                        <p:tav tm="0">
                                          <p:val>
                                            <p:fltVal val="0"/>
                                          </p:val>
                                        </p:tav>
                                        <p:tav tm="100000">
                                          <p:val>
                                            <p:strVal val="#ppt_w"/>
                                          </p:val>
                                        </p:tav>
                                      </p:tavLst>
                                    </p:anim>
                                    <p:anim calcmode="lin" valueType="num">
                                      <p:cBhvr>
                                        <p:cTn id="32" dur="2000" fill="hold"/>
                                        <p:tgtEl>
                                          <p:spTgt spid="297"/>
                                        </p:tgtEl>
                                        <p:attrNameLst>
                                          <p:attrName>ppt_h</p:attrName>
                                        </p:attrNameLst>
                                      </p:cBhvr>
                                      <p:tavLst>
                                        <p:tav tm="0">
                                          <p:val>
                                            <p:fltVal val="0"/>
                                          </p:val>
                                        </p:tav>
                                        <p:tav tm="100000">
                                          <p:val>
                                            <p:strVal val="#ppt_h"/>
                                          </p:val>
                                        </p:tav>
                                      </p:tavLst>
                                    </p:anim>
                                    <p:animEffect transition="in" filter="fade">
                                      <p:cBhvr>
                                        <p:cTn id="33" dur="2000"/>
                                        <p:tgtEl>
                                          <p:spTgt spid="297"/>
                                        </p:tgtEl>
                                      </p:cBhvr>
                                    </p:animEffect>
                                  </p:childTnLst>
                                </p:cTn>
                              </p:par>
                            </p:childTnLst>
                          </p:cTn>
                        </p:par>
                        <p:par>
                          <p:cTn id="34" fill="hold">
                            <p:stCondLst>
                              <p:cond delay="9000"/>
                            </p:stCondLst>
                            <p:childTnLst>
                              <p:par>
                                <p:cTn id="35" presetID="53" presetClass="entr" presetSubtype="0" fill="hold" nodeType="afterEffect">
                                  <p:stCondLst>
                                    <p:cond delay="0"/>
                                  </p:stCondLst>
                                  <p:childTnLst>
                                    <p:set>
                                      <p:cBhvr>
                                        <p:cTn id="36" dur="1" fill="hold">
                                          <p:stCondLst>
                                            <p:cond delay="0"/>
                                          </p:stCondLst>
                                        </p:cTn>
                                        <p:tgtEl>
                                          <p:spTgt spid="298"/>
                                        </p:tgtEl>
                                        <p:attrNameLst>
                                          <p:attrName>style.visibility</p:attrName>
                                        </p:attrNameLst>
                                      </p:cBhvr>
                                      <p:to>
                                        <p:strVal val="visible"/>
                                      </p:to>
                                    </p:set>
                                    <p:anim calcmode="lin" valueType="num">
                                      <p:cBhvr>
                                        <p:cTn id="37" dur="2000" fill="hold"/>
                                        <p:tgtEl>
                                          <p:spTgt spid="298"/>
                                        </p:tgtEl>
                                        <p:attrNameLst>
                                          <p:attrName>ppt_w</p:attrName>
                                        </p:attrNameLst>
                                      </p:cBhvr>
                                      <p:tavLst>
                                        <p:tav tm="0">
                                          <p:val>
                                            <p:fltVal val="0"/>
                                          </p:val>
                                        </p:tav>
                                        <p:tav tm="100000">
                                          <p:val>
                                            <p:strVal val="#ppt_w"/>
                                          </p:val>
                                        </p:tav>
                                      </p:tavLst>
                                    </p:anim>
                                    <p:anim calcmode="lin" valueType="num">
                                      <p:cBhvr>
                                        <p:cTn id="38" dur="2000" fill="hold"/>
                                        <p:tgtEl>
                                          <p:spTgt spid="298"/>
                                        </p:tgtEl>
                                        <p:attrNameLst>
                                          <p:attrName>ppt_h</p:attrName>
                                        </p:attrNameLst>
                                      </p:cBhvr>
                                      <p:tavLst>
                                        <p:tav tm="0">
                                          <p:val>
                                            <p:fltVal val="0"/>
                                          </p:val>
                                        </p:tav>
                                        <p:tav tm="100000">
                                          <p:val>
                                            <p:strVal val="#ppt_h"/>
                                          </p:val>
                                        </p:tav>
                                      </p:tavLst>
                                    </p:anim>
                                    <p:animEffect transition="in" filter="fade">
                                      <p:cBhvr>
                                        <p:cTn id="39" dur="2000"/>
                                        <p:tgtEl>
                                          <p:spTgt spid="298"/>
                                        </p:tgtEl>
                                      </p:cBhvr>
                                    </p:animEffect>
                                  </p:childTnLst>
                                </p:cTn>
                              </p:par>
                            </p:childTnLst>
                          </p:cTn>
                        </p:par>
                        <p:par>
                          <p:cTn id="40" fill="hold">
                            <p:stCondLst>
                              <p:cond delay="11000"/>
                            </p:stCondLst>
                            <p:childTnLst>
                              <p:par>
                                <p:cTn id="41" presetID="53" presetClass="entr" presetSubtype="0" fill="hold" nodeType="afterEffect">
                                  <p:stCondLst>
                                    <p:cond delay="0"/>
                                  </p:stCondLst>
                                  <p:childTnLst>
                                    <p:set>
                                      <p:cBhvr>
                                        <p:cTn id="42" dur="1" fill="hold">
                                          <p:stCondLst>
                                            <p:cond delay="0"/>
                                          </p:stCondLst>
                                        </p:cTn>
                                        <p:tgtEl>
                                          <p:spTgt spid="299"/>
                                        </p:tgtEl>
                                        <p:attrNameLst>
                                          <p:attrName>style.visibility</p:attrName>
                                        </p:attrNameLst>
                                      </p:cBhvr>
                                      <p:to>
                                        <p:strVal val="visible"/>
                                      </p:to>
                                    </p:set>
                                    <p:anim calcmode="lin" valueType="num">
                                      <p:cBhvr>
                                        <p:cTn id="43" dur="2000" fill="hold"/>
                                        <p:tgtEl>
                                          <p:spTgt spid="299"/>
                                        </p:tgtEl>
                                        <p:attrNameLst>
                                          <p:attrName>ppt_w</p:attrName>
                                        </p:attrNameLst>
                                      </p:cBhvr>
                                      <p:tavLst>
                                        <p:tav tm="0">
                                          <p:val>
                                            <p:fltVal val="0"/>
                                          </p:val>
                                        </p:tav>
                                        <p:tav tm="100000">
                                          <p:val>
                                            <p:strVal val="#ppt_w"/>
                                          </p:val>
                                        </p:tav>
                                      </p:tavLst>
                                    </p:anim>
                                    <p:anim calcmode="lin" valueType="num">
                                      <p:cBhvr>
                                        <p:cTn id="44" dur="2000" fill="hold"/>
                                        <p:tgtEl>
                                          <p:spTgt spid="299"/>
                                        </p:tgtEl>
                                        <p:attrNameLst>
                                          <p:attrName>ppt_h</p:attrName>
                                        </p:attrNameLst>
                                      </p:cBhvr>
                                      <p:tavLst>
                                        <p:tav tm="0">
                                          <p:val>
                                            <p:fltVal val="0"/>
                                          </p:val>
                                        </p:tav>
                                        <p:tav tm="100000">
                                          <p:val>
                                            <p:strVal val="#ppt_h"/>
                                          </p:val>
                                        </p:tav>
                                      </p:tavLst>
                                    </p:anim>
                                    <p:animEffect transition="in" filter="fade">
                                      <p:cBhvr>
                                        <p:cTn id="45" dur="2000"/>
                                        <p:tgtEl>
                                          <p:spTgt spid="299"/>
                                        </p:tgtEl>
                                      </p:cBhvr>
                                    </p:animEffect>
                                  </p:childTnLst>
                                </p:cTn>
                              </p:par>
                            </p:childTnLst>
                          </p:cTn>
                        </p:par>
                        <p:par>
                          <p:cTn id="46" fill="hold">
                            <p:stCondLst>
                              <p:cond delay="13000"/>
                            </p:stCondLst>
                            <p:childTnLst>
                              <p:par>
                                <p:cTn id="47" presetID="53" presetClass="entr" presetSubtype="0" fill="hold" nodeType="afterEffect">
                                  <p:stCondLst>
                                    <p:cond delay="0"/>
                                  </p:stCondLst>
                                  <p:childTnLst>
                                    <p:set>
                                      <p:cBhvr>
                                        <p:cTn id="48" dur="1" fill="hold">
                                          <p:stCondLst>
                                            <p:cond delay="0"/>
                                          </p:stCondLst>
                                        </p:cTn>
                                        <p:tgtEl>
                                          <p:spTgt spid="293"/>
                                        </p:tgtEl>
                                        <p:attrNameLst>
                                          <p:attrName>style.visibility</p:attrName>
                                        </p:attrNameLst>
                                      </p:cBhvr>
                                      <p:to>
                                        <p:strVal val="visible"/>
                                      </p:to>
                                    </p:set>
                                    <p:anim calcmode="lin" valueType="num">
                                      <p:cBhvr>
                                        <p:cTn id="49" dur="2000" fill="hold"/>
                                        <p:tgtEl>
                                          <p:spTgt spid="293"/>
                                        </p:tgtEl>
                                        <p:attrNameLst>
                                          <p:attrName>ppt_w</p:attrName>
                                        </p:attrNameLst>
                                      </p:cBhvr>
                                      <p:tavLst>
                                        <p:tav tm="0">
                                          <p:val>
                                            <p:fltVal val="0"/>
                                          </p:val>
                                        </p:tav>
                                        <p:tav tm="100000">
                                          <p:val>
                                            <p:strVal val="#ppt_w"/>
                                          </p:val>
                                        </p:tav>
                                      </p:tavLst>
                                    </p:anim>
                                    <p:anim calcmode="lin" valueType="num">
                                      <p:cBhvr>
                                        <p:cTn id="50" dur="2000" fill="hold"/>
                                        <p:tgtEl>
                                          <p:spTgt spid="293"/>
                                        </p:tgtEl>
                                        <p:attrNameLst>
                                          <p:attrName>ppt_h</p:attrName>
                                        </p:attrNameLst>
                                      </p:cBhvr>
                                      <p:tavLst>
                                        <p:tav tm="0">
                                          <p:val>
                                            <p:fltVal val="0"/>
                                          </p:val>
                                        </p:tav>
                                        <p:tav tm="100000">
                                          <p:val>
                                            <p:strVal val="#ppt_h"/>
                                          </p:val>
                                        </p:tav>
                                      </p:tavLst>
                                    </p:anim>
                                    <p:animEffect transition="in" filter="fade">
                                      <p:cBhvr>
                                        <p:cTn id="51" dur="2000"/>
                                        <p:tgtEl>
                                          <p:spTgt spid="293"/>
                                        </p:tgtEl>
                                      </p:cBhvr>
                                    </p:animEffect>
                                  </p:childTnLst>
                                </p:cTn>
                              </p:par>
                            </p:childTnLst>
                          </p:cTn>
                        </p:par>
                        <p:par>
                          <p:cTn id="52" fill="hold">
                            <p:stCondLst>
                              <p:cond delay="15000"/>
                            </p:stCondLst>
                            <p:childTnLst>
                              <p:par>
                                <p:cTn id="53" presetID="53" presetClass="entr" presetSubtype="0" fill="hold" grpId="0" nodeType="afterEffect">
                                  <p:stCondLst>
                                    <p:cond delay="2000"/>
                                  </p:stCondLst>
                                  <p:childTnLst>
                                    <p:set>
                                      <p:cBhvr>
                                        <p:cTn id="54" dur="1" fill="hold">
                                          <p:stCondLst>
                                            <p:cond delay="0"/>
                                          </p:stCondLst>
                                        </p:cTn>
                                        <p:tgtEl>
                                          <p:spTgt spid="304"/>
                                        </p:tgtEl>
                                        <p:attrNameLst>
                                          <p:attrName>style.visibility</p:attrName>
                                        </p:attrNameLst>
                                      </p:cBhvr>
                                      <p:to>
                                        <p:strVal val="visible"/>
                                      </p:to>
                                    </p:set>
                                    <p:anim calcmode="lin" valueType="num">
                                      <p:cBhvr>
                                        <p:cTn id="55" dur="1000" fill="hold"/>
                                        <p:tgtEl>
                                          <p:spTgt spid="304"/>
                                        </p:tgtEl>
                                        <p:attrNameLst>
                                          <p:attrName>ppt_w</p:attrName>
                                        </p:attrNameLst>
                                      </p:cBhvr>
                                      <p:tavLst>
                                        <p:tav tm="0">
                                          <p:val>
                                            <p:fltVal val="0"/>
                                          </p:val>
                                        </p:tav>
                                        <p:tav tm="100000">
                                          <p:val>
                                            <p:strVal val="#ppt_w"/>
                                          </p:val>
                                        </p:tav>
                                      </p:tavLst>
                                    </p:anim>
                                    <p:anim calcmode="lin" valueType="num">
                                      <p:cBhvr>
                                        <p:cTn id="56" dur="1000" fill="hold"/>
                                        <p:tgtEl>
                                          <p:spTgt spid="304"/>
                                        </p:tgtEl>
                                        <p:attrNameLst>
                                          <p:attrName>ppt_h</p:attrName>
                                        </p:attrNameLst>
                                      </p:cBhvr>
                                      <p:tavLst>
                                        <p:tav tm="0">
                                          <p:val>
                                            <p:fltVal val="0"/>
                                          </p:val>
                                        </p:tav>
                                        <p:tav tm="100000">
                                          <p:val>
                                            <p:strVal val="#ppt_h"/>
                                          </p:val>
                                        </p:tav>
                                      </p:tavLst>
                                    </p:anim>
                                    <p:animEffect transition="in" filter="fade">
                                      <p:cBhvr>
                                        <p:cTn id="57"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648200" y="990600"/>
            <a:ext cx="2590800" cy="2667000"/>
            <a:chOff x="4648200" y="990600"/>
            <a:chExt cx="2590800" cy="2667000"/>
          </a:xfrm>
        </p:grpSpPr>
        <p:pic>
          <p:nvPicPr>
            <p:cNvPr id="196" name="Picture 147" descr="C:\Users\Shari\AppData\Local\Microsoft\Windows\Temporary Internet Files\Content.IE5\89J6V52M\MC90043156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990600"/>
              <a:ext cx="2514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rot="318459">
              <a:off x="4648200" y="1569423"/>
              <a:ext cx="1447800" cy="523220"/>
            </a:xfrm>
            <a:prstGeom prst="rect">
              <a:avLst/>
            </a:prstGeom>
            <a:noFill/>
            <a:scene3d>
              <a:camera prst="perspectiveContrastingLeftFacing"/>
              <a:lightRig rig="threePt" dir="t"/>
            </a:scene3d>
          </p:spPr>
          <p:txBody>
            <a:bodyPr wrap="square" rtlCol="0">
              <a:spAutoFit/>
            </a:bodyPr>
            <a:lstStyle/>
            <a:p>
              <a:pPr algn="ctr"/>
              <a:r>
                <a:rPr lang="en-US" sz="1350" b="1" cap="small" dirty="0" smtClean="0">
                  <a:solidFill>
                    <a:schemeClr val="bg1"/>
                  </a:solidFill>
                  <a:effectLst>
                    <a:outerShdw blurRad="38100" dist="38100" dir="2700000" algn="tl">
                      <a:srgbClr val="000000">
                        <a:alpha val="43137"/>
                      </a:srgbClr>
                    </a:outerShdw>
                  </a:effectLst>
                  <a:latin typeface="Arial Narrow" pitchFamily="34" charset="0"/>
                </a:rPr>
                <a:t>Networked </a:t>
              </a:r>
            </a:p>
            <a:p>
              <a:pPr algn="ctr"/>
              <a:r>
                <a:rPr lang="en-US" sz="1350" b="1" cap="small" dirty="0" smtClean="0">
                  <a:solidFill>
                    <a:schemeClr val="bg1"/>
                  </a:solidFill>
                  <a:effectLst>
                    <a:outerShdw blurRad="38100" dist="38100" dir="2700000" algn="tl">
                      <a:srgbClr val="000000">
                        <a:alpha val="43137"/>
                      </a:srgbClr>
                    </a:outerShdw>
                  </a:effectLst>
                  <a:latin typeface="Arial Narrow" pitchFamily="34" charset="0"/>
                </a:rPr>
                <a:t>Data</a:t>
              </a:r>
            </a:p>
          </p:txBody>
        </p:sp>
      </p:grpSp>
      <p:sp>
        <p:nvSpPr>
          <p:cNvPr id="29699" name="Footer Placeholder 2"/>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E4F34131-4B78-47D0-9072-C5639F93A66C}" type="slidenum">
              <a:rPr lang="en-US"/>
              <a:pPr/>
              <a:t>4</a:t>
            </a:fld>
            <a:endParaRPr lang="en-US" dirty="0"/>
          </a:p>
          <a:p>
            <a:endParaRPr lang="en-US" dirty="0"/>
          </a:p>
        </p:txBody>
      </p:sp>
      <p:sp>
        <p:nvSpPr>
          <p:cNvPr id="25" name="Rectangle 2"/>
          <p:cNvSpPr txBox="1">
            <a:spLocks noChangeArrowheads="1"/>
          </p:cNvSpPr>
          <p:nvPr/>
        </p:nvSpPr>
        <p:spPr bwMode="auto">
          <a:xfrm>
            <a:off x="114300" y="1524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algn="l" eaLnBrk="1" hangingPunct="1"/>
            <a:endParaRPr lang="en-US" sz="3200" dirty="0" smtClean="0"/>
          </a:p>
        </p:txBody>
      </p:sp>
      <p:sp>
        <p:nvSpPr>
          <p:cNvPr id="305" name="Rectangle 304"/>
          <p:cNvSpPr/>
          <p:nvPr/>
        </p:nvSpPr>
        <p:spPr>
          <a:xfrm>
            <a:off x="0" y="1066800"/>
            <a:ext cx="3581400" cy="369332"/>
          </a:xfrm>
          <a:prstGeom prst="rect">
            <a:avLst/>
          </a:prstGeom>
        </p:spPr>
        <p:txBody>
          <a:bodyPr wrap="square">
            <a:spAutoFit/>
          </a:bodyPr>
          <a:lstStyle/>
          <a:p>
            <a:pPr eaLnBrk="1" hangingPunct="1"/>
            <a:r>
              <a:rPr lang="en-US" b="1" cap="small" dirty="0" smtClean="0">
                <a:solidFill>
                  <a:schemeClr val="tx1">
                    <a:lumMod val="95000"/>
                    <a:lumOff val="5000"/>
                  </a:schemeClr>
                </a:solidFill>
                <a:latin typeface="Arial Black" pitchFamily="34" charset="0"/>
              </a:rPr>
              <a:t>Online Timesheet Process</a:t>
            </a:r>
          </a:p>
        </p:txBody>
      </p:sp>
      <p:grpSp>
        <p:nvGrpSpPr>
          <p:cNvPr id="26" name="Group 25"/>
          <p:cNvGrpSpPr/>
          <p:nvPr/>
        </p:nvGrpSpPr>
        <p:grpSpPr>
          <a:xfrm>
            <a:off x="76200" y="1524000"/>
            <a:ext cx="2590800" cy="1295400"/>
            <a:chOff x="76200" y="1447800"/>
            <a:chExt cx="2590800" cy="1295400"/>
          </a:xfrm>
        </p:grpSpPr>
        <p:grpSp>
          <p:nvGrpSpPr>
            <p:cNvPr id="16" name="Group 319"/>
            <p:cNvGrpSpPr/>
            <p:nvPr/>
          </p:nvGrpSpPr>
          <p:grpSpPr>
            <a:xfrm>
              <a:off x="76200" y="1447800"/>
              <a:ext cx="2590800" cy="1295400"/>
              <a:chOff x="53874" y="1219200"/>
              <a:chExt cx="1916015" cy="870644"/>
            </a:xfrm>
          </p:grpSpPr>
          <p:sp>
            <p:nvSpPr>
              <p:cNvPr id="321" name="Freeform 320"/>
              <p:cNvSpPr/>
              <p:nvPr/>
            </p:nvSpPr>
            <p:spPr>
              <a:xfrm>
                <a:off x="609601" y="1219200"/>
                <a:ext cx="1360288" cy="870644"/>
              </a:xfrm>
              <a:custGeom>
                <a:avLst/>
                <a:gdLst>
                  <a:gd name="connsiteX0" fmla="*/ 0 w 1569243"/>
                  <a:gd name="connsiteY0" fmla="*/ 205757 h 1371716"/>
                  <a:gd name="connsiteX1" fmla="*/ 883385 w 1569243"/>
                  <a:gd name="connsiteY1" fmla="*/ 205757 h 1371716"/>
                  <a:gd name="connsiteX2" fmla="*/ 883385 w 1569243"/>
                  <a:gd name="connsiteY2" fmla="*/ 0 h 1371716"/>
                  <a:gd name="connsiteX3" fmla="*/ 1569243 w 1569243"/>
                  <a:gd name="connsiteY3" fmla="*/ 685858 h 1371716"/>
                  <a:gd name="connsiteX4" fmla="*/ 883385 w 1569243"/>
                  <a:gd name="connsiteY4" fmla="*/ 1371716 h 1371716"/>
                  <a:gd name="connsiteX5" fmla="*/ 883385 w 1569243"/>
                  <a:gd name="connsiteY5" fmla="*/ 1165959 h 1371716"/>
                  <a:gd name="connsiteX6" fmla="*/ 0 w 1569243"/>
                  <a:gd name="connsiteY6" fmla="*/ 1165959 h 1371716"/>
                  <a:gd name="connsiteX7" fmla="*/ 0 w 1569243"/>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243" h="1371716">
                    <a:moveTo>
                      <a:pt x="0" y="205757"/>
                    </a:moveTo>
                    <a:lnTo>
                      <a:pt x="883385" y="205757"/>
                    </a:lnTo>
                    <a:lnTo>
                      <a:pt x="883385" y="0"/>
                    </a:lnTo>
                    <a:lnTo>
                      <a:pt x="1569243" y="685858"/>
                    </a:lnTo>
                    <a:lnTo>
                      <a:pt x="883385" y="1371716"/>
                    </a:lnTo>
                    <a:lnTo>
                      <a:pt x="883385" y="1165959"/>
                    </a:lnTo>
                    <a:lnTo>
                      <a:pt x="0" y="1165959"/>
                    </a:lnTo>
                    <a:lnTo>
                      <a:pt x="0" y="205757"/>
                    </a:lnTo>
                    <a:close/>
                  </a:path>
                </a:pathLst>
              </a:custGeom>
              <a:gradFill>
                <a:gsLst>
                  <a:gs pos="0">
                    <a:schemeClr val="accent2">
                      <a:lumMod val="60000"/>
                      <a:lumOff val="40000"/>
                    </a:schemeClr>
                  </a:gs>
                  <a:gs pos="80000">
                    <a:schemeClr val="accent2">
                      <a:lumMod val="40000"/>
                      <a:lumOff val="6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spcFirstLastPara="0" vert="horz" wrap="square" lIns="274320" tIns="91440" rIns="0" bIns="91440" numCol="1" spcCol="1270" anchor="ctr" anchorCtr="0">
                <a:normAutofit/>
              </a:bodyPr>
              <a:lstStyle/>
              <a:p>
                <a:pPr lvl="0" defTabSz="355600">
                  <a:lnSpc>
                    <a:spcPct val="90000"/>
                  </a:lnSpc>
                  <a:spcAft>
                    <a:spcPct val="35000"/>
                  </a:spcAft>
                </a:pPr>
                <a:r>
                  <a:rPr lang="en-US" sz="900" b="1" dirty="0" smtClean="0">
                    <a:solidFill>
                      <a:schemeClr val="tx1">
                        <a:lumMod val="95000"/>
                        <a:lumOff val="5000"/>
                      </a:schemeClr>
                    </a:solidFill>
                  </a:rPr>
                  <a:t>Employee Completes </a:t>
                </a:r>
              </a:p>
              <a:p>
                <a:pPr lvl="0" defTabSz="355600">
                  <a:lnSpc>
                    <a:spcPct val="90000"/>
                  </a:lnSpc>
                  <a:spcAft>
                    <a:spcPct val="35000"/>
                  </a:spcAft>
                </a:pPr>
                <a:r>
                  <a:rPr lang="en-US" sz="900" b="1" dirty="0" smtClean="0">
                    <a:solidFill>
                      <a:schemeClr val="tx1">
                        <a:lumMod val="95000"/>
                        <a:lumOff val="5000"/>
                      </a:schemeClr>
                    </a:solidFill>
                  </a:rPr>
                  <a:t>Timesheet Online</a:t>
                </a:r>
              </a:p>
            </p:txBody>
          </p:sp>
          <p:sp>
            <p:nvSpPr>
              <p:cNvPr id="322" name="Freeform 321"/>
              <p:cNvSpPr/>
              <p:nvPr/>
            </p:nvSpPr>
            <p:spPr>
              <a:xfrm>
                <a:off x="53874" y="1312952"/>
                <a:ext cx="708126" cy="700692"/>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a:gradFill>
                <a:gsLst>
                  <a:gs pos="0">
                    <a:schemeClr val="accent2">
                      <a:lumMod val="60000"/>
                      <a:lumOff val="40000"/>
                    </a:schemeClr>
                  </a:gs>
                  <a:gs pos="80000">
                    <a:schemeClr val="accent2">
                      <a:lumMod val="75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spcFirstLastPara="0" vert="horz" wrap="square" lIns="274320" tIns="91440" rIns="0" bIns="91440" numCol="1" spcCol="1270" anchor="ctr" anchorCtr="0">
                <a:normAutofit/>
              </a:bodyPr>
              <a:lstStyle/>
              <a:p>
                <a:pPr defTabSz="355600">
                  <a:lnSpc>
                    <a:spcPct val="90000"/>
                  </a:lnSpc>
                  <a:spcAft>
                    <a:spcPct val="35000"/>
                  </a:spcAft>
                </a:pPr>
                <a:endParaRPr lang="en-US" sz="900" b="1" dirty="0" smtClean="0">
                  <a:solidFill>
                    <a:schemeClr val="tx1">
                      <a:lumMod val="95000"/>
                      <a:lumOff val="5000"/>
                    </a:schemeClr>
                  </a:solidFill>
                </a:endParaRPr>
              </a:p>
            </p:txBody>
          </p:sp>
        </p:grpSp>
        <p:pic>
          <p:nvPicPr>
            <p:cNvPr id="186" name="Picture 151" descr="C:\Users\Shari\AppData\Local\Microsoft\Windows\Temporary Internet Files\Content.IE5\KD8GFT7Y\MC900441338[1].png"/>
            <p:cNvPicPr>
              <a:picLocks noChangeAspect="1" noChangeArrowheads="1"/>
            </p:cNvPicPr>
            <p:nvPr/>
          </p:nvPicPr>
          <p:blipFill>
            <a:blip r:embed="rId4" cstate="print">
              <a:lum bright="28000" contrast="-20000"/>
              <a:extLst>
                <a:ext uri="{28A0092B-C50C-407E-A947-70E740481C1C}">
                  <a14:useLocalDpi xmlns:a14="http://schemas.microsoft.com/office/drawing/2010/main" val="0"/>
                </a:ext>
              </a:extLst>
            </a:blip>
            <a:srcRect/>
            <a:stretch>
              <a:fillRect/>
            </a:stretch>
          </p:blipFill>
          <p:spPr bwMode="auto">
            <a:xfrm>
              <a:off x="76200" y="1752600"/>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p:cNvGrpSpPr/>
          <p:nvPr/>
        </p:nvGrpSpPr>
        <p:grpSpPr>
          <a:xfrm>
            <a:off x="1143000" y="2971800"/>
            <a:ext cx="2719356" cy="1295400"/>
            <a:chOff x="1524000" y="2667000"/>
            <a:chExt cx="2719356" cy="1295400"/>
          </a:xfrm>
        </p:grpSpPr>
        <p:grpSp>
          <p:nvGrpSpPr>
            <p:cNvPr id="15" name="Group 305"/>
            <p:cNvGrpSpPr/>
            <p:nvPr/>
          </p:nvGrpSpPr>
          <p:grpSpPr>
            <a:xfrm>
              <a:off x="1524000" y="2667000"/>
              <a:ext cx="2719356" cy="1295400"/>
              <a:chOff x="2111274" y="1186756"/>
              <a:chExt cx="1927326" cy="870644"/>
            </a:xfrm>
          </p:grpSpPr>
          <p:sp>
            <p:nvSpPr>
              <p:cNvPr id="307" name="Freeform 306"/>
              <p:cNvSpPr/>
              <p:nvPr/>
            </p:nvSpPr>
            <p:spPr>
              <a:xfrm>
                <a:off x="2661797" y="1186756"/>
                <a:ext cx="1376803" cy="870644"/>
              </a:xfrm>
              <a:custGeom>
                <a:avLst/>
                <a:gdLst>
                  <a:gd name="connsiteX0" fmla="*/ 0 w 1588294"/>
                  <a:gd name="connsiteY0" fmla="*/ 205757 h 1371716"/>
                  <a:gd name="connsiteX1" fmla="*/ 902436 w 1588294"/>
                  <a:gd name="connsiteY1" fmla="*/ 205757 h 1371716"/>
                  <a:gd name="connsiteX2" fmla="*/ 902436 w 1588294"/>
                  <a:gd name="connsiteY2" fmla="*/ 0 h 1371716"/>
                  <a:gd name="connsiteX3" fmla="*/ 1588294 w 1588294"/>
                  <a:gd name="connsiteY3" fmla="*/ 685858 h 1371716"/>
                  <a:gd name="connsiteX4" fmla="*/ 902436 w 1588294"/>
                  <a:gd name="connsiteY4" fmla="*/ 1371716 h 1371716"/>
                  <a:gd name="connsiteX5" fmla="*/ 902436 w 1588294"/>
                  <a:gd name="connsiteY5" fmla="*/ 1165959 h 1371716"/>
                  <a:gd name="connsiteX6" fmla="*/ 0 w 1588294"/>
                  <a:gd name="connsiteY6" fmla="*/ 1165959 h 1371716"/>
                  <a:gd name="connsiteX7" fmla="*/ 0 w 1588294"/>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8294" h="1371716">
                    <a:moveTo>
                      <a:pt x="0" y="205757"/>
                    </a:moveTo>
                    <a:lnTo>
                      <a:pt x="902436" y="205757"/>
                    </a:lnTo>
                    <a:lnTo>
                      <a:pt x="902436" y="0"/>
                    </a:lnTo>
                    <a:lnTo>
                      <a:pt x="1588294" y="685858"/>
                    </a:lnTo>
                    <a:lnTo>
                      <a:pt x="902436" y="1371716"/>
                    </a:lnTo>
                    <a:lnTo>
                      <a:pt x="902436" y="1165959"/>
                    </a:lnTo>
                    <a:lnTo>
                      <a:pt x="0" y="1165959"/>
                    </a:lnTo>
                    <a:lnTo>
                      <a:pt x="0" y="205757"/>
                    </a:lnTo>
                    <a:close/>
                  </a:path>
                </a:pathLst>
              </a:custGeom>
              <a:gradFill>
                <a:gsLst>
                  <a:gs pos="0">
                    <a:schemeClr val="accent2">
                      <a:lumMod val="60000"/>
                      <a:lumOff val="40000"/>
                    </a:schemeClr>
                  </a:gs>
                  <a:gs pos="80000">
                    <a:schemeClr val="accent2">
                      <a:lumMod val="40000"/>
                      <a:lumOff val="6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spcFirstLastPara="0" vert="horz" wrap="square" lIns="274320" tIns="91440" rIns="0" bIns="91440" numCol="1" spcCol="1270" anchor="ctr" anchorCtr="0">
                <a:normAutofit/>
              </a:bodyPr>
              <a:lstStyle/>
              <a:p>
                <a:pPr defTabSz="355600">
                  <a:lnSpc>
                    <a:spcPct val="90000"/>
                  </a:lnSpc>
                  <a:spcAft>
                    <a:spcPct val="35000"/>
                  </a:spcAft>
                </a:pPr>
                <a:r>
                  <a:rPr lang="en-US" sz="900" b="1" dirty="0">
                    <a:solidFill>
                      <a:srgbClr val="000000"/>
                    </a:solidFill>
                  </a:rPr>
                  <a:t>S</a:t>
                </a:r>
                <a:r>
                  <a:rPr lang="en-US" sz="900" b="1" dirty="0" smtClean="0">
                    <a:solidFill>
                      <a:srgbClr val="000000"/>
                    </a:solidFill>
                  </a:rPr>
                  <a:t>upervisor</a:t>
                </a:r>
                <a:r>
                  <a:rPr lang="en-US" sz="900" b="1" dirty="0" smtClean="0">
                    <a:solidFill>
                      <a:srgbClr val="FF6600"/>
                    </a:solidFill>
                  </a:rPr>
                  <a:t> </a:t>
                </a:r>
                <a:r>
                  <a:rPr lang="en-US" sz="900" b="1" dirty="0" smtClean="0">
                    <a:solidFill>
                      <a:schemeClr val="tx1">
                        <a:lumMod val="95000"/>
                        <a:lumOff val="5000"/>
                      </a:schemeClr>
                    </a:solidFill>
                  </a:rPr>
                  <a:t>(Designee)</a:t>
                </a:r>
              </a:p>
              <a:p>
                <a:pPr defTabSz="355600">
                  <a:lnSpc>
                    <a:spcPct val="90000"/>
                  </a:lnSpc>
                  <a:spcAft>
                    <a:spcPct val="35000"/>
                  </a:spcAft>
                </a:pPr>
                <a:r>
                  <a:rPr lang="en-US" sz="900" b="1" dirty="0" smtClean="0">
                    <a:solidFill>
                      <a:schemeClr val="tx1">
                        <a:lumMod val="95000"/>
                        <a:lumOff val="5000"/>
                      </a:schemeClr>
                    </a:solidFill>
                  </a:rPr>
                  <a:t>Reviews, Approves &amp;</a:t>
                </a:r>
              </a:p>
              <a:p>
                <a:pPr defTabSz="355600">
                  <a:lnSpc>
                    <a:spcPct val="90000"/>
                  </a:lnSpc>
                  <a:spcAft>
                    <a:spcPct val="35000"/>
                  </a:spcAft>
                </a:pPr>
                <a:r>
                  <a:rPr lang="en-US" sz="900" b="1" dirty="0" smtClean="0">
                    <a:solidFill>
                      <a:schemeClr val="tx1">
                        <a:lumMod val="95000"/>
                        <a:lumOff val="5000"/>
                      </a:schemeClr>
                    </a:solidFill>
                  </a:rPr>
                  <a:t>validates Timesheet</a:t>
                </a:r>
              </a:p>
            </p:txBody>
          </p:sp>
          <p:sp>
            <p:nvSpPr>
              <p:cNvPr id="308" name="Freeform 307"/>
              <p:cNvSpPr/>
              <p:nvPr/>
            </p:nvSpPr>
            <p:spPr>
              <a:xfrm>
                <a:off x="2111274" y="1280508"/>
                <a:ext cx="708126" cy="700692"/>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a:gradFill>
                <a:gsLst>
                  <a:gs pos="0">
                    <a:schemeClr val="accent2">
                      <a:lumMod val="60000"/>
                      <a:lumOff val="40000"/>
                    </a:schemeClr>
                  </a:gs>
                  <a:gs pos="80000">
                    <a:schemeClr val="accent2">
                      <a:lumMod val="75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spcFirstLastPara="0" vert="horz" wrap="square" lIns="274320" tIns="91440" rIns="0" bIns="91440" numCol="1" spcCol="1270" anchor="ctr" anchorCtr="0">
                <a:normAutofit/>
              </a:bodyPr>
              <a:lstStyle/>
              <a:p>
                <a:pPr defTabSz="355600">
                  <a:lnSpc>
                    <a:spcPct val="90000"/>
                  </a:lnSpc>
                  <a:spcAft>
                    <a:spcPct val="35000"/>
                  </a:spcAft>
                </a:pPr>
                <a:endParaRPr lang="en-US" sz="900" b="1" dirty="0" smtClean="0">
                  <a:solidFill>
                    <a:schemeClr val="tx1">
                      <a:lumMod val="95000"/>
                      <a:lumOff val="5000"/>
                    </a:schemeClr>
                  </a:solidFill>
                </a:endParaRPr>
              </a:p>
            </p:txBody>
          </p:sp>
        </p:grpSp>
        <p:pic>
          <p:nvPicPr>
            <p:cNvPr id="188" name="Picture 151" descr="C:\Users\Shari\AppData\Local\Microsoft\Windows\Temporary Internet Files\Content.IE5\KD8GFT7Y\MC900441338[1].png"/>
            <p:cNvPicPr>
              <a:picLocks noChangeAspect="1" noChangeArrowheads="1"/>
            </p:cNvPicPr>
            <p:nvPr/>
          </p:nvPicPr>
          <p:blipFill>
            <a:blip r:embed="rId4" cstate="print">
              <a:lum bright="28000" contrast="-20000"/>
              <a:extLst>
                <a:ext uri="{28A0092B-C50C-407E-A947-70E740481C1C}">
                  <a14:useLocalDpi xmlns:a14="http://schemas.microsoft.com/office/drawing/2010/main" val="0"/>
                </a:ext>
              </a:extLst>
            </a:blip>
            <a:srcRect/>
            <a:stretch>
              <a:fillRect/>
            </a:stretch>
          </p:blipFill>
          <p:spPr bwMode="auto">
            <a:xfrm>
              <a:off x="1524000" y="2971800"/>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p:cNvGrpSpPr/>
          <p:nvPr/>
        </p:nvGrpSpPr>
        <p:grpSpPr>
          <a:xfrm>
            <a:off x="2514600" y="4495800"/>
            <a:ext cx="2678229" cy="1295400"/>
            <a:chOff x="2960571" y="3886200"/>
            <a:chExt cx="2678229" cy="1295400"/>
          </a:xfrm>
        </p:grpSpPr>
        <p:grpSp>
          <p:nvGrpSpPr>
            <p:cNvPr id="17" name="Group 294"/>
            <p:cNvGrpSpPr/>
            <p:nvPr/>
          </p:nvGrpSpPr>
          <p:grpSpPr>
            <a:xfrm>
              <a:off x="2960571" y="3886200"/>
              <a:ext cx="2678229" cy="1295400"/>
              <a:chOff x="4274022" y="1143000"/>
              <a:chExt cx="1898178" cy="870644"/>
            </a:xfrm>
          </p:grpSpPr>
          <p:sp>
            <p:nvSpPr>
              <p:cNvPr id="400" name="Freeform 399"/>
              <p:cNvSpPr/>
              <p:nvPr/>
            </p:nvSpPr>
            <p:spPr>
              <a:xfrm>
                <a:off x="4811912" y="1143000"/>
                <a:ext cx="1360288" cy="870644"/>
              </a:xfrm>
              <a:custGeom>
                <a:avLst/>
                <a:gdLst>
                  <a:gd name="connsiteX0" fmla="*/ 0 w 1569243"/>
                  <a:gd name="connsiteY0" fmla="*/ 205757 h 1371716"/>
                  <a:gd name="connsiteX1" fmla="*/ 883385 w 1569243"/>
                  <a:gd name="connsiteY1" fmla="*/ 205757 h 1371716"/>
                  <a:gd name="connsiteX2" fmla="*/ 883385 w 1569243"/>
                  <a:gd name="connsiteY2" fmla="*/ 0 h 1371716"/>
                  <a:gd name="connsiteX3" fmla="*/ 1569243 w 1569243"/>
                  <a:gd name="connsiteY3" fmla="*/ 685858 h 1371716"/>
                  <a:gd name="connsiteX4" fmla="*/ 883385 w 1569243"/>
                  <a:gd name="connsiteY4" fmla="*/ 1371716 h 1371716"/>
                  <a:gd name="connsiteX5" fmla="*/ 883385 w 1569243"/>
                  <a:gd name="connsiteY5" fmla="*/ 1165959 h 1371716"/>
                  <a:gd name="connsiteX6" fmla="*/ 0 w 1569243"/>
                  <a:gd name="connsiteY6" fmla="*/ 1165959 h 1371716"/>
                  <a:gd name="connsiteX7" fmla="*/ 0 w 1569243"/>
                  <a:gd name="connsiteY7" fmla="*/ 205757 h 13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243" h="1371716">
                    <a:moveTo>
                      <a:pt x="0" y="205757"/>
                    </a:moveTo>
                    <a:lnTo>
                      <a:pt x="883385" y="205757"/>
                    </a:lnTo>
                    <a:lnTo>
                      <a:pt x="883385" y="0"/>
                    </a:lnTo>
                    <a:lnTo>
                      <a:pt x="1569243" y="685858"/>
                    </a:lnTo>
                    <a:lnTo>
                      <a:pt x="883385" y="1371716"/>
                    </a:lnTo>
                    <a:lnTo>
                      <a:pt x="883385" y="1165959"/>
                    </a:lnTo>
                    <a:lnTo>
                      <a:pt x="0" y="1165959"/>
                    </a:lnTo>
                    <a:lnTo>
                      <a:pt x="0" y="205757"/>
                    </a:lnTo>
                    <a:close/>
                  </a:path>
                </a:pathLst>
              </a:custGeom>
              <a:gradFill>
                <a:gsLst>
                  <a:gs pos="0">
                    <a:schemeClr val="accent2">
                      <a:lumMod val="60000"/>
                      <a:lumOff val="40000"/>
                    </a:schemeClr>
                  </a:gs>
                  <a:gs pos="80000">
                    <a:schemeClr val="accent2">
                      <a:lumMod val="40000"/>
                      <a:lumOff val="6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spcFirstLastPara="0" vert="horz" wrap="square" lIns="274320" tIns="91440" rIns="0" bIns="91440" numCol="1" spcCol="1270" anchor="ctr" anchorCtr="0">
                <a:normAutofit/>
              </a:bodyPr>
              <a:lstStyle/>
              <a:p>
                <a:pPr defTabSz="355600">
                  <a:lnSpc>
                    <a:spcPct val="90000"/>
                  </a:lnSpc>
                  <a:spcAft>
                    <a:spcPct val="35000"/>
                  </a:spcAft>
                </a:pPr>
                <a:r>
                  <a:rPr lang="en-US" sz="900" b="1" dirty="0" smtClean="0">
                    <a:solidFill>
                      <a:schemeClr val="tx1">
                        <a:lumMod val="95000"/>
                        <a:lumOff val="5000"/>
                      </a:schemeClr>
                    </a:solidFill>
                  </a:rPr>
                  <a:t>Payroll Reviews, </a:t>
                </a:r>
              </a:p>
              <a:p>
                <a:pPr defTabSz="355600">
                  <a:lnSpc>
                    <a:spcPct val="90000"/>
                  </a:lnSpc>
                  <a:spcAft>
                    <a:spcPct val="35000"/>
                  </a:spcAft>
                </a:pPr>
                <a:r>
                  <a:rPr lang="en-US" sz="900" b="1" dirty="0" smtClean="0">
                    <a:solidFill>
                      <a:schemeClr val="tx1">
                        <a:lumMod val="95000"/>
                        <a:lumOff val="5000"/>
                      </a:schemeClr>
                    </a:solidFill>
                  </a:rPr>
                  <a:t>Validates  &amp; Processes </a:t>
                </a:r>
              </a:p>
              <a:p>
                <a:pPr defTabSz="355600">
                  <a:lnSpc>
                    <a:spcPct val="90000"/>
                  </a:lnSpc>
                  <a:spcAft>
                    <a:spcPct val="35000"/>
                  </a:spcAft>
                </a:pPr>
                <a:r>
                  <a:rPr lang="en-US" sz="900" b="1" dirty="0" smtClean="0">
                    <a:solidFill>
                      <a:schemeClr val="tx1">
                        <a:lumMod val="95000"/>
                        <a:lumOff val="5000"/>
                      </a:schemeClr>
                    </a:solidFill>
                  </a:rPr>
                  <a:t>Timesheets</a:t>
                </a:r>
              </a:p>
            </p:txBody>
          </p:sp>
          <p:sp>
            <p:nvSpPr>
              <p:cNvPr id="401" name="Freeform 400"/>
              <p:cNvSpPr/>
              <p:nvPr/>
            </p:nvSpPr>
            <p:spPr>
              <a:xfrm>
                <a:off x="4274022" y="1236752"/>
                <a:ext cx="708126" cy="700692"/>
              </a:xfrm>
              <a:custGeom>
                <a:avLst/>
                <a:gdLst>
                  <a:gd name="connsiteX0" fmla="*/ 0 w 784621"/>
                  <a:gd name="connsiteY0" fmla="*/ 392311 h 784621"/>
                  <a:gd name="connsiteX1" fmla="*/ 114906 w 784621"/>
                  <a:gd name="connsiteY1" fmla="*/ 114905 h 784621"/>
                  <a:gd name="connsiteX2" fmla="*/ 392312 w 784621"/>
                  <a:gd name="connsiteY2" fmla="*/ 0 h 784621"/>
                  <a:gd name="connsiteX3" fmla="*/ 669718 w 784621"/>
                  <a:gd name="connsiteY3" fmla="*/ 114906 h 784621"/>
                  <a:gd name="connsiteX4" fmla="*/ 784623 w 784621"/>
                  <a:gd name="connsiteY4" fmla="*/ 392312 h 784621"/>
                  <a:gd name="connsiteX5" fmla="*/ 669718 w 784621"/>
                  <a:gd name="connsiteY5" fmla="*/ 669718 h 784621"/>
                  <a:gd name="connsiteX6" fmla="*/ 392312 w 784621"/>
                  <a:gd name="connsiteY6" fmla="*/ 784623 h 784621"/>
                  <a:gd name="connsiteX7" fmla="*/ 114906 w 784621"/>
                  <a:gd name="connsiteY7" fmla="*/ 669718 h 784621"/>
                  <a:gd name="connsiteX8" fmla="*/ 1 w 784621"/>
                  <a:gd name="connsiteY8" fmla="*/ 392312 h 784621"/>
                  <a:gd name="connsiteX9" fmla="*/ 0 w 784621"/>
                  <a:gd name="connsiteY9" fmla="*/ 392311 h 78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21" h="784621">
                    <a:moveTo>
                      <a:pt x="0" y="392311"/>
                    </a:moveTo>
                    <a:cubicBezTo>
                      <a:pt x="0" y="288264"/>
                      <a:pt x="41333" y="188478"/>
                      <a:pt x="114906" y="114905"/>
                    </a:cubicBezTo>
                    <a:cubicBezTo>
                      <a:pt x="188479" y="41332"/>
                      <a:pt x="288265" y="0"/>
                      <a:pt x="392312" y="0"/>
                    </a:cubicBezTo>
                    <a:cubicBezTo>
                      <a:pt x="496359" y="0"/>
                      <a:pt x="596145" y="41333"/>
                      <a:pt x="669718" y="114906"/>
                    </a:cubicBezTo>
                    <a:cubicBezTo>
                      <a:pt x="743291" y="188479"/>
                      <a:pt x="784623" y="288265"/>
                      <a:pt x="784623" y="392312"/>
                    </a:cubicBezTo>
                    <a:cubicBezTo>
                      <a:pt x="784623" y="496359"/>
                      <a:pt x="743290" y="596145"/>
                      <a:pt x="669718" y="669718"/>
                    </a:cubicBezTo>
                    <a:cubicBezTo>
                      <a:pt x="596145" y="743291"/>
                      <a:pt x="496359" y="784623"/>
                      <a:pt x="392312" y="784623"/>
                    </a:cubicBezTo>
                    <a:cubicBezTo>
                      <a:pt x="288265" y="784623"/>
                      <a:pt x="188479" y="743290"/>
                      <a:pt x="114906" y="669718"/>
                    </a:cubicBezTo>
                    <a:cubicBezTo>
                      <a:pt x="41333" y="596145"/>
                      <a:pt x="1" y="496359"/>
                      <a:pt x="1" y="392312"/>
                    </a:cubicBezTo>
                    <a:lnTo>
                      <a:pt x="0" y="392311"/>
                    </a:lnTo>
                    <a:close/>
                  </a:path>
                </a:pathLst>
              </a:custGeom>
              <a:gradFill>
                <a:gsLst>
                  <a:gs pos="0">
                    <a:schemeClr val="accent2">
                      <a:lumMod val="60000"/>
                      <a:lumOff val="40000"/>
                    </a:schemeClr>
                  </a:gs>
                  <a:gs pos="80000">
                    <a:schemeClr val="accent2">
                      <a:lumMod val="75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spcFirstLastPara="0" vert="horz" wrap="square" lIns="274320" tIns="91440" rIns="0" bIns="91440" numCol="1" spcCol="1270" anchor="ctr" anchorCtr="0">
                <a:normAutofit/>
              </a:bodyPr>
              <a:lstStyle/>
              <a:p>
                <a:pPr defTabSz="355600">
                  <a:lnSpc>
                    <a:spcPct val="90000"/>
                  </a:lnSpc>
                  <a:spcAft>
                    <a:spcPct val="35000"/>
                  </a:spcAft>
                </a:pPr>
                <a:endParaRPr lang="en-US" sz="900" b="1" dirty="0" smtClean="0">
                  <a:solidFill>
                    <a:schemeClr val="tx1">
                      <a:lumMod val="95000"/>
                      <a:lumOff val="5000"/>
                    </a:schemeClr>
                  </a:solidFill>
                </a:endParaRPr>
              </a:p>
            </p:txBody>
          </p:sp>
        </p:grpSp>
        <p:pic>
          <p:nvPicPr>
            <p:cNvPr id="189" name="Picture 151" descr="C:\Users\Shari\AppData\Local\Microsoft\Windows\Temporary Internet Files\Content.IE5\KD8GFT7Y\MC900441338[1].png"/>
            <p:cNvPicPr>
              <a:picLocks noChangeAspect="1" noChangeArrowheads="1"/>
            </p:cNvPicPr>
            <p:nvPr/>
          </p:nvPicPr>
          <p:blipFill>
            <a:blip r:embed="rId4" cstate="print">
              <a:lum bright="28000" contrast="-20000"/>
              <a:extLst>
                <a:ext uri="{28A0092B-C50C-407E-A947-70E740481C1C}">
                  <a14:useLocalDpi xmlns:a14="http://schemas.microsoft.com/office/drawing/2010/main" val="0"/>
                </a:ext>
              </a:extLst>
            </a:blip>
            <a:srcRect/>
            <a:stretch>
              <a:fillRect/>
            </a:stretch>
          </p:blipFill>
          <p:spPr bwMode="auto">
            <a:xfrm>
              <a:off x="2971800" y="4191000"/>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8" name="Elbow Connector 197"/>
          <p:cNvCxnSpPr>
            <a:stCxn id="321" idx="3"/>
          </p:cNvCxnSpPr>
          <p:nvPr/>
        </p:nvCxnSpPr>
        <p:spPr>
          <a:xfrm flipV="1">
            <a:off x="2667000" y="2057400"/>
            <a:ext cx="2590800" cy="114300"/>
          </a:xfrm>
          <a:prstGeom prst="straightConnector1">
            <a:avLst/>
          </a:prstGeom>
          <a:ln w="38100">
            <a:solidFill>
              <a:srgbClr val="7E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0" name="Elbow Connector 199"/>
          <p:cNvCxnSpPr>
            <a:stCxn id="307" idx="3"/>
          </p:cNvCxnSpPr>
          <p:nvPr/>
        </p:nvCxnSpPr>
        <p:spPr>
          <a:xfrm flipV="1">
            <a:off x="3862356" y="2133600"/>
            <a:ext cx="1395444" cy="1485900"/>
          </a:xfrm>
          <a:prstGeom prst="straightConnector1">
            <a:avLst/>
          </a:prstGeom>
          <a:ln w="38100">
            <a:solidFill>
              <a:srgbClr val="7E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2" name="Shape 201"/>
          <p:cNvCxnSpPr>
            <a:stCxn id="400" idx="3"/>
          </p:cNvCxnSpPr>
          <p:nvPr/>
        </p:nvCxnSpPr>
        <p:spPr>
          <a:xfrm flipV="1">
            <a:off x="5192829" y="2133600"/>
            <a:ext cx="141171" cy="3009900"/>
          </a:xfrm>
          <a:prstGeom prst="straightConnector1">
            <a:avLst/>
          </a:prstGeom>
          <a:ln w="38100">
            <a:solidFill>
              <a:srgbClr val="7E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477000" y="2057400"/>
            <a:ext cx="914400" cy="1588"/>
          </a:xfrm>
          <a:prstGeom prst="straightConnector1">
            <a:avLst/>
          </a:prstGeom>
          <a:ln w="38100">
            <a:solidFill>
              <a:srgbClr val="7E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55300" name="Picture 4" descr="C:\Users\Shari\AppData\Local\Microsoft\Windows\Temporary Internet Files\Content.IE5\VW06D3VR\MC900438780[1].jpg"/>
          <p:cNvPicPr>
            <a:picLocks noChangeAspect="1" noChangeArrowheads="1"/>
          </p:cNvPicPr>
          <p:nvPr/>
        </p:nvPicPr>
        <p:blipFill>
          <a:blip r:embed="rId5" cstate="print"/>
          <a:srcRect l="13793" t="18182" r="10345" b="4545"/>
          <a:stretch>
            <a:fillRect/>
          </a:stretch>
        </p:blipFill>
        <p:spPr bwMode="auto">
          <a:xfrm>
            <a:off x="7391400" y="1447800"/>
            <a:ext cx="1524000" cy="12192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51" name="Rectangle 50"/>
          <p:cNvSpPr/>
          <p:nvPr/>
        </p:nvSpPr>
        <p:spPr>
          <a:xfrm>
            <a:off x="1752600" y="5791200"/>
            <a:ext cx="6172200" cy="552510"/>
          </a:xfrm>
          <a:prstGeom prst="rect">
            <a:avLst/>
          </a:prstGeom>
          <a:noFill/>
        </p:spPr>
        <p:txBody>
          <a:bodyPr wrap="none" lIns="91440" tIns="45720" rIns="91440" bIns="45720">
            <a:prstTxWarp prst="textPlain">
              <a:avLst/>
            </a:prstTxWarp>
            <a:spAutoFit/>
            <a:scene3d>
              <a:camera prst="orthographicFront"/>
              <a:lightRig rig="threePt" dir="t"/>
            </a:scene3d>
            <a:sp3d extrusionH="57150">
              <a:bevelT w="38100" h="38100"/>
            </a:sp3d>
          </a:bodyPr>
          <a:lstStyle/>
          <a:p>
            <a:pPr algn="ctr"/>
            <a:r>
              <a:rPr lang="en-US" sz="2000" b="1" cap="all" dirty="0" smtClean="0">
                <a:ln w="9000" cmpd="sng">
                  <a:solidFill>
                    <a:srgbClr val="008000"/>
                  </a:solidFill>
                  <a:prstDash val="solid"/>
                </a:ln>
                <a:solidFill>
                  <a:srgbClr val="008000"/>
                </a:solidFill>
                <a:effectLst>
                  <a:reflection blurRad="6350" stA="55000" endA="300" endPos="45500" dir="5400000" sy="-100000" algn="bl" rotWithShape="0"/>
                </a:effectLst>
                <a:latin typeface="Arial Black" pitchFamily="34" charset="0"/>
              </a:rPr>
              <a:t>Streamlined &amp; efficient</a:t>
            </a:r>
            <a:endParaRPr lang="en-US" sz="2000" b="1" cap="all" dirty="0">
              <a:ln w="9000" cmpd="sng">
                <a:solidFill>
                  <a:srgbClr val="008000"/>
                </a:solidFill>
                <a:prstDash val="solid"/>
              </a:ln>
              <a:solidFill>
                <a:srgbClr val="008000"/>
              </a:solidFill>
              <a:effectLst>
                <a:reflection blurRad="6350" stA="55000" endA="300" endPos="45500" dir="5400000" sy="-100000" algn="bl" rotWithShape="0"/>
              </a:effectLst>
              <a:latin typeface="Arial Black" pitchFamily="34" charset="0"/>
            </a:endParaRPr>
          </a:p>
        </p:txBody>
      </p:sp>
      <p:sp>
        <p:nvSpPr>
          <p:cNvPr id="32" name="Rectangle 31"/>
          <p:cNvSpPr/>
          <p:nvPr/>
        </p:nvSpPr>
        <p:spPr>
          <a:xfrm>
            <a:off x="7391400" y="1230868"/>
            <a:ext cx="1524000" cy="369332"/>
          </a:xfrm>
          <a:prstGeom prst="rect">
            <a:avLst/>
          </a:prstGeom>
        </p:spPr>
        <p:txBody>
          <a:bodyPr wrap="square">
            <a:spAutoFit/>
          </a:bodyPr>
          <a:lstStyle/>
          <a:p>
            <a:pPr algn="ctr"/>
            <a:endParaRPr lang="en-US" sz="900" b="1" i="1" dirty="0" smtClean="0">
              <a:solidFill>
                <a:srgbClr val="C00000"/>
              </a:solidFill>
            </a:endParaRPr>
          </a:p>
          <a:p>
            <a:pPr algn="ctr"/>
            <a:endParaRPr lang="en-US" sz="900" b="1" dirty="0">
              <a:solidFill>
                <a:srgbClr val="C00000"/>
              </a:solidFill>
            </a:endParaRPr>
          </a:p>
        </p:txBody>
      </p:sp>
      <p:sp>
        <p:nvSpPr>
          <p:cNvPr id="35" name="Rectangle 2"/>
          <p:cNvSpPr txBox="1">
            <a:spLocks noChangeArrowheads="1"/>
          </p:cNvSpPr>
          <p:nvPr/>
        </p:nvSpPr>
        <p:spPr bwMode="auto">
          <a:xfrm>
            <a:off x="266700" y="3048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algn="l" eaLnBrk="1" hangingPunct="1"/>
            <a:r>
              <a:rPr lang="en-US" sz="3200" cap="small" dirty="0" smtClean="0"/>
              <a:t>Why change?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1000"/>
                                        <p:tgtEl>
                                          <p:spTgt spid="198"/>
                                        </p:tgtEl>
                                      </p:cBhvr>
                                    </p:animEffect>
                                  </p:childTnLst>
                                </p:cTn>
                              </p:par>
                            </p:childTnLst>
                          </p:cTn>
                        </p:par>
                        <p:par>
                          <p:cTn id="13" fill="hold">
                            <p:stCondLst>
                              <p:cond delay="2000"/>
                            </p:stCondLst>
                            <p:childTnLst>
                              <p:par>
                                <p:cTn id="14" presetID="50" presetClass="entr" presetSubtype="0" decel="10000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strVal val="#ppt_w+.3"/>
                                          </p:val>
                                        </p:tav>
                                        <p:tav tm="100000">
                                          <p:val>
                                            <p:strVal val="#ppt_w"/>
                                          </p:val>
                                        </p:tav>
                                      </p:tavLst>
                                    </p:anim>
                                    <p:anim calcmode="lin" valueType="num">
                                      <p:cBhvr>
                                        <p:cTn id="17" dur="1000" fill="hold"/>
                                        <p:tgtEl>
                                          <p:spTgt spid="31"/>
                                        </p:tgtEl>
                                        <p:attrNameLst>
                                          <p:attrName>ppt_h</p:attrName>
                                        </p:attrNameLst>
                                      </p:cBhvr>
                                      <p:tavLst>
                                        <p:tav tm="0">
                                          <p:val>
                                            <p:strVal val="#ppt_h"/>
                                          </p:val>
                                        </p:tav>
                                        <p:tav tm="100000">
                                          <p:val>
                                            <p:strVal val="#ppt_h"/>
                                          </p:val>
                                        </p:tav>
                                      </p:tavLst>
                                    </p:anim>
                                    <p:animEffect transition="in" filter="fade">
                                      <p:cBhvr>
                                        <p:cTn id="18" dur="1000"/>
                                        <p:tgtEl>
                                          <p:spTgt spid="31"/>
                                        </p:tgtEl>
                                      </p:cBhvr>
                                    </p:animEffect>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1000" fill="hold"/>
                                        <p:tgtEl>
                                          <p:spTgt spid="27"/>
                                        </p:tgtEl>
                                        <p:attrNameLst>
                                          <p:attrName>ppt_x</p:attrName>
                                        </p:attrNameLst>
                                      </p:cBhvr>
                                      <p:tavLst>
                                        <p:tav tm="0">
                                          <p:val>
                                            <p:strVal val="0-#ppt_w/2"/>
                                          </p:val>
                                        </p:tav>
                                        <p:tav tm="100000">
                                          <p:val>
                                            <p:strVal val="#ppt_x"/>
                                          </p:val>
                                        </p:tav>
                                      </p:tavLst>
                                    </p:anim>
                                    <p:anim calcmode="lin" valueType="num">
                                      <p:cBhvr additive="base">
                                        <p:cTn id="23" dur="10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fade">
                                      <p:cBhvr>
                                        <p:cTn id="27" dur="1000"/>
                                        <p:tgtEl>
                                          <p:spTgt spid="200"/>
                                        </p:tgtEl>
                                      </p:cBhvr>
                                    </p:animEffect>
                                  </p:childTnLst>
                                </p:cTn>
                              </p:par>
                            </p:childTnLst>
                          </p:cTn>
                        </p:par>
                        <p:par>
                          <p:cTn id="28" fill="hold">
                            <p:stCondLst>
                              <p:cond delay="5000"/>
                            </p:stCondLst>
                            <p:childTnLst>
                              <p:par>
                                <p:cTn id="29" presetID="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0-#ppt_w/2"/>
                                          </p:val>
                                        </p:tav>
                                        <p:tav tm="100000">
                                          <p:val>
                                            <p:strVal val="#ppt_x"/>
                                          </p:val>
                                        </p:tav>
                                      </p:tavLst>
                                    </p:anim>
                                    <p:anim calcmode="lin" valueType="num">
                                      <p:cBhvr additive="base">
                                        <p:cTn id="32" dur="10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202"/>
                                        </p:tgtEl>
                                        <p:attrNameLst>
                                          <p:attrName>style.visibility</p:attrName>
                                        </p:attrNameLst>
                                      </p:cBhvr>
                                      <p:to>
                                        <p:strVal val="visible"/>
                                      </p:to>
                                    </p:set>
                                    <p:animEffect transition="in" filter="fade">
                                      <p:cBhvr>
                                        <p:cTn id="36" dur="1000"/>
                                        <p:tgtEl>
                                          <p:spTgt spid="202"/>
                                        </p:tgtEl>
                                      </p:cBhvr>
                                    </p:animEffec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childTnLst>
                                </p:cTn>
                              </p:par>
                            </p:childTnLst>
                          </p:cTn>
                        </p:par>
                        <p:par>
                          <p:cTn id="41" fill="hold">
                            <p:stCondLst>
                              <p:cond delay="8000"/>
                            </p:stCondLst>
                            <p:childTnLst>
                              <p:par>
                                <p:cTn id="42" presetID="30" presetClass="entr" presetSubtype="0" fill="hold" nodeType="afterEffect">
                                  <p:stCondLst>
                                    <p:cond delay="0"/>
                                  </p:stCondLst>
                                  <p:childTnLst>
                                    <p:set>
                                      <p:cBhvr>
                                        <p:cTn id="43" dur="1" fill="hold">
                                          <p:stCondLst>
                                            <p:cond delay="0"/>
                                          </p:stCondLst>
                                        </p:cTn>
                                        <p:tgtEl>
                                          <p:spTgt spid="55300"/>
                                        </p:tgtEl>
                                        <p:attrNameLst>
                                          <p:attrName>style.visibility</p:attrName>
                                        </p:attrNameLst>
                                      </p:cBhvr>
                                      <p:to>
                                        <p:strVal val="visible"/>
                                      </p:to>
                                    </p:set>
                                    <p:animEffect transition="in" filter="fade">
                                      <p:cBhvr>
                                        <p:cTn id="44" dur="1600" decel="100000"/>
                                        <p:tgtEl>
                                          <p:spTgt spid="55300"/>
                                        </p:tgtEl>
                                      </p:cBhvr>
                                    </p:animEffect>
                                    <p:anim calcmode="lin" valueType="num">
                                      <p:cBhvr>
                                        <p:cTn id="45" dur="1600" decel="100000" fill="hold"/>
                                        <p:tgtEl>
                                          <p:spTgt spid="55300"/>
                                        </p:tgtEl>
                                        <p:attrNameLst>
                                          <p:attrName>style.rotation</p:attrName>
                                        </p:attrNameLst>
                                      </p:cBhvr>
                                      <p:tavLst>
                                        <p:tav tm="0">
                                          <p:val>
                                            <p:fltVal val="-90"/>
                                          </p:val>
                                        </p:tav>
                                        <p:tav tm="100000">
                                          <p:val>
                                            <p:fltVal val="0"/>
                                          </p:val>
                                        </p:tav>
                                      </p:tavLst>
                                    </p:anim>
                                    <p:anim calcmode="lin" valueType="num">
                                      <p:cBhvr>
                                        <p:cTn id="46" dur="1600" decel="100000" fill="hold"/>
                                        <p:tgtEl>
                                          <p:spTgt spid="55300"/>
                                        </p:tgtEl>
                                        <p:attrNameLst>
                                          <p:attrName>ppt_x</p:attrName>
                                        </p:attrNameLst>
                                      </p:cBhvr>
                                      <p:tavLst>
                                        <p:tav tm="0">
                                          <p:val>
                                            <p:strVal val="#ppt_x+0.4"/>
                                          </p:val>
                                        </p:tav>
                                        <p:tav tm="100000">
                                          <p:val>
                                            <p:strVal val="#ppt_x-0.05"/>
                                          </p:val>
                                        </p:tav>
                                      </p:tavLst>
                                    </p:anim>
                                    <p:anim calcmode="lin" valueType="num">
                                      <p:cBhvr>
                                        <p:cTn id="47" dur="1600" decel="100000" fill="hold"/>
                                        <p:tgtEl>
                                          <p:spTgt spid="55300"/>
                                        </p:tgtEl>
                                        <p:attrNameLst>
                                          <p:attrName>ppt_y</p:attrName>
                                        </p:attrNameLst>
                                      </p:cBhvr>
                                      <p:tavLst>
                                        <p:tav tm="0">
                                          <p:val>
                                            <p:strVal val="#ppt_y-0.4"/>
                                          </p:val>
                                        </p:tav>
                                        <p:tav tm="100000">
                                          <p:val>
                                            <p:strVal val="#ppt_y+0.1"/>
                                          </p:val>
                                        </p:tav>
                                      </p:tavLst>
                                    </p:anim>
                                    <p:anim calcmode="lin" valueType="num">
                                      <p:cBhvr>
                                        <p:cTn id="48" dur="400" accel="100000" fill="hold">
                                          <p:stCondLst>
                                            <p:cond delay="1600"/>
                                          </p:stCondLst>
                                        </p:cTn>
                                        <p:tgtEl>
                                          <p:spTgt spid="55300"/>
                                        </p:tgtEl>
                                        <p:attrNameLst>
                                          <p:attrName>ppt_x</p:attrName>
                                        </p:attrNameLst>
                                      </p:cBhvr>
                                      <p:tavLst>
                                        <p:tav tm="0">
                                          <p:val>
                                            <p:strVal val="#ppt_x-0.05"/>
                                          </p:val>
                                        </p:tav>
                                        <p:tav tm="100000">
                                          <p:val>
                                            <p:strVal val="#ppt_x"/>
                                          </p:val>
                                        </p:tav>
                                      </p:tavLst>
                                    </p:anim>
                                    <p:anim calcmode="lin" valueType="num">
                                      <p:cBhvr>
                                        <p:cTn id="49" dur="400" accel="100000" fill="hold">
                                          <p:stCondLst>
                                            <p:cond delay="1600"/>
                                          </p:stCondLst>
                                        </p:cTn>
                                        <p:tgtEl>
                                          <p:spTgt spid="55300"/>
                                        </p:tgtEl>
                                        <p:attrNameLst>
                                          <p:attrName>ppt_y</p:attrName>
                                        </p:attrNameLst>
                                      </p:cBhvr>
                                      <p:tavLst>
                                        <p:tav tm="0">
                                          <p:val>
                                            <p:strVal val="#ppt_y+0.1"/>
                                          </p:val>
                                        </p:tav>
                                        <p:tav tm="100000">
                                          <p:val>
                                            <p:strVal val="#ppt_y"/>
                                          </p:val>
                                        </p:tav>
                                      </p:tavLst>
                                    </p:anim>
                                  </p:childTnLst>
                                </p:cTn>
                              </p:par>
                            </p:childTnLst>
                          </p:cTn>
                        </p:par>
                        <p:par>
                          <p:cTn id="50" fill="hold">
                            <p:stCondLst>
                              <p:cond delay="10000"/>
                            </p:stCondLst>
                            <p:childTnLst>
                              <p:par>
                                <p:cTn id="51" presetID="26" presetClass="entr" presetSubtype="0" fill="hold" grpId="1"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down)">
                                      <p:cBhvr>
                                        <p:cTn id="53" dur="580">
                                          <p:stCondLst>
                                            <p:cond delay="0"/>
                                          </p:stCondLst>
                                        </p:cTn>
                                        <p:tgtEl>
                                          <p:spTgt spid="51"/>
                                        </p:tgtEl>
                                      </p:cBhvr>
                                    </p:animEffect>
                                    <p:anim calcmode="lin" valueType="num">
                                      <p:cBhvr>
                                        <p:cTn id="54"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59" dur="26">
                                          <p:stCondLst>
                                            <p:cond delay="650"/>
                                          </p:stCondLst>
                                        </p:cTn>
                                        <p:tgtEl>
                                          <p:spTgt spid="51"/>
                                        </p:tgtEl>
                                      </p:cBhvr>
                                      <p:to x="100000" y="60000"/>
                                    </p:animScale>
                                    <p:animScale>
                                      <p:cBhvr>
                                        <p:cTn id="60" dur="166" decel="50000">
                                          <p:stCondLst>
                                            <p:cond delay="676"/>
                                          </p:stCondLst>
                                        </p:cTn>
                                        <p:tgtEl>
                                          <p:spTgt spid="51"/>
                                        </p:tgtEl>
                                      </p:cBhvr>
                                      <p:to x="100000" y="100000"/>
                                    </p:animScale>
                                    <p:animScale>
                                      <p:cBhvr>
                                        <p:cTn id="61" dur="26">
                                          <p:stCondLst>
                                            <p:cond delay="1312"/>
                                          </p:stCondLst>
                                        </p:cTn>
                                        <p:tgtEl>
                                          <p:spTgt spid="51"/>
                                        </p:tgtEl>
                                      </p:cBhvr>
                                      <p:to x="100000" y="80000"/>
                                    </p:animScale>
                                    <p:animScale>
                                      <p:cBhvr>
                                        <p:cTn id="62" dur="166" decel="50000">
                                          <p:stCondLst>
                                            <p:cond delay="1338"/>
                                          </p:stCondLst>
                                        </p:cTn>
                                        <p:tgtEl>
                                          <p:spTgt spid="51"/>
                                        </p:tgtEl>
                                      </p:cBhvr>
                                      <p:to x="100000" y="100000"/>
                                    </p:animScale>
                                    <p:animScale>
                                      <p:cBhvr>
                                        <p:cTn id="63" dur="26">
                                          <p:stCondLst>
                                            <p:cond delay="1642"/>
                                          </p:stCondLst>
                                        </p:cTn>
                                        <p:tgtEl>
                                          <p:spTgt spid="51"/>
                                        </p:tgtEl>
                                      </p:cBhvr>
                                      <p:to x="100000" y="90000"/>
                                    </p:animScale>
                                    <p:animScale>
                                      <p:cBhvr>
                                        <p:cTn id="64" dur="166" decel="50000">
                                          <p:stCondLst>
                                            <p:cond delay="1668"/>
                                          </p:stCondLst>
                                        </p:cTn>
                                        <p:tgtEl>
                                          <p:spTgt spid="51"/>
                                        </p:tgtEl>
                                      </p:cBhvr>
                                      <p:to x="100000" y="100000"/>
                                    </p:animScale>
                                    <p:animScale>
                                      <p:cBhvr>
                                        <p:cTn id="65" dur="26">
                                          <p:stCondLst>
                                            <p:cond delay="1808"/>
                                          </p:stCondLst>
                                        </p:cTn>
                                        <p:tgtEl>
                                          <p:spTgt spid="51"/>
                                        </p:tgtEl>
                                      </p:cBhvr>
                                      <p:to x="100000" y="95000"/>
                                    </p:animScale>
                                    <p:animScale>
                                      <p:cBhvr>
                                        <p:cTn id="66" dur="166" decel="50000">
                                          <p:stCondLst>
                                            <p:cond delay="1834"/>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56DC504F-9E3E-4301-9E63-69004F98FFCA}" type="slidenum">
              <a:rPr lang="en-US"/>
              <a:pPr/>
              <a:t>5</a:t>
            </a:fld>
            <a:endParaRPr lang="en-US" dirty="0"/>
          </a:p>
          <a:p>
            <a:endParaRPr lang="en-US" dirty="0"/>
          </a:p>
        </p:txBody>
      </p:sp>
      <p:sp>
        <p:nvSpPr>
          <p:cNvPr id="27650" name="Rectangle 2"/>
          <p:cNvSpPr>
            <a:spLocks noGrp="1" noChangeArrowheads="1"/>
          </p:cNvSpPr>
          <p:nvPr>
            <p:ph type="title"/>
          </p:nvPr>
        </p:nvSpPr>
        <p:spPr>
          <a:xfrm>
            <a:off x="228600" y="152400"/>
            <a:ext cx="8915400" cy="762000"/>
          </a:xfrm>
        </p:spPr>
        <p:txBody>
          <a:bodyPr/>
          <a:lstStyle/>
          <a:p>
            <a:pPr algn="l" eaLnBrk="1" hangingPunct="1"/>
            <a:r>
              <a:rPr lang="en-US" sz="3200" dirty="0" smtClean="0"/>
              <a:t>Why an online system?</a:t>
            </a:r>
          </a:p>
        </p:txBody>
      </p:sp>
      <p:sp>
        <p:nvSpPr>
          <p:cNvPr id="11267" name="Rectangle 3"/>
          <p:cNvSpPr>
            <a:spLocks noGrp="1" noChangeArrowheads="1"/>
          </p:cNvSpPr>
          <p:nvPr>
            <p:ph type="body" idx="1"/>
          </p:nvPr>
        </p:nvSpPr>
        <p:spPr>
          <a:xfrm>
            <a:off x="304800" y="1066800"/>
            <a:ext cx="8610600" cy="5257800"/>
          </a:xfrm>
          <a:ln>
            <a:miter lim="800000"/>
            <a:headEnd/>
            <a:tailEnd/>
          </a:ln>
        </p:spPr>
        <p:txBody>
          <a:bodyPr/>
          <a:lstStyle/>
          <a:p>
            <a:pPr eaLnBrk="1" hangingPunct="1">
              <a:defRPr/>
            </a:pPr>
            <a:r>
              <a:rPr lang="en-US" sz="2000" b="1" dirty="0" smtClean="0"/>
              <a:t>Greater employee accountability and ownership</a:t>
            </a:r>
          </a:p>
          <a:p>
            <a:pPr lvl="1" eaLnBrk="1" hangingPunct="1">
              <a:defRPr/>
            </a:pPr>
            <a:r>
              <a:rPr lang="en-US" sz="1800" dirty="0" smtClean="0"/>
              <a:t>Reduces risk</a:t>
            </a:r>
          </a:p>
          <a:p>
            <a:pPr lvl="1" eaLnBrk="1" hangingPunct="1">
              <a:defRPr/>
            </a:pPr>
            <a:r>
              <a:rPr lang="en-US" sz="1800" dirty="0" smtClean="0"/>
              <a:t>Meets Cost Accounting Standards</a:t>
            </a:r>
          </a:p>
          <a:p>
            <a:pPr eaLnBrk="1" hangingPunct="1">
              <a:defRPr/>
            </a:pPr>
            <a:r>
              <a:rPr lang="en-US" sz="2000" b="1" dirty="0" smtClean="0"/>
              <a:t>Increases compliance with labor rules</a:t>
            </a:r>
          </a:p>
          <a:p>
            <a:pPr lvl="1" eaLnBrk="1" hangingPunct="1">
              <a:defRPr/>
            </a:pPr>
            <a:r>
              <a:rPr lang="en-US" sz="1800" dirty="0" smtClean="0"/>
              <a:t>Stanford Policy </a:t>
            </a:r>
          </a:p>
          <a:p>
            <a:pPr lvl="1" eaLnBrk="1" hangingPunct="1">
              <a:defRPr/>
            </a:pPr>
            <a:r>
              <a:rPr lang="en-US" sz="1800" dirty="0" smtClean="0"/>
              <a:t>State &amp; Federal Laws</a:t>
            </a:r>
            <a:endParaRPr lang="en-US" sz="700" b="1" dirty="0" smtClean="0"/>
          </a:p>
          <a:p>
            <a:pPr eaLnBrk="1" hangingPunct="1">
              <a:defRPr/>
            </a:pPr>
            <a:r>
              <a:rPr lang="en-US" sz="2000" b="1" dirty="0" smtClean="0"/>
              <a:t>Eliminates time-consuming paper process</a:t>
            </a:r>
          </a:p>
          <a:p>
            <a:pPr eaLnBrk="1" hangingPunct="1">
              <a:defRPr/>
            </a:pPr>
            <a:endParaRPr lang="en-US" sz="400" dirty="0" smtClean="0"/>
          </a:p>
          <a:p>
            <a:pPr eaLnBrk="1" hangingPunct="1">
              <a:defRPr/>
            </a:pPr>
            <a:r>
              <a:rPr lang="en-US" sz="2000" b="1" dirty="0" smtClean="0"/>
              <a:t>Increases efficiency</a:t>
            </a:r>
          </a:p>
          <a:p>
            <a:pPr lvl="1" eaLnBrk="1" hangingPunct="1">
              <a:defRPr/>
            </a:pPr>
            <a:r>
              <a:rPr lang="en-US" sz="1800" dirty="0" smtClean="0"/>
              <a:t>Real-time delivery of information</a:t>
            </a:r>
          </a:p>
          <a:p>
            <a:pPr lvl="1" eaLnBrk="1" hangingPunct="1">
              <a:defRPr/>
            </a:pPr>
            <a:r>
              <a:rPr lang="en-US" sz="1800" dirty="0" smtClean="0"/>
              <a:t>Reduces time to process payroll</a:t>
            </a:r>
          </a:p>
          <a:p>
            <a:pPr lvl="1" eaLnBrk="1" hangingPunct="1">
              <a:defRPr/>
            </a:pPr>
            <a:r>
              <a:rPr lang="en-US" sz="1800" dirty="0" smtClean="0"/>
              <a:t>Simplifies researching</a:t>
            </a:r>
          </a:p>
          <a:p>
            <a:pPr lvl="1" eaLnBrk="1" hangingPunct="1">
              <a:defRPr/>
            </a:pPr>
            <a:r>
              <a:rPr lang="en-US" sz="1800" dirty="0" smtClean="0"/>
              <a:t> and amending previous pay periods</a:t>
            </a:r>
            <a:endParaRPr lang="en-US" sz="400" dirty="0" smtClean="0"/>
          </a:p>
          <a:p>
            <a:pPr eaLnBrk="1" hangingPunct="1">
              <a:defRPr/>
            </a:pPr>
            <a:r>
              <a:rPr lang="en-US" sz="2000" b="1" dirty="0" smtClean="0"/>
              <a:t>Increases accuracy</a:t>
            </a:r>
          </a:p>
          <a:p>
            <a:pPr lvl="1" eaLnBrk="1" hangingPunct="1">
              <a:defRPr/>
            </a:pPr>
            <a:r>
              <a:rPr lang="en-US" sz="1800" dirty="0" smtClean="0"/>
              <a:t>Employees enter their own activity </a:t>
            </a:r>
          </a:p>
          <a:p>
            <a:pPr lvl="2" eaLnBrk="1" hangingPunct="1">
              <a:defRPr/>
            </a:pPr>
            <a:r>
              <a:rPr lang="en-US" sz="1400" dirty="0" smtClean="0"/>
              <a:t>Eliminates potential transcription errors</a:t>
            </a:r>
            <a:endParaRPr lang="en-US" sz="400" dirty="0" smtClean="0"/>
          </a:p>
          <a:p>
            <a:pPr eaLnBrk="1" hangingPunct="1">
              <a:defRPr/>
            </a:pPr>
            <a:endParaRPr lang="en-US" sz="400" dirty="0" smtClean="0"/>
          </a:p>
          <a:p>
            <a:pPr marL="0" indent="0" eaLnBrk="1" hangingPunct="1">
              <a:buNone/>
              <a:defRPr/>
            </a:pPr>
            <a:endParaRPr lang="en-US" sz="2400" dirty="0"/>
          </a:p>
          <a:p>
            <a:pPr eaLnBrk="1" hangingPunct="1">
              <a:defRPr/>
            </a:pPr>
            <a:endParaRPr lang="en-US" sz="2000" dirty="0" smtClean="0"/>
          </a:p>
          <a:p>
            <a:pPr lvl="1" eaLnBrk="1" hangingPunct="1">
              <a:buFontTx/>
              <a:buNone/>
              <a:defRPr/>
            </a:pPr>
            <a:endParaRPr lang="en-US" dirty="0"/>
          </a:p>
        </p:txBody>
      </p:sp>
      <p:pic>
        <p:nvPicPr>
          <p:cNvPr id="59394" name="Picture 2" descr="http://www.openclipart.org/image/800px/svg_to_png/applications-intern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219200"/>
            <a:ext cx="309338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46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0"/>
                                        <p:tgtEl>
                                          <p:spTgt spid="112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fade">
                                      <p:cBhvr>
                                        <p:cTn id="13" dur="5000"/>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fade">
                                      <p:cBhvr>
                                        <p:cTn id="18" dur="5000"/>
                                        <p:tgtEl>
                                          <p:spTgt spid="1126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5000"/>
                                        <p:tgtEl>
                                          <p:spTgt spid="1126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267">
                                            <p:txEl>
                                              <p:pRg st="5" end="5"/>
                                            </p:txEl>
                                          </p:spTgt>
                                        </p:tgtEl>
                                        <p:attrNameLst>
                                          <p:attrName>style.visibility</p:attrName>
                                        </p:attrNameLst>
                                      </p:cBhvr>
                                      <p:to>
                                        <p:strVal val="visible"/>
                                      </p:to>
                                    </p:set>
                                    <p:animEffect transition="in" filter="fade">
                                      <p:cBhvr>
                                        <p:cTn id="24" dur="5000"/>
                                        <p:tgtEl>
                                          <p:spTgt spid="112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267">
                                            <p:txEl>
                                              <p:pRg st="6" end="6"/>
                                            </p:txEl>
                                          </p:spTgt>
                                        </p:tgtEl>
                                        <p:attrNameLst>
                                          <p:attrName>style.visibility</p:attrName>
                                        </p:attrNameLst>
                                      </p:cBhvr>
                                      <p:to>
                                        <p:strVal val="visible"/>
                                      </p:to>
                                    </p:set>
                                    <p:animEffect transition="in" filter="fade">
                                      <p:cBhvr>
                                        <p:cTn id="29" dur="5000"/>
                                        <p:tgtEl>
                                          <p:spTgt spid="112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267">
                                            <p:txEl>
                                              <p:pRg st="8" end="8"/>
                                            </p:txEl>
                                          </p:spTgt>
                                        </p:tgtEl>
                                        <p:attrNameLst>
                                          <p:attrName>style.visibility</p:attrName>
                                        </p:attrNameLst>
                                      </p:cBhvr>
                                      <p:to>
                                        <p:strVal val="visible"/>
                                      </p:to>
                                    </p:set>
                                    <p:animEffect transition="in" filter="fade">
                                      <p:cBhvr>
                                        <p:cTn id="34" dur="5000"/>
                                        <p:tgtEl>
                                          <p:spTgt spid="1126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267">
                                            <p:txEl>
                                              <p:pRg st="9" end="9"/>
                                            </p:txEl>
                                          </p:spTgt>
                                        </p:tgtEl>
                                        <p:attrNameLst>
                                          <p:attrName>style.visibility</p:attrName>
                                        </p:attrNameLst>
                                      </p:cBhvr>
                                      <p:to>
                                        <p:strVal val="visible"/>
                                      </p:to>
                                    </p:set>
                                    <p:animEffect transition="in" filter="fade">
                                      <p:cBhvr>
                                        <p:cTn id="37" dur="5000"/>
                                        <p:tgtEl>
                                          <p:spTgt spid="11267">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267">
                                            <p:txEl>
                                              <p:pRg st="10" end="10"/>
                                            </p:txEl>
                                          </p:spTgt>
                                        </p:tgtEl>
                                        <p:attrNameLst>
                                          <p:attrName>style.visibility</p:attrName>
                                        </p:attrNameLst>
                                      </p:cBhvr>
                                      <p:to>
                                        <p:strVal val="visible"/>
                                      </p:to>
                                    </p:set>
                                    <p:animEffect transition="in" filter="fade">
                                      <p:cBhvr>
                                        <p:cTn id="40" dur="5000"/>
                                        <p:tgtEl>
                                          <p:spTgt spid="11267">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267">
                                            <p:txEl>
                                              <p:pRg st="11" end="11"/>
                                            </p:txEl>
                                          </p:spTgt>
                                        </p:tgtEl>
                                        <p:attrNameLst>
                                          <p:attrName>style.visibility</p:attrName>
                                        </p:attrNameLst>
                                      </p:cBhvr>
                                      <p:to>
                                        <p:strVal val="visible"/>
                                      </p:to>
                                    </p:set>
                                    <p:animEffect transition="in" filter="fade">
                                      <p:cBhvr>
                                        <p:cTn id="43" dur="5000"/>
                                        <p:tgtEl>
                                          <p:spTgt spid="11267">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267">
                                            <p:txEl>
                                              <p:pRg st="12" end="12"/>
                                            </p:txEl>
                                          </p:spTgt>
                                        </p:tgtEl>
                                        <p:attrNameLst>
                                          <p:attrName>style.visibility</p:attrName>
                                        </p:attrNameLst>
                                      </p:cBhvr>
                                      <p:to>
                                        <p:strVal val="visible"/>
                                      </p:to>
                                    </p:set>
                                    <p:animEffect transition="in" filter="fade">
                                      <p:cBhvr>
                                        <p:cTn id="46" dur="5000"/>
                                        <p:tgtEl>
                                          <p:spTgt spid="11267">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267">
                                            <p:txEl>
                                              <p:pRg st="13" end="13"/>
                                            </p:txEl>
                                          </p:spTgt>
                                        </p:tgtEl>
                                        <p:attrNameLst>
                                          <p:attrName>style.visibility</p:attrName>
                                        </p:attrNameLst>
                                      </p:cBhvr>
                                      <p:to>
                                        <p:strVal val="visible"/>
                                      </p:to>
                                    </p:set>
                                    <p:animEffect transition="in" filter="fade">
                                      <p:cBhvr>
                                        <p:cTn id="51" dur="5000"/>
                                        <p:tgtEl>
                                          <p:spTgt spid="11267">
                                            <p:txEl>
                                              <p:pRg st="13" end="1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267">
                                            <p:txEl>
                                              <p:pRg st="14" end="14"/>
                                            </p:txEl>
                                          </p:spTgt>
                                        </p:tgtEl>
                                        <p:attrNameLst>
                                          <p:attrName>style.visibility</p:attrName>
                                        </p:attrNameLst>
                                      </p:cBhvr>
                                      <p:to>
                                        <p:strVal val="visible"/>
                                      </p:to>
                                    </p:set>
                                    <p:animEffect transition="in" filter="fade">
                                      <p:cBhvr>
                                        <p:cTn id="54" dur="5000"/>
                                        <p:tgtEl>
                                          <p:spTgt spid="11267">
                                            <p:txEl>
                                              <p:pRg st="14" end="1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267">
                                            <p:txEl>
                                              <p:pRg st="15" end="15"/>
                                            </p:txEl>
                                          </p:spTgt>
                                        </p:tgtEl>
                                        <p:attrNameLst>
                                          <p:attrName>style.visibility</p:attrName>
                                        </p:attrNameLst>
                                      </p:cBhvr>
                                      <p:to>
                                        <p:strVal val="visible"/>
                                      </p:to>
                                    </p:set>
                                    <p:animEffect transition="in" filter="fade">
                                      <p:cBhvr>
                                        <p:cTn id="57" dur="5000"/>
                                        <p:tgtEl>
                                          <p:spTgt spid="1126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56DC504F-9E3E-4301-9E63-69004F98FFCA}" type="slidenum">
              <a:rPr lang="en-US"/>
              <a:pPr/>
              <a:t>6</a:t>
            </a:fld>
            <a:endParaRPr lang="en-US" dirty="0"/>
          </a:p>
          <a:p>
            <a:endParaRPr lang="en-US" dirty="0"/>
          </a:p>
        </p:txBody>
      </p:sp>
      <p:sp>
        <p:nvSpPr>
          <p:cNvPr id="27650" name="Rectangle 2"/>
          <p:cNvSpPr>
            <a:spLocks noGrp="1" noChangeArrowheads="1"/>
          </p:cNvSpPr>
          <p:nvPr>
            <p:ph type="title"/>
          </p:nvPr>
        </p:nvSpPr>
        <p:spPr>
          <a:xfrm>
            <a:off x="228600" y="152400"/>
            <a:ext cx="8915400" cy="762000"/>
          </a:xfrm>
        </p:spPr>
        <p:txBody>
          <a:bodyPr/>
          <a:lstStyle/>
          <a:p>
            <a:pPr algn="l" eaLnBrk="1" hangingPunct="1"/>
            <a:r>
              <a:rPr lang="en-US" sz="3200" dirty="0" smtClean="0"/>
              <a:t>Why an online system? (cont.)</a:t>
            </a:r>
          </a:p>
        </p:txBody>
      </p:sp>
      <p:sp>
        <p:nvSpPr>
          <p:cNvPr id="11267" name="Rectangle 3"/>
          <p:cNvSpPr>
            <a:spLocks noGrp="1" noChangeArrowheads="1"/>
          </p:cNvSpPr>
          <p:nvPr>
            <p:ph type="body" idx="1"/>
          </p:nvPr>
        </p:nvSpPr>
        <p:spPr>
          <a:xfrm>
            <a:off x="304800" y="1066800"/>
            <a:ext cx="8610600" cy="5029200"/>
          </a:xfrm>
          <a:ln>
            <a:miter lim="800000"/>
            <a:headEnd/>
            <a:tailEnd/>
          </a:ln>
        </p:spPr>
        <p:txBody>
          <a:bodyPr/>
          <a:lstStyle/>
          <a:p>
            <a:pPr marL="0" indent="0" eaLnBrk="1" hangingPunct="1">
              <a:lnSpc>
                <a:spcPct val="150000"/>
              </a:lnSpc>
              <a:buNone/>
              <a:defRPr/>
            </a:pPr>
            <a:r>
              <a:rPr lang="en-US" sz="2400" b="1" dirty="0" smtClean="0"/>
              <a:t>Additional System Benefits</a:t>
            </a:r>
            <a:r>
              <a:rPr lang="en-US" sz="2400" dirty="0" smtClean="0"/>
              <a:t>:</a:t>
            </a:r>
          </a:p>
          <a:p>
            <a:pPr eaLnBrk="1" hangingPunct="1">
              <a:lnSpc>
                <a:spcPct val="150000"/>
              </a:lnSpc>
              <a:defRPr/>
            </a:pPr>
            <a:r>
              <a:rPr lang="en-US" sz="2000" dirty="0" smtClean="0"/>
              <a:t>Interfaces with other payroll systems</a:t>
            </a:r>
          </a:p>
          <a:p>
            <a:pPr eaLnBrk="1" hangingPunct="1">
              <a:lnSpc>
                <a:spcPct val="150000"/>
              </a:lnSpc>
              <a:defRPr/>
            </a:pPr>
            <a:r>
              <a:rPr lang="en-US" sz="2000" dirty="0" smtClean="0"/>
              <a:t>Documents approval flow</a:t>
            </a:r>
          </a:p>
          <a:p>
            <a:pPr eaLnBrk="1" hangingPunct="1">
              <a:lnSpc>
                <a:spcPct val="150000"/>
              </a:lnSpc>
              <a:defRPr/>
            </a:pPr>
            <a:r>
              <a:rPr lang="en-US" sz="2000" dirty="0" smtClean="0"/>
              <a:t>Leave/Vacation can be requested &amp; approved online</a:t>
            </a:r>
          </a:p>
          <a:p>
            <a:pPr eaLnBrk="1" hangingPunct="1">
              <a:lnSpc>
                <a:spcPct val="150000"/>
              </a:lnSpc>
              <a:defRPr/>
            </a:pPr>
            <a:r>
              <a:rPr lang="en-US" sz="2000" dirty="0" smtClean="0"/>
              <a:t>Email notifications</a:t>
            </a:r>
          </a:p>
          <a:p>
            <a:pPr eaLnBrk="1" hangingPunct="1">
              <a:lnSpc>
                <a:spcPct val="150000"/>
              </a:lnSpc>
              <a:defRPr/>
            </a:pPr>
            <a:r>
              <a:rPr lang="en-US" sz="2000" dirty="0" smtClean="0"/>
              <a:t>No Sensitive/Confidential data -- only work time, leave time and allocation of effort </a:t>
            </a:r>
          </a:p>
          <a:p>
            <a:pPr eaLnBrk="1" hangingPunct="1">
              <a:lnSpc>
                <a:spcPct val="150000"/>
              </a:lnSpc>
              <a:defRPr/>
            </a:pPr>
            <a:r>
              <a:rPr lang="en-US" sz="2000" dirty="0" smtClean="0"/>
              <a:t>Better enables project management tracking</a:t>
            </a:r>
          </a:p>
          <a:p>
            <a:pPr eaLnBrk="1" hangingPunct="1">
              <a:lnSpc>
                <a:spcPct val="150000"/>
              </a:lnSpc>
              <a:defRPr/>
            </a:pPr>
            <a:r>
              <a:rPr lang="en-US" sz="2000" dirty="0" smtClean="0"/>
              <a:t>Available anywhere web-based system</a:t>
            </a:r>
          </a:p>
          <a:p>
            <a:pPr eaLnBrk="1" hangingPunct="1">
              <a:defRPr/>
            </a:pPr>
            <a:endParaRPr lang="en-US" sz="2400" dirty="0" smtClean="0"/>
          </a:p>
          <a:p>
            <a:pPr eaLnBrk="1" hangingPunct="1">
              <a:lnSpc>
                <a:spcPct val="150000"/>
              </a:lnSpc>
              <a:defRPr/>
            </a:pPr>
            <a:endParaRPr lang="en-US" sz="2400" dirty="0" smtClean="0"/>
          </a:p>
          <a:p>
            <a:pPr eaLnBrk="1" hangingPunct="1">
              <a:lnSpc>
                <a:spcPct val="150000"/>
              </a:lnSpc>
              <a:defRPr/>
            </a:pPr>
            <a:endParaRPr lang="en-US" sz="2400" dirty="0" smtClean="0"/>
          </a:p>
          <a:p>
            <a:pPr eaLnBrk="1" hangingPunct="1">
              <a:lnSpc>
                <a:spcPct val="150000"/>
              </a:lnSpc>
              <a:defRPr/>
            </a:pPr>
            <a:endParaRPr lang="en-US" sz="2400" dirty="0" smtClean="0"/>
          </a:p>
          <a:p>
            <a:pPr eaLnBrk="1" hangingPunct="1">
              <a:lnSpc>
                <a:spcPct val="150000"/>
              </a:lnSpc>
              <a:defRPr/>
            </a:pPr>
            <a:endParaRPr lang="en-US" sz="2400" dirty="0" smtClean="0"/>
          </a:p>
          <a:p>
            <a:pPr eaLnBrk="1" hangingPunct="1">
              <a:lnSpc>
                <a:spcPct val="150000"/>
              </a:lnSpc>
              <a:defRPr/>
            </a:pPr>
            <a:endParaRPr lang="en-US" sz="2400" dirty="0" smtClean="0"/>
          </a:p>
          <a:p>
            <a:pPr eaLnBrk="1" hangingPunct="1">
              <a:lnSpc>
                <a:spcPct val="150000"/>
              </a:lnSpc>
              <a:defRPr/>
            </a:pPr>
            <a:endParaRPr lang="en-US" sz="2400" dirty="0"/>
          </a:p>
          <a:p>
            <a:pPr eaLnBrk="1" hangingPunct="1">
              <a:lnSpc>
                <a:spcPct val="150000"/>
              </a:lnSpc>
              <a:defRPr/>
            </a:pPr>
            <a:endParaRPr lang="en-US" sz="2000" dirty="0" smtClean="0"/>
          </a:p>
          <a:p>
            <a:pPr lvl="1" eaLnBrk="1" hangingPunct="1">
              <a:lnSpc>
                <a:spcPct val="150000"/>
              </a:lnSpc>
              <a:buFontTx/>
              <a:buNone/>
              <a:defRPr/>
            </a:pPr>
            <a:endParaRPr lang="en-US" dirty="0"/>
          </a:p>
        </p:txBody>
      </p:sp>
    </p:spTree>
    <p:extLst>
      <p:ext uri="{BB962C8B-B14F-4D97-AF65-F5344CB8AC3E}">
        <p14:creationId xmlns:p14="http://schemas.microsoft.com/office/powerpoint/2010/main" val="31699235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C426513E-7A50-4D87-8F34-3F0F848DA0C7}" type="slidenum">
              <a:rPr lang="en-US"/>
              <a:pPr/>
              <a:t>7</a:t>
            </a:fld>
            <a:endParaRPr lang="en-US" dirty="0"/>
          </a:p>
          <a:p>
            <a:endParaRPr lang="en-US" dirty="0"/>
          </a:p>
        </p:txBody>
      </p:sp>
      <p:sp>
        <p:nvSpPr>
          <p:cNvPr id="32770" name="Rectangle 2"/>
          <p:cNvSpPr>
            <a:spLocks noGrp="1" noChangeArrowheads="1"/>
          </p:cNvSpPr>
          <p:nvPr>
            <p:ph type="title"/>
          </p:nvPr>
        </p:nvSpPr>
        <p:spPr/>
        <p:txBody>
          <a:bodyPr/>
          <a:lstStyle/>
          <a:p>
            <a:pPr algn="l" eaLnBrk="1" hangingPunct="1"/>
            <a:r>
              <a:rPr lang="en-US" dirty="0" smtClean="0"/>
              <a:t>What are the roles?</a:t>
            </a:r>
          </a:p>
        </p:txBody>
      </p:sp>
      <p:sp>
        <p:nvSpPr>
          <p:cNvPr id="32771" name="Rectangle 3"/>
          <p:cNvSpPr>
            <a:spLocks noGrp="1" noChangeArrowheads="1"/>
          </p:cNvSpPr>
          <p:nvPr>
            <p:ph type="body" idx="1"/>
          </p:nvPr>
        </p:nvSpPr>
        <p:spPr/>
        <p:txBody>
          <a:bodyPr/>
          <a:lstStyle/>
          <a:p>
            <a:pPr eaLnBrk="1" hangingPunct="1"/>
            <a:r>
              <a:rPr lang="en-US" sz="2800" b="1" dirty="0" smtClean="0"/>
              <a:t>Employee</a:t>
            </a:r>
          </a:p>
          <a:p>
            <a:pPr lvl="1" eaLnBrk="1" hangingPunct="1"/>
            <a:r>
              <a:rPr lang="en-US" sz="2400" dirty="0" smtClean="0"/>
              <a:t>Exempt (full-time and part-time)</a:t>
            </a:r>
          </a:p>
          <a:p>
            <a:pPr lvl="1" eaLnBrk="1" hangingPunct="1"/>
            <a:r>
              <a:rPr lang="en-US" sz="2400" dirty="0" smtClean="0"/>
              <a:t>Faculty and Grad Students (if paid by SLAC)</a:t>
            </a:r>
          </a:p>
          <a:p>
            <a:pPr lvl="1" eaLnBrk="1" hangingPunct="1"/>
            <a:r>
              <a:rPr lang="en-US" sz="2400" dirty="0" smtClean="0"/>
              <a:t>Non-exempt Salaried</a:t>
            </a:r>
          </a:p>
          <a:p>
            <a:pPr lvl="1" eaLnBrk="1" hangingPunct="1"/>
            <a:r>
              <a:rPr lang="en-US" sz="2400" dirty="0" smtClean="0"/>
              <a:t>Non-exempt Bargaining Unit</a:t>
            </a:r>
          </a:p>
          <a:p>
            <a:pPr lvl="1" eaLnBrk="1" hangingPunct="1"/>
            <a:r>
              <a:rPr lang="en-US" sz="2400" dirty="0" smtClean="0"/>
              <a:t>Hourly</a:t>
            </a:r>
          </a:p>
          <a:p>
            <a:pPr eaLnBrk="1" hangingPunct="1"/>
            <a:endParaRPr lang="en-US" sz="1400" i="1" dirty="0" smtClean="0"/>
          </a:p>
          <a:p>
            <a:pPr eaLnBrk="1" hangingPunct="1">
              <a:buNone/>
            </a:pPr>
            <a:r>
              <a:rPr lang="en-US" sz="2400" i="1" dirty="0" smtClean="0"/>
              <a:t>Note: The system will enforce rules for each identified ‘role’ in accordance with Stanford policies and State &amp; Federal laws</a:t>
            </a:r>
          </a:p>
          <a:p>
            <a:pPr lvl="1" eaLnBrk="1" hangingPunct="1">
              <a:buFontTx/>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5022D1E0-12F1-44E5-9D10-723461247B9B}" type="slidenum">
              <a:rPr lang="en-US"/>
              <a:pPr/>
              <a:t>8</a:t>
            </a:fld>
            <a:endParaRPr lang="en-US" dirty="0"/>
          </a:p>
          <a:p>
            <a:endParaRPr lang="en-US" dirty="0"/>
          </a:p>
        </p:txBody>
      </p:sp>
      <p:sp>
        <p:nvSpPr>
          <p:cNvPr id="33794" name="Rectangle 2"/>
          <p:cNvSpPr>
            <a:spLocks noGrp="1" noChangeArrowheads="1"/>
          </p:cNvSpPr>
          <p:nvPr>
            <p:ph type="title"/>
          </p:nvPr>
        </p:nvSpPr>
        <p:spPr/>
        <p:txBody>
          <a:bodyPr/>
          <a:lstStyle/>
          <a:p>
            <a:pPr algn="l" eaLnBrk="1" hangingPunct="1"/>
            <a:r>
              <a:rPr lang="en-US" dirty="0" smtClean="0"/>
              <a:t>What are the roles? </a:t>
            </a:r>
            <a:r>
              <a:rPr lang="en-US" sz="1800" dirty="0" smtClean="0"/>
              <a:t>(cont’d)</a:t>
            </a:r>
          </a:p>
        </p:txBody>
      </p:sp>
      <p:sp>
        <p:nvSpPr>
          <p:cNvPr id="33795" name="Rectangle 3"/>
          <p:cNvSpPr>
            <a:spLocks noGrp="1" noChangeArrowheads="1"/>
          </p:cNvSpPr>
          <p:nvPr>
            <p:ph type="body" idx="1"/>
          </p:nvPr>
        </p:nvSpPr>
        <p:spPr>
          <a:xfrm>
            <a:off x="292100" y="1066800"/>
            <a:ext cx="8610600" cy="4525963"/>
          </a:xfrm>
        </p:spPr>
        <p:txBody>
          <a:bodyPr/>
          <a:lstStyle/>
          <a:p>
            <a:pPr eaLnBrk="1" hangingPunct="1"/>
            <a:r>
              <a:rPr lang="en-US" sz="2400" b="1" dirty="0" smtClean="0"/>
              <a:t>Supervisor</a:t>
            </a:r>
            <a:r>
              <a:rPr lang="en-US" sz="2400" dirty="0" smtClean="0"/>
              <a:t> </a:t>
            </a:r>
          </a:p>
          <a:p>
            <a:pPr lvl="1" eaLnBrk="1" hangingPunct="1"/>
            <a:r>
              <a:rPr lang="en-US" sz="2000" dirty="0" smtClean="0"/>
              <a:t>Administrative supervisor for each employee</a:t>
            </a:r>
          </a:p>
          <a:p>
            <a:pPr lvl="1" eaLnBrk="1" hangingPunct="1"/>
            <a:endParaRPr lang="en-US" sz="1200" dirty="0" smtClean="0"/>
          </a:p>
          <a:p>
            <a:pPr eaLnBrk="1" hangingPunct="1"/>
            <a:r>
              <a:rPr lang="en-US" sz="2400" b="1" dirty="0" smtClean="0"/>
              <a:t>Gatekeeper  </a:t>
            </a:r>
          </a:p>
          <a:p>
            <a:pPr lvl="1" eaLnBrk="1" hangingPunct="1"/>
            <a:r>
              <a:rPr lang="en-US" sz="2000" dirty="0" smtClean="0"/>
              <a:t>“Super-User”: knowledgeable local staff available to help, monitor submissions, run reports, make corrections</a:t>
            </a:r>
          </a:p>
          <a:p>
            <a:pPr lvl="1" eaLnBrk="1" hangingPunct="1"/>
            <a:endParaRPr lang="en-US" sz="1200" dirty="0" smtClean="0"/>
          </a:p>
          <a:p>
            <a:pPr eaLnBrk="1" hangingPunct="1"/>
            <a:r>
              <a:rPr lang="en-US" sz="2400" b="1" dirty="0" smtClean="0"/>
              <a:t>Financial Approver </a:t>
            </a:r>
          </a:p>
          <a:p>
            <a:pPr lvl="1" eaLnBrk="1" hangingPunct="1"/>
            <a:r>
              <a:rPr lang="en-US" sz="2000" dirty="0" smtClean="0"/>
              <a:t>Authorized financial staff in the employee’s directorate available to run reports, make corrections to charge numbers, handle rejected transactions</a:t>
            </a:r>
          </a:p>
          <a:p>
            <a:pPr lvl="1" eaLnBrk="1" hangingPunct="1"/>
            <a:endParaRPr lang="en-US" sz="1200" dirty="0" smtClean="0"/>
          </a:p>
          <a:p>
            <a:pPr eaLnBrk="1" hangingPunct="1"/>
            <a:r>
              <a:rPr lang="en-US" sz="2400" b="1" dirty="0" smtClean="0"/>
              <a:t>CAM (Cost Account Manager) </a:t>
            </a:r>
          </a:p>
          <a:p>
            <a:pPr lvl="1" eaLnBrk="1" hangingPunct="1"/>
            <a:r>
              <a:rPr lang="en-US" sz="2000" dirty="0" smtClean="0"/>
              <a:t>Able to run reports and identify necessary changes related to effort charged to their activities </a:t>
            </a:r>
          </a:p>
          <a:p>
            <a:pPr lvl="1" eaLnBrk="1" hangingPunct="1">
              <a:buFontTx/>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3"/>
          <p:cNvSpPr>
            <a:spLocks noGrp="1"/>
          </p:cNvSpPr>
          <p:nvPr>
            <p:ph type="ftr" sz="quarter" idx="10"/>
          </p:nvPr>
        </p:nvSpPr>
        <p:spPr>
          <a:xfrm>
            <a:off x="5046663" y="6305550"/>
            <a:ext cx="39449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dirty="0"/>
          </a:p>
          <a:p>
            <a:r>
              <a:rPr lang="en-US" dirty="0"/>
              <a:t>Page </a:t>
            </a:r>
            <a:fld id="{1AD2C7DA-1539-4D77-BD30-80C5A1D45178}" type="slidenum">
              <a:rPr lang="en-US"/>
              <a:pPr/>
              <a:t>9</a:t>
            </a:fld>
            <a:endParaRPr lang="en-US" dirty="0"/>
          </a:p>
          <a:p>
            <a:endParaRPr lang="en-US" dirty="0"/>
          </a:p>
        </p:txBody>
      </p:sp>
      <p:sp>
        <p:nvSpPr>
          <p:cNvPr id="34818" name="Rectangle 2"/>
          <p:cNvSpPr>
            <a:spLocks noGrp="1" noChangeArrowheads="1"/>
          </p:cNvSpPr>
          <p:nvPr>
            <p:ph type="title"/>
          </p:nvPr>
        </p:nvSpPr>
        <p:spPr/>
        <p:txBody>
          <a:bodyPr/>
          <a:lstStyle/>
          <a:p>
            <a:pPr algn="l" eaLnBrk="1" hangingPunct="1"/>
            <a:r>
              <a:rPr lang="en-US" sz="3200" dirty="0" smtClean="0"/>
              <a:t>Who will not be using the system now? </a:t>
            </a:r>
          </a:p>
        </p:txBody>
      </p:sp>
      <p:sp>
        <p:nvSpPr>
          <p:cNvPr id="11267" name="Rectangle 3"/>
          <p:cNvSpPr>
            <a:spLocks noGrp="1" noChangeArrowheads="1"/>
          </p:cNvSpPr>
          <p:nvPr>
            <p:ph type="body" idx="1"/>
          </p:nvPr>
        </p:nvSpPr>
        <p:spPr>
          <a:xfrm>
            <a:off x="304800" y="1143000"/>
            <a:ext cx="8610600" cy="4525963"/>
          </a:xfrm>
        </p:spPr>
        <p:txBody>
          <a:bodyPr/>
          <a:lstStyle/>
          <a:p>
            <a:pPr eaLnBrk="1" hangingPunct="1">
              <a:lnSpc>
                <a:spcPct val="150000"/>
              </a:lnSpc>
              <a:defRPr/>
            </a:pPr>
            <a:r>
              <a:rPr lang="en-US" sz="2400" dirty="0" smtClean="0"/>
              <a:t>Agency Temps</a:t>
            </a:r>
          </a:p>
          <a:p>
            <a:pPr eaLnBrk="1" hangingPunct="1">
              <a:lnSpc>
                <a:spcPct val="150000"/>
              </a:lnSpc>
              <a:defRPr/>
            </a:pPr>
            <a:r>
              <a:rPr lang="en-US" sz="2400" dirty="0" smtClean="0"/>
              <a:t>FAMIS and VIMA users (in this phase)</a:t>
            </a:r>
          </a:p>
          <a:p>
            <a:pPr eaLnBrk="1" hangingPunct="1">
              <a:lnSpc>
                <a:spcPct val="150000"/>
              </a:lnSpc>
              <a:defRPr/>
            </a:pPr>
            <a:r>
              <a:rPr lang="en-US" sz="2400" dirty="0" smtClean="0"/>
              <a:t>Those on Stanford payroll </a:t>
            </a:r>
          </a:p>
          <a:p>
            <a:pPr lvl="1" eaLnBrk="1" hangingPunct="1">
              <a:lnSpc>
                <a:spcPct val="150000"/>
              </a:lnSpc>
              <a:defRPr/>
            </a:pPr>
            <a:r>
              <a:rPr lang="en-US" sz="2000" dirty="0" smtClean="0"/>
              <a:t>Note: A few may be approvers</a:t>
            </a:r>
            <a:endParaRPr lang="en-US" sz="2000" dirty="0" smtClean="0">
              <a:solidFill>
                <a:srgbClr val="000000"/>
              </a:solidFill>
            </a:endParaRPr>
          </a:p>
          <a:p>
            <a:pPr eaLnBrk="1" hangingPunct="1">
              <a:lnSpc>
                <a:spcPct val="150000"/>
              </a:lnSpc>
              <a:defRPr/>
            </a:pPr>
            <a:endParaRPr lang="en-US" sz="2800" dirty="0" smtClean="0"/>
          </a:p>
          <a:p>
            <a:pPr marL="0" indent="0" eaLnBrk="1" hangingPunct="1">
              <a:lnSpc>
                <a:spcPct val="150000"/>
              </a:lnSpc>
              <a:buFontTx/>
              <a:buNone/>
              <a:defRPr/>
            </a:pPr>
            <a:endParaRPr lang="en-US" sz="2800" dirty="0"/>
          </a:p>
          <a:p>
            <a:pPr lvl="1" eaLnBrk="1" hangingPunct="1">
              <a:lnSpc>
                <a:spcPct val="150000"/>
              </a:lnSpc>
              <a:buFontTx/>
              <a:buNone/>
              <a:defRPr/>
            </a:pPr>
            <a:endParaRPr lang="en-US" sz="2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3974</TotalTime>
  <Words>3257</Words>
  <Application>Microsoft Macintosh PowerPoint</Application>
  <PresentationFormat>On-screen Show (4:3)</PresentationFormat>
  <Paragraphs>445</Paragraphs>
  <Slides>22</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Default Design</vt:lpstr>
      <vt:lpstr>2_Default Design</vt:lpstr>
      <vt:lpstr>Document</vt:lpstr>
      <vt:lpstr>   ONLINE TIME &amp; EFFORT SYSTEM</vt:lpstr>
      <vt:lpstr>Agenda</vt:lpstr>
      <vt:lpstr>PowerPoint Presentation</vt:lpstr>
      <vt:lpstr>PowerPoint Presentation</vt:lpstr>
      <vt:lpstr>Why an online system?</vt:lpstr>
      <vt:lpstr>Why an online system? (cont.)</vt:lpstr>
      <vt:lpstr>What are the roles?</vt:lpstr>
      <vt:lpstr>What are the roles? (cont’d)</vt:lpstr>
      <vt:lpstr>Who will not be using the system now? </vt:lpstr>
      <vt:lpstr>What will be new?</vt:lpstr>
      <vt:lpstr>How do approvals work?</vt:lpstr>
      <vt:lpstr>What will it look like?</vt:lpstr>
      <vt:lpstr>What will it look like?</vt:lpstr>
      <vt:lpstr>What will it look like?</vt:lpstr>
      <vt:lpstr>What will it look like?</vt:lpstr>
      <vt:lpstr>What will it look like?</vt:lpstr>
      <vt:lpstr>What is the implementation timeline?</vt:lpstr>
      <vt:lpstr>What do we need from supervisors?</vt:lpstr>
      <vt:lpstr>Issues you may hear about</vt:lpstr>
      <vt:lpstr>Questions?</vt:lpstr>
      <vt:lpstr>Appendix</vt:lpstr>
      <vt:lpstr>What do the others do?</vt:lpstr>
    </vt:vector>
  </TitlesOfParts>
  <Company>Stanford Linear Accelerator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mtlee</dc:creator>
  <cp:lastModifiedBy>Tana Hutchison</cp:lastModifiedBy>
  <cp:revision>282</cp:revision>
  <cp:lastPrinted>2011-06-16T00:24:32Z</cp:lastPrinted>
  <dcterms:created xsi:type="dcterms:W3CDTF">2008-11-05T19:53:02Z</dcterms:created>
  <dcterms:modified xsi:type="dcterms:W3CDTF">2011-06-16T15:38:57Z</dcterms:modified>
</cp:coreProperties>
</file>