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8"/>
  </p:notesMasterIdLst>
  <p:handoutMasterIdLst>
    <p:handoutMasterId r:id="rId29"/>
  </p:handoutMasterIdLst>
  <p:sldIdLst>
    <p:sldId id="258" r:id="rId2"/>
    <p:sldId id="565" r:id="rId3"/>
    <p:sldId id="574" r:id="rId4"/>
    <p:sldId id="575" r:id="rId5"/>
    <p:sldId id="589" r:id="rId6"/>
    <p:sldId id="576" r:id="rId7"/>
    <p:sldId id="577" r:id="rId8"/>
    <p:sldId id="578" r:id="rId9"/>
    <p:sldId id="579" r:id="rId10"/>
    <p:sldId id="580" r:id="rId11"/>
    <p:sldId id="581" r:id="rId12"/>
    <p:sldId id="582" r:id="rId13"/>
    <p:sldId id="583" r:id="rId14"/>
    <p:sldId id="584" r:id="rId15"/>
    <p:sldId id="585" r:id="rId16"/>
    <p:sldId id="591" r:id="rId17"/>
    <p:sldId id="587" r:id="rId18"/>
    <p:sldId id="588" r:id="rId19"/>
    <p:sldId id="566" r:id="rId20"/>
    <p:sldId id="567" r:id="rId21"/>
    <p:sldId id="568" r:id="rId22"/>
    <p:sldId id="569" r:id="rId23"/>
    <p:sldId id="570" r:id="rId24"/>
    <p:sldId id="571" r:id="rId25"/>
    <p:sldId id="572" r:id="rId26"/>
    <p:sldId id="573" r:id="rId2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FFFF"/>
    <a:srgbClr val="FFFFCC"/>
    <a:srgbClr val="FF0000"/>
    <a:srgbClr val="0000FF"/>
    <a:srgbClr val="009900"/>
    <a:srgbClr val="FF33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8" autoAdjust="0"/>
    <p:restoredTop sz="97069" autoAdjust="0"/>
  </p:normalViewPr>
  <p:slideViewPr>
    <p:cSldViewPr>
      <p:cViewPr>
        <p:scale>
          <a:sx n="95" d="100"/>
          <a:sy n="95" d="100"/>
        </p:scale>
        <p:origin x="-1446" y="-474"/>
      </p:cViewPr>
      <p:guideLst>
        <p:guide orient="horz" pos="2592"/>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32125" cy="465138"/>
          </a:xfrm>
          <a:prstGeom prst="rect">
            <a:avLst/>
          </a:prstGeom>
          <a:noFill/>
          <a:ln w="9525">
            <a:noFill/>
            <a:miter lim="800000"/>
            <a:headEnd/>
            <a:tailEnd/>
          </a:ln>
        </p:spPr>
        <p:txBody>
          <a:bodyPr vert="horz" wrap="square" lIns="89483" tIns="44742" rIns="89483" bIns="44742" numCol="1" anchor="t" anchorCtr="0" compatLnSpc="1">
            <a:prstTxWarp prst="textNoShape">
              <a:avLst/>
            </a:prstTxWarp>
          </a:bodyPr>
          <a:lstStyle>
            <a:lvl1pPr defTabSz="895350">
              <a:defRPr sz="1200">
                <a:cs typeface="+mn-cs"/>
              </a:defRPr>
            </a:lvl1pPr>
          </a:lstStyle>
          <a:p>
            <a:pPr>
              <a:defRPr/>
            </a:pPr>
            <a:endParaRPr lang="en-US"/>
          </a:p>
        </p:txBody>
      </p:sp>
      <p:sp>
        <p:nvSpPr>
          <p:cNvPr id="147459" name="Rectangle 3"/>
          <p:cNvSpPr>
            <a:spLocks noGrp="1" noChangeArrowheads="1"/>
          </p:cNvSpPr>
          <p:nvPr>
            <p:ph type="dt" sz="quarter" idx="1"/>
          </p:nvPr>
        </p:nvSpPr>
        <p:spPr bwMode="auto">
          <a:xfrm>
            <a:off x="3963988" y="0"/>
            <a:ext cx="3032125" cy="465138"/>
          </a:xfrm>
          <a:prstGeom prst="rect">
            <a:avLst/>
          </a:prstGeom>
          <a:noFill/>
          <a:ln w="9525">
            <a:noFill/>
            <a:miter lim="800000"/>
            <a:headEnd/>
            <a:tailEnd/>
          </a:ln>
        </p:spPr>
        <p:txBody>
          <a:bodyPr vert="horz" wrap="square" lIns="89483" tIns="44742" rIns="89483" bIns="44742" numCol="1" anchor="t" anchorCtr="0" compatLnSpc="1">
            <a:prstTxWarp prst="textNoShape">
              <a:avLst/>
            </a:prstTxWarp>
          </a:bodyPr>
          <a:lstStyle>
            <a:lvl1pPr algn="r" defTabSz="895350">
              <a:defRPr sz="1200">
                <a:cs typeface="+mn-cs"/>
              </a:defRPr>
            </a:lvl1pPr>
          </a:lstStyle>
          <a:p>
            <a:pPr>
              <a:defRPr/>
            </a:pPr>
            <a:endParaRPr lang="en-US"/>
          </a:p>
        </p:txBody>
      </p:sp>
      <p:sp>
        <p:nvSpPr>
          <p:cNvPr id="147460" name="Rectangle 4"/>
          <p:cNvSpPr>
            <a:spLocks noGrp="1" noChangeArrowheads="1"/>
          </p:cNvSpPr>
          <p:nvPr>
            <p:ph type="ftr" sz="quarter" idx="2"/>
          </p:nvPr>
        </p:nvSpPr>
        <p:spPr bwMode="auto">
          <a:xfrm>
            <a:off x="0" y="8804275"/>
            <a:ext cx="3032125" cy="465138"/>
          </a:xfrm>
          <a:prstGeom prst="rect">
            <a:avLst/>
          </a:prstGeom>
          <a:noFill/>
          <a:ln w="9525">
            <a:noFill/>
            <a:miter lim="800000"/>
            <a:headEnd/>
            <a:tailEnd/>
          </a:ln>
        </p:spPr>
        <p:txBody>
          <a:bodyPr vert="horz" wrap="square" lIns="89483" tIns="44742" rIns="89483" bIns="44742" numCol="1" anchor="b" anchorCtr="0" compatLnSpc="1">
            <a:prstTxWarp prst="textNoShape">
              <a:avLst/>
            </a:prstTxWarp>
          </a:bodyPr>
          <a:lstStyle>
            <a:lvl1pPr defTabSz="895350">
              <a:defRPr sz="1200">
                <a:cs typeface="+mn-cs"/>
              </a:defRPr>
            </a:lvl1pPr>
          </a:lstStyle>
          <a:p>
            <a:pPr>
              <a:defRPr/>
            </a:pPr>
            <a:endParaRPr lang="en-US"/>
          </a:p>
        </p:txBody>
      </p:sp>
      <p:sp>
        <p:nvSpPr>
          <p:cNvPr id="147461" name="Rectangle 5"/>
          <p:cNvSpPr>
            <a:spLocks noGrp="1" noChangeArrowheads="1"/>
          </p:cNvSpPr>
          <p:nvPr>
            <p:ph type="sldNum" sz="quarter" idx="3"/>
          </p:nvPr>
        </p:nvSpPr>
        <p:spPr bwMode="auto">
          <a:xfrm>
            <a:off x="3963988" y="8804275"/>
            <a:ext cx="3032125" cy="465138"/>
          </a:xfrm>
          <a:prstGeom prst="rect">
            <a:avLst/>
          </a:prstGeom>
          <a:noFill/>
          <a:ln w="9525">
            <a:noFill/>
            <a:miter lim="800000"/>
            <a:headEnd/>
            <a:tailEnd/>
          </a:ln>
        </p:spPr>
        <p:txBody>
          <a:bodyPr vert="horz" wrap="square" lIns="89483" tIns="44742" rIns="89483" bIns="44742" numCol="1" anchor="b" anchorCtr="0" compatLnSpc="1">
            <a:prstTxWarp prst="textNoShape">
              <a:avLst/>
            </a:prstTxWarp>
          </a:bodyPr>
          <a:lstStyle>
            <a:lvl1pPr algn="r" defTabSz="895350">
              <a:defRPr sz="1200">
                <a:cs typeface="+mn-cs"/>
              </a:defRPr>
            </a:lvl1pPr>
          </a:lstStyle>
          <a:p>
            <a:pPr>
              <a:defRPr/>
            </a:pPr>
            <a:fld id="{619BF1C7-6FD1-4343-B256-B91C885FA68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2125" cy="465138"/>
          </a:xfrm>
          <a:prstGeom prst="rect">
            <a:avLst/>
          </a:prstGeom>
          <a:noFill/>
          <a:ln w="9525">
            <a:noFill/>
            <a:miter lim="800000"/>
            <a:headEnd/>
            <a:tailEnd/>
          </a:ln>
        </p:spPr>
        <p:txBody>
          <a:bodyPr vert="horz" wrap="square" lIns="93027" tIns="46514" rIns="93027" bIns="46514" numCol="1" anchor="t" anchorCtr="0" compatLnSpc="1">
            <a:prstTxWarp prst="textNoShape">
              <a:avLst/>
            </a:prstTxWarp>
          </a:bodyPr>
          <a:lstStyle>
            <a:lvl1pPr defTabSz="930275">
              <a:defRPr sz="1200">
                <a:cs typeface="+mn-cs"/>
              </a:defRPr>
            </a:lvl1pPr>
          </a:lstStyle>
          <a:p>
            <a:pPr>
              <a:defRPr/>
            </a:pPr>
            <a:endParaRPr lang="en-US"/>
          </a:p>
        </p:txBody>
      </p:sp>
      <p:sp>
        <p:nvSpPr>
          <p:cNvPr id="15363" name="Rectangle 3"/>
          <p:cNvSpPr>
            <a:spLocks noGrp="1" noChangeArrowheads="1"/>
          </p:cNvSpPr>
          <p:nvPr>
            <p:ph type="dt" idx="1"/>
          </p:nvPr>
        </p:nvSpPr>
        <p:spPr bwMode="auto">
          <a:xfrm>
            <a:off x="3963988" y="0"/>
            <a:ext cx="3032125" cy="465138"/>
          </a:xfrm>
          <a:prstGeom prst="rect">
            <a:avLst/>
          </a:prstGeom>
          <a:noFill/>
          <a:ln w="9525">
            <a:noFill/>
            <a:miter lim="800000"/>
            <a:headEnd/>
            <a:tailEnd/>
          </a:ln>
        </p:spPr>
        <p:txBody>
          <a:bodyPr vert="horz" wrap="square" lIns="93027" tIns="46514" rIns="93027" bIns="46514" numCol="1" anchor="t" anchorCtr="0" compatLnSpc="1">
            <a:prstTxWarp prst="textNoShape">
              <a:avLst/>
            </a:prstTxWarp>
          </a:bodyPr>
          <a:lstStyle>
            <a:lvl1pPr algn="r" defTabSz="930275">
              <a:defRPr sz="120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3738"/>
            <a:ext cx="4635500" cy="347662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0088" y="4403725"/>
            <a:ext cx="5597525" cy="4173538"/>
          </a:xfrm>
          <a:prstGeom prst="rect">
            <a:avLst/>
          </a:prstGeom>
          <a:noFill/>
          <a:ln w="9525">
            <a:noFill/>
            <a:miter lim="800000"/>
            <a:headEnd/>
            <a:tailEnd/>
          </a:ln>
        </p:spPr>
        <p:txBody>
          <a:bodyPr vert="horz" wrap="square" lIns="93027" tIns="46514" rIns="93027"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04275"/>
            <a:ext cx="3032125" cy="465138"/>
          </a:xfrm>
          <a:prstGeom prst="rect">
            <a:avLst/>
          </a:prstGeom>
          <a:noFill/>
          <a:ln w="9525">
            <a:noFill/>
            <a:miter lim="800000"/>
            <a:headEnd/>
            <a:tailEnd/>
          </a:ln>
        </p:spPr>
        <p:txBody>
          <a:bodyPr vert="horz" wrap="square" lIns="93027" tIns="46514" rIns="93027" bIns="46514" numCol="1" anchor="b" anchorCtr="0" compatLnSpc="1">
            <a:prstTxWarp prst="textNoShape">
              <a:avLst/>
            </a:prstTxWarp>
          </a:bodyPr>
          <a:lstStyle>
            <a:lvl1pPr defTabSz="930275">
              <a:defRPr sz="120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63988" y="8804275"/>
            <a:ext cx="3032125" cy="465138"/>
          </a:xfrm>
          <a:prstGeom prst="rect">
            <a:avLst/>
          </a:prstGeom>
          <a:noFill/>
          <a:ln w="9525">
            <a:noFill/>
            <a:miter lim="800000"/>
            <a:headEnd/>
            <a:tailEnd/>
          </a:ln>
        </p:spPr>
        <p:txBody>
          <a:bodyPr vert="horz" wrap="square" lIns="93027" tIns="46514" rIns="93027" bIns="46514" numCol="1" anchor="b" anchorCtr="0" compatLnSpc="1">
            <a:prstTxWarp prst="textNoShape">
              <a:avLst/>
            </a:prstTxWarp>
          </a:bodyPr>
          <a:lstStyle>
            <a:lvl1pPr algn="r" defTabSz="930275">
              <a:defRPr sz="1200">
                <a:cs typeface="+mn-cs"/>
              </a:defRPr>
            </a:lvl1pPr>
          </a:lstStyle>
          <a:p>
            <a:pPr>
              <a:defRPr/>
            </a:pPr>
            <a:fld id="{53FAA577-E202-41F4-ABC4-F6516632DA5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045245D-7EE2-4A30-8274-0807C713A48D}"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z="3200" i="1" dirty="0" smtClean="0"/>
              <a:t>Here’s some details related to this specific incident and a list of candidate causal factors and error precursors. Are there any lessons learned from this incident that might apply to or benefit your organization?  </a:t>
            </a:r>
          </a:p>
        </p:txBody>
      </p:sp>
      <p:sp>
        <p:nvSpPr>
          <p:cNvPr id="36868" name="Slide Number Placeholder 3"/>
          <p:cNvSpPr>
            <a:spLocks noGrp="1"/>
          </p:cNvSpPr>
          <p:nvPr>
            <p:ph type="sldNum" sz="quarter" idx="5"/>
          </p:nvPr>
        </p:nvSpPr>
        <p:spPr>
          <a:noFill/>
        </p:spPr>
        <p:txBody>
          <a:bodyPr/>
          <a:lstStyle/>
          <a:p>
            <a:fld id="{EFDAF0A0-3B08-4453-9A33-505A41D99C30}" type="slidenum">
              <a:rPr lang="en-US" smtClean="0">
                <a:latin typeface="Arial" pitchFamily="34" charset="0"/>
              </a:rPr>
              <a:pPr/>
              <a:t>11</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a:t>
            </a:r>
            <a:r>
              <a:rPr lang="en-US" baseline="0" dirty="0" smtClean="0"/>
              <a:t> experienced </a:t>
            </a:r>
            <a:r>
              <a:rPr lang="en-US" dirty="0" smtClean="0"/>
              <a:t>some ergonomic-related injuries</a:t>
            </a:r>
            <a:r>
              <a:rPr lang="en-US" baseline="0" dirty="0" smtClean="0"/>
              <a:t> and near misses in the past few months.  These are occurring in office environments as well as in industrial and field operations.</a:t>
            </a:r>
            <a:endParaRPr lang="en-US" dirty="0"/>
          </a:p>
        </p:txBody>
      </p:sp>
      <p:sp>
        <p:nvSpPr>
          <p:cNvPr id="4" name="Slide Number Placeholder 3"/>
          <p:cNvSpPr>
            <a:spLocks noGrp="1"/>
          </p:cNvSpPr>
          <p:nvPr>
            <p:ph type="sldNum" sz="quarter" idx="10"/>
          </p:nvPr>
        </p:nvSpPr>
        <p:spPr/>
        <p:txBody>
          <a:bodyPr/>
          <a:lstStyle/>
          <a:p>
            <a:pPr>
              <a:defRPr/>
            </a:pPr>
            <a:fld id="{A830CDE1-5EFC-4043-A564-47A23FC5E106}"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Here’s a list and brief description of specific ergonomics-related incidents. Does your organization have similar exposures and are there any lessons learned from these injuries that might apply to or benefit your organization?  </a:t>
            </a:r>
          </a:p>
        </p:txBody>
      </p:sp>
      <p:sp>
        <p:nvSpPr>
          <p:cNvPr id="4" name="Slide Number Placeholder 3"/>
          <p:cNvSpPr>
            <a:spLocks noGrp="1"/>
          </p:cNvSpPr>
          <p:nvPr>
            <p:ph type="sldNum" sz="quarter" idx="10"/>
          </p:nvPr>
        </p:nvSpPr>
        <p:spPr/>
        <p:txBody>
          <a:bodyPr/>
          <a:lstStyle/>
          <a:p>
            <a:pPr>
              <a:defRPr/>
            </a:pPr>
            <a:fld id="{A830CDE1-5EFC-4043-A564-47A23FC5E106}"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incident is still under investigation.  The incident summary is that a graduate student noticed a red laser beam on his shirt sleeve while moving an optic.  This occurred while the lab was in a Class 1 laser operations mode where beams are required to be enclosed.  This error could have resulted in a significant injury. </a:t>
            </a:r>
            <a:endParaRPr lang="en-US" dirty="0"/>
          </a:p>
        </p:txBody>
      </p:sp>
      <p:sp>
        <p:nvSpPr>
          <p:cNvPr id="4" name="Slide Number Placeholder 3"/>
          <p:cNvSpPr>
            <a:spLocks noGrp="1"/>
          </p:cNvSpPr>
          <p:nvPr>
            <p:ph type="sldNum" sz="quarter" idx="10"/>
          </p:nvPr>
        </p:nvSpPr>
        <p:spPr/>
        <p:txBody>
          <a:bodyPr/>
          <a:lstStyle/>
          <a:p>
            <a:pPr>
              <a:defRPr/>
            </a:pPr>
            <a:fld id="{A830CDE1-5EFC-4043-A564-47A23FC5E106}"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z="3200" i="1" dirty="0" smtClean="0"/>
              <a:t>Here’s some details related to this near miss and a list of candidate causal factors and error precursors. Are there any lessons learned from this near miss that might apply to or benefit your organization?  </a:t>
            </a:r>
          </a:p>
        </p:txBody>
      </p:sp>
      <p:sp>
        <p:nvSpPr>
          <p:cNvPr id="36868" name="Slide Number Placeholder 3"/>
          <p:cNvSpPr>
            <a:spLocks noGrp="1"/>
          </p:cNvSpPr>
          <p:nvPr>
            <p:ph type="sldNum" sz="quarter" idx="5"/>
          </p:nvPr>
        </p:nvSpPr>
        <p:spPr>
          <a:noFill/>
        </p:spPr>
        <p:txBody>
          <a:bodyPr/>
          <a:lstStyle/>
          <a:p>
            <a:fld id="{EFDAF0A0-3B08-4453-9A33-505A41D99C30}" type="slidenum">
              <a:rPr lang="en-US" smtClean="0">
                <a:latin typeface="Arial" pitchFamily="34" charset="0"/>
              </a:rPr>
              <a:pPr/>
              <a:t>15</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z="3200" i="1" dirty="0" smtClean="0"/>
              <a:t>Here’s some details related to this near miss and a list of candidate causal factors and error precursors. Are there any lessons learned from this near miss that might apply to or benefit your organization?  </a:t>
            </a:r>
          </a:p>
        </p:txBody>
      </p:sp>
      <p:sp>
        <p:nvSpPr>
          <p:cNvPr id="36868" name="Slide Number Placeholder 3"/>
          <p:cNvSpPr>
            <a:spLocks noGrp="1"/>
          </p:cNvSpPr>
          <p:nvPr>
            <p:ph type="sldNum" sz="quarter" idx="5"/>
          </p:nvPr>
        </p:nvSpPr>
        <p:spPr>
          <a:noFill/>
        </p:spPr>
        <p:txBody>
          <a:bodyPr/>
          <a:lstStyle/>
          <a:p>
            <a:fld id="{EFDAF0A0-3B08-4453-9A33-505A41D99C30}" type="slidenum">
              <a:rPr lang="en-US" smtClean="0">
                <a:latin typeface="Arial" pitchFamily="34" charset="0"/>
              </a:rPr>
              <a:pPr/>
              <a:t>16</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SLAC we deploy many</a:t>
            </a:r>
            <a:r>
              <a:rPr lang="en-US" baseline="0" dirty="0" smtClean="0"/>
              <a:t> tools to help prevent or mitigate the severity of incidents.  These can be broken up into the following:</a:t>
            </a:r>
          </a:p>
          <a:p>
            <a:pPr>
              <a:buFontTx/>
              <a:buChar char="-"/>
            </a:pPr>
            <a:r>
              <a:rPr lang="en-US" baseline="0" dirty="0" smtClean="0"/>
              <a:t> Management Systems (WPC Processes and procedures)</a:t>
            </a:r>
          </a:p>
          <a:p>
            <a:pPr>
              <a:buFontTx/>
              <a:buChar char="-"/>
            </a:pPr>
            <a:r>
              <a:rPr lang="en-US" baseline="0" dirty="0" smtClean="0"/>
              <a:t> Organizational Barriers (Having sufficient resources, qualified staff)</a:t>
            </a:r>
          </a:p>
          <a:p>
            <a:pPr>
              <a:buFontTx/>
              <a:buChar char="-"/>
            </a:pPr>
            <a:r>
              <a:rPr lang="en-US" baseline="0" dirty="0" smtClean="0"/>
              <a:t> Engineering Barriers (Hardware and interlocks), and </a:t>
            </a:r>
          </a:p>
          <a:p>
            <a:pPr>
              <a:buFontTx/>
              <a:buChar char="-"/>
            </a:pPr>
            <a:r>
              <a:rPr lang="en-US" baseline="0" dirty="0" smtClean="0"/>
              <a:t> Individual Barriers (Personal protective equipment and employee actions)</a:t>
            </a:r>
          </a:p>
          <a:p>
            <a:pPr>
              <a:buFontTx/>
              <a:buNone/>
            </a:pPr>
            <a:r>
              <a:rPr lang="en-US" baseline="0" dirty="0" smtClean="0"/>
              <a:t>When the triggering event is able to proceed through gaps in our barriers, an event can result.</a:t>
            </a:r>
            <a:endParaRPr lang="en-US" dirty="0"/>
          </a:p>
        </p:txBody>
      </p:sp>
      <p:sp>
        <p:nvSpPr>
          <p:cNvPr id="4" name="Slide Number Placeholder 3"/>
          <p:cNvSpPr>
            <a:spLocks noGrp="1"/>
          </p:cNvSpPr>
          <p:nvPr>
            <p:ph type="sldNum" sz="quarter" idx="10"/>
          </p:nvPr>
        </p:nvSpPr>
        <p:spPr/>
        <p:txBody>
          <a:bodyPr/>
          <a:lstStyle/>
          <a:p>
            <a:pPr>
              <a:defRPr/>
            </a:pPr>
            <a:fld id="{A830CDE1-5EFC-4043-A564-47A23FC5E106}"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smtClean="0"/>
              <a:t>SLAC uses the integrated safety and environmental management system (ISEMS) to bring safety and environment into work practices at all levels. </a:t>
            </a:r>
          </a:p>
          <a:p>
            <a:endParaRPr lang="en-US" dirty="0" smtClean="0"/>
          </a:p>
          <a:p>
            <a:pPr defTabSz="912205">
              <a:defRPr/>
            </a:pPr>
            <a:r>
              <a:rPr lang="en-US" dirty="0" smtClean="0"/>
              <a:t>ISEMS applies these </a:t>
            </a:r>
            <a:r>
              <a:rPr lang="en-US" b="1" dirty="0" smtClean="0"/>
              <a:t>Five Core Functions</a:t>
            </a:r>
            <a:r>
              <a:rPr lang="en-US" b="1" baseline="0" dirty="0" smtClean="0"/>
              <a:t> </a:t>
            </a:r>
            <a:r>
              <a:rPr lang="en-US" dirty="0" smtClean="0"/>
              <a:t>as steps to our work.</a:t>
            </a:r>
            <a:r>
              <a:rPr lang="en-US" baseline="0" dirty="0" smtClean="0"/>
              <a:t>  Each of these play a role in preventing incidents</a:t>
            </a:r>
            <a:endParaRPr lang="en-US" dirty="0" smtClean="0"/>
          </a:p>
          <a:p>
            <a:r>
              <a:rPr lang="en-US" dirty="0" smtClean="0">
                <a:hlinkClick r:id="" action="ppaction://hlinkfile"/>
              </a:rPr>
              <a:t>Define scope:</a:t>
            </a:r>
            <a:r>
              <a:rPr lang="en-US" dirty="0" smtClean="0"/>
              <a:t> What do I want to do? Determining</a:t>
            </a:r>
            <a:r>
              <a:rPr lang="en-US" baseline="0" dirty="0" smtClean="0"/>
              <a:t> the activity that I will be performing will determine all of the subsequent steps.</a:t>
            </a:r>
            <a:endParaRPr lang="en-US" dirty="0" smtClean="0"/>
          </a:p>
          <a:p>
            <a:r>
              <a:rPr lang="en-US" dirty="0" smtClean="0">
                <a:hlinkClick r:id="" action="ppaction://hlinkfile"/>
              </a:rPr>
              <a:t>Analyze hazards:</a:t>
            </a:r>
            <a:r>
              <a:rPr lang="en-US" dirty="0" smtClean="0"/>
              <a:t> What are the risks of doing it?  What are the hazards</a:t>
            </a:r>
            <a:r>
              <a:rPr lang="en-US" baseline="0" dirty="0" smtClean="0"/>
              <a:t> that I might encounter while I am doing the work?</a:t>
            </a:r>
            <a:endParaRPr lang="en-US" dirty="0" smtClean="0"/>
          </a:p>
          <a:p>
            <a:r>
              <a:rPr lang="en-US" dirty="0" smtClean="0">
                <a:hlinkClick r:id="" action="ppaction://hlinkfile"/>
              </a:rPr>
              <a:t>Control for hazards:</a:t>
            </a:r>
            <a:r>
              <a:rPr lang="en-US" dirty="0" smtClean="0"/>
              <a:t> How can I control those risks?  Are the right engineering controls in place?</a:t>
            </a:r>
            <a:r>
              <a:rPr lang="en-US" baseline="0" dirty="0" smtClean="0"/>
              <a:t> Are the right procedures in place? Have I been trained to do the work safely?</a:t>
            </a:r>
            <a:endParaRPr lang="en-US" dirty="0" smtClean="0"/>
          </a:p>
          <a:p>
            <a:r>
              <a:rPr lang="en-US" dirty="0" smtClean="0">
                <a:hlinkClick r:id="" action="ppaction://hlinkfile"/>
              </a:rPr>
              <a:t>Perform work:</a:t>
            </a:r>
            <a:r>
              <a:rPr lang="en-US" dirty="0" smtClean="0"/>
              <a:t> Do it (controlling for risks).</a:t>
            </a:r>
            <a:r>
              <a:rPr lang="en-US" baseline="0" dirty="0" smtClean="0"/>
              <a:t> Am I performing the work within the scope that was defined in step 1, and am I employing the controls that will mitigate the hazards?</a:t>
            </a:r>
            <a:endParaRPr lang="en-US" dirty="0" smtClean="0"/>
          </a:p>
          <a:p>
            <a:r>
              <a:rPr lang="en-US" dirty="0" smtClean="0">
                <a:hlinkClick r:id="" action="ppaction://hlinkfile"/>
              </a:rPr>
              <a:t>Feedback and Improvement:</a:t>
            </a:r>
            <a:r>
              <a:rPr lang="en-US" dirty="0" smtClean="0"/>
              <a:t> Evaluate performance. How can I do better next time? What Lessons have I learned from previous experience?</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marL="336921" indent="-336921" eaLnBrk="1" hangingPunct="1"/>
            <a:r>
              <a:rPr lang="en-US" sz="3200" dirty="0" smtClean="0">
                <a:cs typeface="Arial" charset="0"/>
              </a:rPr>
              <a:t>We’re going to do the following today:</a:t>
            </a:r>
          </a:p>
          <a:p>
            <a:pPr marL="336921" indent="-336921" eaLnBrk="1" hangingPunct="1"/>
            <a:r>
              <a:rPr lang="en-US" sz="3200" dirty="0" smtClean="0">
                <a:cs typeface="Arial" charset="0"/>
              </a:rPr>
              <a:t>SLAC had made great improvements in it’s ES&amp;H program over the past 5 years. We have well trained staff, excellent policies and procedures, a thorough incident investigation process, and an effective work planning and control process. Overall, we’ve seen significant improvements in our accident statistics.  However, safety is an activity that requires everyone’s attention and we have to always be vigilant. We have recently been seeing an increase in incidents: for example, our recordable injury &amp; illness cases has increased from 11 cases all of last year to 20 for the first 3 quarters of this year.  Another example is we continue to have accidents involving GSA vehicles and SLAC electric carts that just should not be happening.  The purpose of this safety briefing is to begin the process of focusing your attention back to Safety.  Over the next ?? minutes, we’ll do the following:</a:t>
            </a:r>
          </a:p>
          <a:p>
            <a:pPr marL="336921" indent="-336921" eaLnBrk="1" hangingPunct="1"/>
            <a:endParaRPr lang="en-US" sz="3200" dirty="0" smtClean="0">
              <a:cs typeface="Arial" charset="0"/>
            </a:endParaRPr>
          </a:p>
          <a:p>
            <a:pPr marL="792477" lvl="1" indent="-336921" eaLnBrk="1" hangingPunct="1"/>
            <a:r>
              <a:rPr lang="en-US" sz="3200" dirty="0" smtClean="0">
                <a:cs typeface="Arial" charset="0"/>
              </a:rPr>
              <a:t>- Briefly review recent incidents, near misses at SLAC and related causal factors because it’s important you know that these are occurring</a:t>
            </a:r>
          </a:p>
          <a:p>
            <a:pPr marL="792477" lvl="1" indent="-336921" eaLnBrk="1" hangingPunct="1"/>
            <a:r>
              <a:rPr lang="en-US" sz="3200" dirty="0" smtClean="0">
                <a:cs typeface="Arial" charset="0"/>
              </a:rPr>
              <a:t>- Review the typical reasons mistakes are made</a:t>
            </a:r>
          </a:p>
          <a:p>
            <a:pPr marL="792477" lvl="1" indent="-336921" eaLnBrk="1" hangingPunct="1"/>
            <a:r>
              <a:rPr lang="en-US" sz="3200" dirty="0" smtClean="0">
                <a:cs typeface="Arial" charset="0"/>
              </a:rPr>
              <a:t>- Review the methods our organization is currently using to mitigate or prevent errors</a:t>
            </a:r>
          </a:p>
          <a:p>
            <a:pPr marL="792477" lvl="1" indent="-336921" eaLnBrk="1" hangingPunct="1"/>
            <a:r>
              <a:rPr lang="en-US" sz="3200" dirty="0" smtClean="0">
                <a:cs typeface="Arial" charset="0"/>
              </a:rPr>
              <a:t>- Participate in incident prevention brainstorming process – because we need your help to improve</a:t>
            </a:r>
          </a:p>
          <a:p>
            <a:pPr lvl="1"/>
            <a:endParaRPr lang="en-US" sz="3200" i="1" dirty="0" smtClean="0"/>
          </a:p>
        </p:txBody>
      </p:sp>
      <p:sp>
        <p:nvSpPr>
          <p:cNvPr id="36868" name="Slide Number Placeholder 3"/>
          <p:cNvSpPr>
            <a:spLocks noGrp="1"/>
          </p:cNvSpPr>
          <p:nvPr>
            <p:ph type="sldNum" sz="quarter" idx="5"/>
          </p:nvPr>
        </p:nvSpPr>
        <p:spPr>
          <a:noFill/>
        </p:spPr>
        <p:txBody>
          <a:bodyPr/>
          <a:lstStyle/>
          <a:p>
            <a:fld id="{EFDAF0A0-3B08-4453-9A33-505A41D99C30}" type="slidenum">
              <a:rPr lang="en-US" smtClean="0">
                <a:latin typeface="Arial" pitchFamily="34" charset="0"/>
              </a:rPr>
              <a:pPr/>
              <a:t>4</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a:buNone/>
            </a:pPr>
            <a:r>
              <a:rPr lang="en-US" sz="2800" dirty="0" smtClean="0"/>
              <a:t>Based on these discussions:</a:t>
            </a:r>
          </a:p>
          <a:p>
            <a:r>
              <a:rPr lang="en-US" sz="2800" dirty="0" smtClean="0"/>
              <a:t>- Within our organization, what error likely situations have occurred in the last few months?</a:t>
            </a:r>
          </a:p>
          <a:p>
            <a:r>
              <a:rPr lang="en-US" sz="2800" dirty="0" smtClean="0"/>
              <a:t>- Which error precursors should we be paying more attention to?</a:t>
            </a:r>
          </a:p>
          <a:p>
            <a:r>
              <a:rPr lang="en-US" sz="2800" dirty="0" smtClean="0"/>
              <a:t>- What additional error prevention/mitigation tools can we deploy or strengthen?</a:t>
            </a:r>
          </a:p>
          <a:p>
            <a:r>
              <a:rPr lang="en-US" sz="2800" dirty="0" smtClean="0"/>
              <a:t>- What unsafe conditions or behaviors can we correct now, in the next week, next month?</a:t>
            </a:r>
          </a:p>
        </p:txBody>
      </p:sp>
      <p:sp>
        <p:nvSpPr>
          <p:cNvPr id="36868" name="Slide Number Placeholder 3"/>
          <p:cNvSpPr>
            <a:spLocks noGrp="1"/>
          </p:cNvSpPr>
          <p:nvPr>
            <p:ph type="sldNum" sz="quarter" idx="5"/>
          </p:nvPr>
        </p:nvSpPr>
        <p:spPr>
          <a:noFill/>
        </p:spPr>
        <p:txBody>
          <a:bodyPr/>
          <a:lstStyle/>
          <a:p>
            <a:fld id="{EFDAF0A0-3B08-4453-9A33-505A41D99C30}" type="slidenum">
              <a:rPr lang="en-US" smtClean="0">
                <a:latin typeface="Arial" pitchFamily="34" charset="0"/>
              </a:rPr>
              <a:pPr/>
              <a:t>5</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111">
              <a:defRPr/>
            </a:pPr>
            <a:r>
              <a:rPr lang="en-US" dirty="0" smtClean="0"/>
              <a:t>This is an example of a recent vehicle incident.  If you recall we had a stand down a few months back related to vehicle incidents.  We saw a drop initially but are still seeing one to two incidents per month. </a:t>
            </a:r>
          </a:p>
          <a:p>
            <a:pPr defTabSz="911111">
              <a:defRPr/>
            </a:pPr>
            <a:endParaRPr lang="en-US" dirty="0" smtClean="0"/>
          </a:p>
          <a:p>
            <a:pPr defTabSz="911111">
              <a:defRPr/>
            </a:pPr>
            <a:r>
              <a:rPr lang="en-US" dirty="0" smtClean="0"/>
              <a:t>Approximately 10% of GSA fleet damaged in past 2 years at SLAC.  While there haven’t been any injuries, we incur $2-5K in damage per incident and there is significant concern that luck could run out and instead</a:t>
            </a:r>
            <a:r>
              <a:rPr lang="en-US" baseline="0" dirty="0" smtClean="0"/>
              <a:t> of hitting a bollard, that a person will be hit.</a:t>
            </a:r>
            <a:endParaRPr lang="en-US" dirty="0"/>
          </a:p>
        </p:txBody>
      </p:sp>
      <p:sp>
        <p:nvSpPr>
          <p:cNvPr id="4" name="Slide Number Placeholder 3"/>
          <p:cNvSpPr>
            <a:spLocks noGrp="1"/>
          </p:cNvSpPr>
          <p:nvPr>
            <p:ph type="sldNum" sz="quarter" idx="10"/>
          </p:nvPr>
        </p:nvSpPr>
        <p:spPr/>
        <p:txBody>
          <a:bodyPr/>
          <a:lstStyle/>
          <a:p>
            <a:pPr>
              <a:defRPr/>
            </a:pPr>
            <a:fld id="{A830CDE1-5EFC-4043-A564-47A23FC5E106}"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z="3200" i="1" dirty="0" smtClean="0"/>
              <a:t>Here’s some details related to this specific incident and a list of candidate causal factors and error precursors. Are there any lessons learned from this accident that might apply to or benefit your organization?  </a:t>
            </a:r>
          </a:p>
        </p:txBody>
      </p:sp>
      <p:sp>
        <p:nvSpPr>
          <p:cNvPr id="36868" name="Slide Number Placeholder 3"/>
          <p:cNvSpPr>
            <a:spLocks noGrp="1"/>
          </p:cNvSpPr>
          <p:nvPr>
            <p:ph type="sldNum" sz="quarter" idx="5"/>
          </p:nvPr>
        </p:nvSpPr>
        <p:spPr>
          <a:noFill/>
        </p:spPr>
        <p:txBody>
          <a:bodyPr/>
          <a:lstStyle/>
          <a:p>
            <a:fld id="{EFDAF0A0-3B08-4453-9A33-505A41D99C30}" type="slidenum">
              <a:rPr lang="en-US" smtClean="0">
                <a:latin typeface="Arial" pitchFamily="34" charset="0"/>
              </a:rPr>
              <a:pPr/>
              <a:t>7</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was a recent near miss involving a crane and a klystron.  The communications error that contributed to this could have resulted in a costly incident ($500K).  We have seen similar incidents and near misses related to hoisting and rigging activities at SLAC in the past few years.</a:t>
            </a:r>
            <a:endParaRPr lang="en-US" dirty="0"/>
          </a:p>
        </p:txBody>
      </p:sp>
      <p:sp>
        <p:nvSpPr>
          <p:cNvPr id="4" name="Slide Number Placeholder 3"/>
          <p:cNvSpPr>
            <a:spLocks noGrp="1"/>
          </p:cNvSpPr>
          <p:nvPr>
            <p:ph type="sldNum" sz="quarter" idx="10"/>
          </p:nvPr>
        </p:nvSpPr>
        <p:spPr/>
        <p:txBody>
          <a:bodyPr/>
          <a:lstStyle/>
          <a:p>
            <a:pPr>
              <a:defRPr/>
            </a:pPr>
            <a:fld id="{A830CDE1-5EFC-4043-A564-47A23FC5E106}"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z="3200" i="1" dirty="0" smtClean="0"/>
              <a:t>Here’s some details related to this near miss and a list of candidate causal factors and error precursors. Are there any lessons learned from this near miss that might apply to or benefit your organization?  </a:t>
            </a:r>
          </a:p>
        </p:txBody>
      </p:sp>
      <p:sp>
        <p:nvSpPr>
          <p:cNvPr id="36868" name="Slide Number Placeholder 3"/>
          <p:cNvSpPr>
            <a:spLocks noGrp="1"/>
          </p:cNvSpPr>
          <p:nvPr>
            <p:ph type="sldNum" sz="quarter" idx="5"/>
          </p:nvPr>
        </p:nvSpPr>
        <p:spPr>
          <a:noFill/>
        </p:spPr>
        <p:txBody>
          <a:bodyPr/>
          <a:lstStyle/>
          <a:p>
            <a:fld id="{EFDAF0A0-3B08-4453-9A33-505A41D99C30}" type="slidenum">
              <a:rPr lang="en-US" smtClean="0">
                <a:latin typeface="Arial" pitchFamily="34" charset="0"/>
              </a:rPr>
              <a:pPr/>
              <a:t>9</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vendor–provided</a:t>
            </a:r>
            <a:r>
              <a:rPr lang="en-US" baseline="0" dirty="0" smtClean="0"/>
              <a:t>  test equipment was not properly inspected resulting in an electric shock incident.  We routinely use test equipment and have established inspection protocols in place.  This is the second </a:t>
            </a:r>
            <a:r>
              <a:rPr lang="en-US" dirty="0" smtClean="0"/>
              <a:t>electric shock incident with portable test equipment in the past year.</a:t>
            </a:r>
            <a:endParaRPr lang="en-US" dirty="0"/>
          </a:p>
        </p:txBody>
      </p:sp>
      <p:sp>
        <p:nvSpPr>
          <p:cNvPr id="4" name="Slide Number Placeholder 3"/>
          <p:cNvSpPr>
            <a:spLocks noGrp="1"/>
          </p:cNvSpPr>
          <p:nvPr>
            <p:ph type="sldNum" sz="quarter" idx="10"/>
          </p:nvPr>
        </p:nvSpPr>
        <p:spPr/>
        <p:txBody>
          <a:bodyPr/>
          <a:lstStyle/>
          <a:p>
            <a:pPr>
              <a:defRPr/>
            </a:pPr>
            <a:fld id="{A830CDE1-5EFC-4043-A564-47A23FC5E106}"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8"/>
          <p:cNvSpPr>
            <a:spLocks noGrp="1"/>
          </p:cNvSpPr>
          <p:nvPr>
            <p:ph type="sldNum" sz="quarter" idx="11"/>
          </p:nvPr>
        </p:nvSpPr>
        <p:spPr/>
        <p:txBody>
          <a:bodyPr/>
          <a:lstStyle>
            <a:lvl1pPr>
              <a:defRPr/>
            </a:lvl1pPr>
          </a:lstStyle>
          <a:p>
            <a:pPr>
              <a:defRPr/>
            </a:pPr>
            <a:fld id="{3434C28A-8AB0-4E5B-BE74-6BCAEB8D79E7}" type="slidenum">
              <a:rPr lang="en-US"/>
              <a:pPr>
                <a:defRPr/>
              </a:pPr>
              <a:t>‹#›</a:t>
            </a:fld>
            <a:endParaRPr lang="en-US"/>
          </a:p>
        </p:txBody>
      </p:sp>
      <p:sp>
        <p:nvSpPr>
          <p:cNvPr id="6"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11"/>
          </p:nvPr>
        </p:nvSpPr>
        <p:spPr/>
        <p:txBody>
          <a:bodyPr/>
          <a:lstStyle>
            <a:lvl1pPr>
              <a:defRPr/>
            </a:lvl1pPr>
          </a:lstStyle>
          <a:p>
            <a:pPr>
              <a:defRPr/>
            </a:pPr>
            <a:fld id="{817CFD97-1D5A-4806-8D54-3366A176667F}" type="slidenum">
              <a:rPr lang="en-US"/>
              <a:pPr>
                <a:defRPr/>
              </a:pPr>
              <a:t>‹#›</a:t>
            </a:fld>
            <a:endParaRPr lang="en-US"/>
          </a:p>
        </p:txBody>
      </p:sp>
      <p:sp>
        <p:nvSpPr>
          <p:cNvPr id="6"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152400"/>
            <a:ext cx="215582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31507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11"/>
          </p:nvPr>
        </p:nvSpPr>
        <p:spPr/>
        <p:txBody>
          <a:bodyPr/>
          <a:lstStyle>
            <a:lvl1pPr>
              <a:defRPr/>
            </a:lvl1pPr>
          </a:lstStyle>
          <a:p>
            <a:pPr>
              <a:defRPr/>
            </a:pPr>
            <a:fld id="{F7B401DC-9B9D-424A-BD7F-B71FC5EC7953}" type="slidenum">
              <a:rPr lang="en-US"/>
              <a:pPr>
                <a:defRPr/>
              </a:pPr>
              <a:t>‹#›</a:t>
            </a:fld>
            <a:endParaRPr lang="en-US"/>
          </a:p>
        </p:txBody>
      </p:sp>
      <p:sp>
        <p:nvSpPr>
          <p:cNvPr id="6"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11"/>
          </p:nvPr>
        </p:nvSpPr>
        <p:spPr/>
        <p:txBody>
          <a:bodyPr/>
          <a:lstStyle>
            <a:lvl1pPr>
              <a:defRPr/>
            </a:lvl1pPr>
          </a:lstStyle>
          <a:p>
            <a:pPr>
              <a:defRPr/>
            </a:pPr>
            <a:fld id="{18B34076-4274-4411-81ED-AC50F95BFC6C}" type="slidenum">
              <a:rPr lang="en-US"/>
              <a:pPr>
                <a:defRPr/>
              </a:pPr>
              <a:t>‹#›</a:t>
            </a:fld>
            <a:endParaRPr lang="en-US"/>
          </a:p>
        </p:txBody>
      </p:sp>
      <p:sp>
        <p:nvSpPr>
          <p:cNvPr id="6"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8"/>
          <p:cNvSpPr>
            <a:spLocks noGrp="1"/>
          </p:cNvSpPr>
          <p:nvPr>
            <p:ph type="sldNum" sz="quarter" idx="11"/>
          </p:nvPr>
        </p:nvSpPr>
        <p:spPr/>
        <p:txBody>
          <a:bodyPr/>
          <a:lstStyle>
            <a:lvl1pPr>
              <a:defRPr/>
            </a:lvl1pPr>
          </a:lstStyle>
          <a:p>
            <a:pPr>
              <a:defRPr/>
            </a:pPr>
            <a:fld id="{2117A807-8D77-4378-9C2A-A113CBC5A445}" type="slidenum">
              <a:rPr lang="en-US"/>
              <a:pPr>
                <a:defRPr/>
              </a:pPr>
              <a:t>‹#›</a:t>
            </a:fld>
            <a:endParaRPr lang="en-US"/>
          </a:p>
        </p:txBody>
      </p:sp>
      <p:sp>
        <p:nvSpPr>
          <p:cNvPr id="6"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219200"/>
            <a:ext cx="4229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219200"/>
            <a:ext cx="4229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a:spLocks noGrp="1"/>
          </p:cNvSpPr>
          <p:nvPr>
            <p:ph type="sldNum" sz="quarter" idx="11"/>
          </p:nvPr>
        </p:nvSpPr>
        <p:spPr/>
        <p:txBody>
          <a:bodyPr/>
          <a:lstStyle>
            <a:lvl1pPr>
              <a:defRPr/>
            </a:lvl1pPr>
          </a:lstStyle>
          <a:p>
            <a:pPr>
              <a:defRPr/>
            </a:pPr>
            <a:fld id="{F30D4D2F-B640-45B1-88D7-7639DF530317}" type="slidenum">
              <a:rPr lang="en-US"/>
              <a:pPr>
                <a:defRPr/>
              </a:pPr>
              <a:t>‹#›</a:t>
            </a:fld>
            <a:endParaRPr lang="en-US"/>
          </a:p>
        </p:txBody>
      </p:sp>
      <p:sp>
        <p:nvSpPr>
          <p:cNvPr id="7"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1"/>
          </p:nvPr>
        </p:nvSpPr>
        <p:spPr/>
        <p:txBody>
          <a:bodyPr/>
          <a:lstStyle>
            <a:lvl1pPr>
              <a:defRPr/>
            </a:lvl1pPr>
          </a:lstStyle>
          <a:p>
            <a:pPr>
              <a:defRPr/>
            </a:pPr>
            <a:fld id="{42240E74-FE96-438C-B933-FB767A3CEC7D}" type="slidenum">
              <a:rPr lang="en-US"/>
              <a:pPr>
                <a:defRPr/>
              </a:pPr>
              <a:t>‹#›</a:t>
            </a:fld>
            <a:endParaRPr lang="en-US"/>
          </a:p>
        </p:txBody>
      </p:sp>
      <p:sp>
        <p:nvSpPr>
          <p:cNvPr id="9" name="Footer Placeholder 7"/>
          <p:cNvSpPr>
            <a:spLocks noGrp="1"/>
          </p:cNvSpPr>
          <p:nvPr>
            <p:ph type="ftr" sz="quarter" idx="12"/>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11"/>
          </p:nvPr>
        </p:nvSpPr>
        <p:spPr/>
        <p:txBody>
          <a:bodyPr/>
          <a:lstStyle>
            <a:lvl1pPr>
              <a:defRPr/>
            </a:lvl1pPr>
          </a:lstStyle>
          <a:p>
            <a:pPr>
              <a:defRPr/>
            </a:pPr>
            <a:fld id="{0FDF0FC9-AE1E-4D20-9194-6BB16C122EBB}" type="slidenum">
              <a:rPr lang="en-US"/>
              <a:pPr>
                <a:defRPr/>
              </a:pPr>
              <a:t>‹#›</a:t>
            </a:fld>
            <a:endParaRPr lang="en-US"/>
          </a:p>
        </p:txBody>
      </p:sp>
      <p:sp>
        <p:nvSpPr>
          <p:cNvPr id="5"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1"/>
          </p:nvPr>
        </p:nvSpPr>
        <p:spPr/>
        <p:txBody>
          <a:bodyPr/>
          <a:lstStyle>
            <a:lvl1pPr>
              <a:defRPr/>
            </a:lvl1pPr>
          </a:lstStyle>
          <a:p>
            <a:pPr>
              <a:defRPr/>
            </a:pPr>
            <a:fld id="{6183A3A0-771D-4CFE-87D9-FDD635FFE9D0}" type="slidenum">
              <a:rPr lang="en-US"/>
              <a:pPr>
                <a:defRPr/>
              </a:pPr>
              <a:t>‹#›</a:t>
            </a:fld>
            <a:endParaRPr lang="en-US"/>
          </a:p>
        </p:txBody>
      </p:sp>
      <p:sp>
        <p:nvSpPr>
          <p:cNvPr id="7"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1"/>
          </p:nvPr>
        </p:nvSpPr>
        <p:spPr/>
        <p:txBody>
          <a:bodyPr/>
          <a:lstStyle>
            <a:lvl1pPr>
              <a:defRPr/>
            </a:lvl1pPr>
          </a:lstStyle>
          <a:p>
            <a:pPr>
              <a:defRPr/>
            </a:pPr>
            <a:fld id="{89A66BDD-BCBF-4940-834B-159F7B996378}" type="slidenum">
              <a:rPr lang="en-US"/>
              <a:pPr>
                <a:defRPr/>
              </a:pPr>
              <a:t>‹#›</a:t>
            </a:fld>
            <a:endParaRPr lang="en-US"/>
          </a:p>
        </p:txBody>
      </p:sp>
      <p:sp>
        <p:nvSpPr>
          <p:cNvPr id="7"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p:nvSpPr>
        <p:spPr bwMode="auto">
          <a:xfrm>
            <a:off x="0" y="990600"/>
            <a:ext cx="8574088" cy="0"/>
          </a:xfrm>
          <a:prstGeom prst="line">
            <a:avLst/>
          </a:prstGeom>
          <a:noFill/>
          <a:ln w="38100">
            <a:solidFill>
              <a:srgbClr val="B40000"/>
            </a:solidFill>
            <a:round/>
            <a:headEnd/>
            <a:tailEnd type="oval" w="med" len="med"/>
          </a:ln>
          <a:effectLst/>
        </p:spPr>
        <p:txBody>
          <a:bodyPr/>
          <a:lstStyle/>
          <a:p>
            <a:pPr>
              <a:defRPr/>
            </a:pPr>
            <a:endParaRPr lang="en-US">
              <a:cs typeface="+mn-cs"/>
            </a:endParaRPr>
          </a:p>
        </p:txBody>
      </p:sp>
      <p:sp>
        <p:nvSpPr>
          <p:cNvPr id="1027" name="Rectangle 6"/>
          <p:cNvSpPr>
            <a:spLocks noGrp="1" noChangeArrowheads="1"/>
          </p:cNvSpPr>
          <p:nvPr>
            <p:ph type="title"/>
          </p:nvPr>
        </p:nvSpPr>
        <p:spPr bwMode="auto">
          <a:xfrm>
            <a:off x="304800" y="152400"/>
            <a:ext cx="8610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292100" y="1219200"/>
            <a:ext cx="8610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21" descr="arg"/>
          <p:cNvPicPr>
            <a:picLocks noChangeAspect="1" noChangeArrowheads="1"/>
          </p:cNvPicPr>
          <p:nvPr/>
        </p:nvPicPr>
        <p:blipFill>
          <a:blip r:embed="rId13" cstate="print"/>
          <a:srcRect/>
          <a:stretch>
            <a:fillRect/>
          </a:stretch>
        </p:blipFill>
        <p:spPr bwMode="auto">
          <a:xfrm>
            <a:off x="8305800" y="6019800"/>
            <a:ext cx="712788" cy="712788"/>
          </a:xfrm>
          <a:prstGeom prst="rect">
            <a:avLst/>
          </a:prstGeom>
          <a:noFill/>
          <a:ln w="9525">
            <a:noFill/>
            <a:miter lim="800000"/>
            <a:headEnd/>
            <a:tailEnd/>
          </a:ln>
        </p:spPr>
      </p:pic>
      <p:sp>
        <p:nvSpPr>
          <p:cNvPr id="8" name="Footer Placeholder 7"/>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Department Heads Meeting: June 16, 2011</a:t>
            </a:r>
            <a:endParaRPr lang="en-US" dirty="0"/>
          </a:p>
        </p:txBody>
      </p:sp>
      <p:sp>
        <p:nvSpPr>
          <p:cNvPr id="9" name="Slide Number Placeholder 8"/>
          <p:cNvSpPr>
            <a:spLocks noGrp="1"/>
          </p:cNvSpPr>
          <p:nvPr>
            <p:ph type="sldNum" sz="quarter" idx="4"/>
          </p:nvPr>
        </p:nvSpPr>
        <p:spPr>
          <a:xfrm>
            <a:off x="6553200" y="6356350"/>
            <a:ext cx="16764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1F4AB95B-700F-464E-85ED-D06355EA53B2}" type="slidenum">
              <a:rPr lang="en-US"/>
              <a:pPr>
                <a:defRPr/>
              </a:pPr>
              <a:t>‹#›</a:t>
            </a:fld>
            <a:endParaRPr lang="en-US"/>
          </a:p>
        </p:txBody>
      </p:sp>
      <p:pic>
        <p:nvPicPr>
          <p:cNvPr id="1032" name="Picture 4" descr="SLAC_Logo_hires"/>
          <p:cNvPicPr>
            <a:picLocks noChangeAspect="1" noChangeArrowheads="1"/>
          </p:cNvPicPr>
          <p:nvPr/>
        </p:nvPicPr>
        <p:blipFill>
          <a:blip r:embed="rId14" cstate="print"/>
          <a:srcRect/>
          <a:stretch>
            <a:fillRect/>
          </a:stretch>
        </p:blipFill>
        <p:spPr bwMode="auto">
          <a:xfrm>
            <a:off x="152400" y="6157913"/>
            <a:ext cx="1527175" cy="547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3" r:id="rId7"/>
    <p:sldLayoutId id="2147483669" r:id="rId8"/>
    <p:sldLayoutId id="2147483670" r:id="rId9"/>
    <p:sldLayoutId id="2147483671" r:id="rId10"/>
    <p:sldLayoutId id="2147483672" r:id="rId11"/>
  </p:sldLayoutIdLst>
  <p:hf hd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sz="2400" dirty="0" smtClean="0"/>
              <a:t>Department Heads Meeting</a:t>
            </a:r>
            <a:br>
              <a:rPr lang="en-US" sz="2400" dirty="0" smtClean="0"/>
            </a:br>
            <a:r>
              <a:rPr lang="en-US" sz="2400" dirty="0" smtClean="0"/>
              <a:t>June</a:t>
            </a:r>
            <a:r>
              <a:rPr lang="en-US" sz="2400" dirty="0" smtClean="0"/>
              <a:t> 16, </a:t>
            </a:r>
            <a:r>
              <a:rPr lang="en-US" sz="2400" dirty="0" smtClean="0"/>
              <a:t>2011</a:t>
            </a:r>
          </a:p>
        </p:txBody>
      </p:sp>
      <p:sp>
        <p:nvSpPr>
          <p:cNvPr id="3075" name="Rectangle 3"/>
          <p:cNvSpPr>
            <a:spLocks noGrp="1" noChangeArrowheads="1"/>
          </p:cNvSpPr>
          <p:nvPr>
            <p:ph type="subTitle" idx="1"/>
          </p:nvPr>
        </p:nvSpPr>
        <p:spPr/>
        <p:txBody>
          <a:bodyPr/>
          <a:lstStyle/>
          <a:p>
            <a:pPr eaLnBrk="1" hangingPunct="1"/>
            <a:r>
              <a:rPr lang="en-US" sz="2000" smtClean="0"/>
              <a:t>David B. MacFarlane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Example: Shock Incident</a:t>
            </a:r>
            <a:endParaRPr lang="en-US" dirty="0" smtClean="0"/>
          </a:p>
        </p:txBody>
      </p:sp>
      <p:sp>
        <p:nvSpPr>
          <p:cNvPr id="15363" name="Rectangle 3"/>
          <p:cNvSpPr>
            <a:spLocks noGrp="1" noChangeArrowheads="1"/>
          </p:cNvSpPr>
          <p:nvPr>
            <p:ph idx="1"/>
          </p:nvPr>
        </p:nvSpPr>
        <p:spPr>
          <a:xfrm>
            <a:off x="292100" y="1219200"/>
            <a:ext cx="4279900" cy="4724400"/>
          </a:xfrm>
        </p:spPr>
        <p:txBody>
          <a:bodyPr/>
          <a:lstStyle/>
          <a:p>
            <a:r>
              <a:rPr lang="en-US" dirty="0" smtClean="0"/>
              <a:t>A worker was shocked when he contacted exposed copper wire on the control box on vendor-provided portable test equipment.</a:t>
            </a:r>
          </a:p>
          <a:p>
            <a:r>
              <a:rPr lang="en-US" dirty="0" smtClean="0"/>
              <a:t>Second electric shock incident with portable test equipment in the past year</a:t>
            </a:r>
            <a:endParaRPr lang="en-US" dirty="0" smtClean="0"/>
          </a:p>
        </p:txBody>
      </p:sp>
      <p:sp>
        <p:nvSpPr>
          <p:cNvPr id="15361" name="Slide Number Placeholder 3"/>
          <p:cNvSpPr>
            <a:spLocks noGrp="1"/>
          </p:cNvSpPr>
          <p:nvPr>
            <p:ph type="sldNum" sz="quarter" idx="11"/>
          </p:nvPr>
        </p:nvSpPr>
        <p:spPr/>
        <p:txBody>
          <a:bodyPr/>
          <a:lstStyle/>
          <a:p>
            <a:fld id="{3268E245-7A06-45FE-8932-13ED0861AE93}" type="slidenum">
              <a:rPr lang="en-US" smtClean="0"/>
              <a:pPr/>
              <a:t>10</a:t>
            </a:fld>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4800600" y="1143000"/>
            <a:ext cx="3931920" cy="4806179"/>
          </a:xfrm>
          <a:prstGeom prst="rect">
            <a:avLst/>
          </a:prstGeom>
          <a:noFill/>
          <a:ln w="9525">
            <a:noFill/>
            <a:miter lim="800000"/>
            <a:headEnd/>
            <a:tailEnd/>
          </a:ln>
        </p:spPr>
      </p:pic>
      <p:sp>
        <p:nvSpPr>
          <p:cNvPr id="6" name="AutoShape 7"/>
          <p:cNvSpPr>
            <a:spLocks noChangeArrowheads="1"/>
          </p:cNvSpPr>
          <p:nvPr/>
        </p:nvSpPr>
        <p:spPr bwMode="auto">
          <a:xfrm>
            <a:off x="7239000" y="3645766"/>
            <a:ext cx="1524000" cy="1535834"/>
          </a:xfrm>
          <a:custGeom>
            <a:avLst/>
            <a:gdLst>
              <a:gd name="T0" fmla="*/ 2019300 w 21600"/>
              <a:gd name="T1" fmla="*/ 0 h 21600"/>
              <a:gd name="T2" fmla="*/ 591393 w 21600"/>
              <a:gd name="T3" fmla="*/ 212009 h 21600"/>
              <a:gd name="T4" fmla="*/ 0 w 21600"/>
              <a:gd name="T5" fmla="*/ 723900 h 21600"/>
              <a:gd name="T6" fmla="*/ 591393 w 21600"/>
              <a:gd name="T7" fmla="*/ 1235791 h 21600"/>
              <a:gd name="T8" fmla="*/ 2019300 w 21600"/>
              <a:gd name="T9" fmla="*/ 1447800 h 21600"/>
              <a:gd name="T10" fmla="*/ 3447207 w 21600"/>
              <a:gd name="T11" fmla="*/ 1235791 h 21600"/>
              <a:gd name="T12" fmla="*/ 4038600 w 21600"/>
              <a:gd name="T13" fmla="*/ 723900 h 21600"/>
              <a:gd name="T14" fmla="*/ 3447207 w 21600"/>
              <a:gd name="T15" fmla="*/ 2120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16" y="10800"/>
                </a:moveTo>
                <a:cubicBezTo>
                  <a:pt x="916" y="16259"/>
                  <a:pt x="5341" y="20684"/>
                  <a:pt x="10800" y="20684"/>
                </a:cubicBezTo>
                <a:cubicBezTo>
                  <a:pt x="16259" y="20684"/>
                  <a:pt x="20684" y="16259"/>
                  <a:pt x="20684" y="10800"/>
                </a:cubicBezTo>
                <a:cubicBezTo>
                  <a:pt x="20684" y="5341"/>
                  <a:pt x="16259" y="916"/>
                  <a:pt x="10800" y="916"/>
                </a:cubicBezTo>
                <a:cubicBezTo>
                  <a:pt x="5341" y="916"/>
                  <a:pt x="916" y="5341"/>
                  <a:pt x="916" y="10800"/>
                </a:cubicBezTo>
                <a:close/>
              </a:path>
            </a:pathLst>
          </a:custGeom>
          <a:solidFill>
            <a:srgbClr val="FF0000"/>
          </a:solidFill>
          <a:ln w="9525">
            <a:solidFill>
              <a:schemeClr val="tx1"/>
            </a:solidFill>
            <a:round/>
            <a:headEnd/>
            <a:tailEnd/>
          </a:ln>
        </p:spPr>
        <p:txBody>
          <a:bodyPr wrap="none" anchor="ctr"/>
          <a:lstStyle/>
          <a:p>
            <a:endParaRPr lang="en-US" dirty="0"/>
          </a:p>
        </p:txBody>
      </p:sp>
      <p:sp>
        <p:nvSpPr>
          <p:cNvPr id="10" name="Footer Placeholder 9"/>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Shock Incident Details</a:t>
            </a:r>
            <a:endParaRPr lang="en-US" dirty="0" smtClean="0"/>
          </a:p>
        </p:txBody>
      </p:sp>
      <p:sp>
        <p:nvSpPr>
          <p:cNvPr id="6148" name="Content Placeholder 2"/>
          <p:cNvSpPr>
            <a:spLocks noGrp="1"/>
          </p:cNvSpPr>
          <p:nvPr>
            <p:ph idx="1"/>
          </p:nvPr>
        </p:nvSpPr>
        <p:spPr/>
        <p:txBody>
          <a:bodyPr/>
          <a:lstStyle/>
          <a:p>
            <a:pPr lvl="1"/>
            <a:r>
              <a:rPr lang="en-US" dirty="0" smtClean="0"/>
              <a:t>Portable test equipment was set up and in use in the KTL</a:t>
            </a:r>
          </a:p>
          <a:p>
            <a:pPr lvl="1"/>
            <a:r>
              <a:rPr lang="en-US" dirty="0" smtClean="0"/>
              <a:t>When manipulating the control box, worker 1 felt a shock, called out to nearby worker 2, who assisted &amp; had worker 1 report to medical</a:t>
            </a:r>
          </a:p>
          <a:p>
            <a:pPr lvl="1"/>
            <a:r>
              <a:rPr lang="en-US" dirty="0" smtClean="0"/>
              <a:t>The test equipment was </a:t>
            </a:r>
            <a:r>
              <a:rPr lang="en-US" dirty="0" err="1" smtClean="0"/>
              <a:t>deenergized</a:t>
            </a:r>
            <a:r>
              <a:rPr lang="en-US" dirty="0" smtClean="0"/>
              <a:t> and secured by worker 2.</a:t>
            </a:r>
          </a:p>
          <a:p>
            <a:pPr lvl="1"/>
            <a:r>
              <a:rPr lang="en-US" dirty="0" smtClean="0"/>
              <a:t>Upon inspection the control box was found to have inadequate insulation (small length of exposed copper wire visible in photo) on both 120 VAC power leads at the point of connection to the device. </a:t>
            </a:r>
          </a:p>
          <a:p>
            <a:r>
              <a:rPr lang="en-US" dirty="0" smtClean="0">
                <a:solidFill>
                  <a:srgbClr val="FF0000"/>
                </a:solidFill>
              </a:rPr>
              <a:t>Candidate Causal Factors and Error Precursors:</a:t>
            </a:r>
          </a:p>
          <a:p>
            <a:pPr lvl="1"/>
            <a:r>
              <a:rPr lang="en-US" dirty="0" smtClean="0"/>
              <a:t>Test equipment not inspected (or inadequate inspection) by worker prior to use</a:t>
            </a:r>
          </a:p>
          <a:p>
            <a:pPr lvl="1"/>
            <a:r>
              <a:rPr lang="en-US" dirty="0" smtClean="0"/>
              <a:t>Complacency or overconfidence</a:t>
            </a:r>
          </a:p>
          <a:p>
            <a:pPr lvl="1"/>
            <a:r>
              <a:rPr lang="en-US" dirty="0" smtClean="0"/>
              <a:t>Short cut mentality</a:t>
            </a:r>
          </a:p>
          <a:p>
            <a:pPr lvl="1"/>
            <a:r>
              <a:rPr lang="en-US" dirty="0" smtClean="0"/>
              <a:t>Unclear procedures or guidance (regarding inspection and EEIP requirements)</a:t>
            </a:r>
            <a:endParaRPr lang="en-US" dirty="0"/>
          </a:p>
        </p:txBody>
      </p:sp>
      <p:sp>
        <p:nvSpPr>
          <p:cNvPr id="7" name="Slide Number Placeholder 6"/>
          <p:cNvSpPr>
            <a:spLocks noGrp="1"/>
          </p:cNvSpPr>
          <p:nvPr>
            <p:ph type="sldNum" sz="quarter" idx="11"/>
          </p:nvPr>
        </p:nvSpPr>
        <p:spPr/>
        <p:txBody>
          <a:bodyPr/>
          <a:lstStyle/>
          <a:p>
            <a:pPr>
              <a:defRPr/>
            </a:pPr>
            <a:fld id="{18B34076-4274-4411-81ED-AC50F95BFC6C}" type="slidenum">
              <a:rPr lang="en-US" smtClean="0"/>
              <a:pPr>
                <a:defRPr/>
              </a:pPr>
              <a:t>11</a:t>
            </a:fld>
            <a:endParaRPr lang="en-US"/>
          </a:p>
        </p:txBody>
      </p:sp>
      <p:sp>
        <p:nvSpPr>
          <p:cNvPr id="8" name="Footer Placeholder 7"/>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Example: Ergonomic Injuries</a:t>
            </a:r>
            <a:endParaRPr lang="en-US" dirty="0" smtClean="0"/>
          </a:p>
        </p:txBody>
      </p:sp>
      <p:sp>
        <p:nvSpPr>
          <p:cNvPr id="15363" name="Rectangle 3"/>
          <p:cNvSpPr>
            <a:spLocks noGrp="1" noChangeArrowheads="1"/>
          </p:cNvSpPr>
          <p:nvPr>
            <p:ph idx="1"/>
          </p:nvPr>
        </p:nvSpPr>
        <p:spPr>
          <a:xfrm>
            <a:off x="292100" y="1219200"/>
            <a:ext cx="4279900" cy="4724400"/>
          </a:xfrm>
        </p:spPr>
        <p:txBody>
          <a:bodyPr/>
          <a:lstStyle/>
          <a:p>
            <a:r>
              <a:rPr lang="en-US" dirty="0" smtClean="0"/>
              <a:t>Multiple injuries and first aid cases related to poor ergonomics in office environments</a:t>
            </a:r>
          </a:p>
          <a:p>
            <a:r>
              <a:rPr lang="en-US" dirty="0" smtClean="0"/>
              <a:t>Have also seen multiple strain injuries and first aid cases from incidents involving non- office workers </a:t>
            </a:r>
          </a:p>
          <a:p>
            <a:r>
              <a:rPr lang="en-US" dirty="0" smtClean="0"/>
              <a:t>11 Recordable cases so far in FY11</a:t>
            </a:r>
          </a:p>
          <a:p>
            <a:endParaRPr lang="en-US" dirty="0" smtClean="0"/>
          </a:p>
          <a:p>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4800600" y="1143000"/>
            <a:ext cx="3931920" cy="4505325"/>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18B34076-4274-4411-81ED-AC50F95BFC6C}" type="slidenum">
              <a:rPr lang="en-US" smtClean="0"/>
              <a:pPr>
                <a:defRPr/>
              </a:pPr>
              <a:t>12</a:t>
            </a:fld>
            <a:endParaRPr lang="en-US"/>
          </a:p>
        </p:txBody>
      </p:sp>
      <p:sp>
        <p:nvSpPr>
          <p:cNvPr id="9" name="Footer Placeholder 8"/>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Summary of Ergonomic-Related Injuries</a:t>
            </a:r>
            <a:endParaRPr lang="en-US" dirty="0" smtClean="0"/>
          </a:p>
        </p:txBody>
      </p:sp>
      <p:sp>
        <p:nvSpPr>
          <p:cNvPr id="15363" name="Rectangle 3"/>
          <p:cNvSpPr>
            <a:spLocks noGrp="1" noChangeArrowheads="1"/>
          </p:cNvSpPr>
          <p:nvPr>
            <p:ph type="body" idx="1"/>
          </p:nvPr>
        </p:nvSpPr>
        <p:spPr/>
        <p:txBody>
          <a:bodyPr/>
          <a:lstStyle/>
          <a:p>
            <a:r>
              <a:rPr lang="en-US" dirty="0" smtClean="0"/>
              <a:t>Non-office</a:t>
            </a:r>
          </a:p>
          <a:p>
            <a:pPr lvl="1"/>
            <a:r>
              <a:rPr lang="en-US" dirty="0" smtClean="0"/>
              <a:t>Rigger felt back pain when lifting a 4 by 4 board (Ops)</a:t>
            </a:r>
          </a:p>
          <a:p>
            <a:pPr lvl="1"/>
            <a:r>
              <a:rPr lang="en-US" dirty="0" smtClean="0"/>
              <a:t>Café worker felt lower back pain while working at grill (Ops)</a:t>
            </a:r>
          </a:p>
          <a:p>
            <a:pPr lvl="1"/>
            <a:r>
              <a:rPr lang="en-US" dirty="0" smtClean="0"/>
              <a:t>Welder strained knee while working and moving materiel (AD)</a:t>
            </a:r>
          </a:p>
          <a:p>
            <a:pPr lvl="1"/>
            <a:r>
              <a:rPr lang="en-US" dirty="0" smtClean="0"/>
              <a:t>Worker felt leg pain when positioning a pump (SSRL)</a:t>
            </a:r>
          </a:p>
          <a:p>
            <a:pPr lvl="1"/>
            <a:r>
              <a:rPr lang="en-US" dirty="0" smtClean="0"/>
              <a:t>Worker felt back pain after lifting several small items (SSRL)</a:t>
            </a:r>
          </a:p>
          <a:p>
            <a:pPr lvl="1"/>
            <a:r>
              <a:rPr lang="en-US" dirty="0" smtClean="0"/>
              <a:t>Worker felt pain after removing cables from overhead tray (AD)</a:t>
            </a:r>
          </a:p>
          <a:p>
            <a:r>
              <a:rPr lang="en-US" dirty="0" smtClean="0"/>
              <a:t>Office</a:t>
            </a:r>
          </a:p>
          <a:p>
            <a:pPr lvl="1"/>
            <a:r>
              <a:rPr lang="en-US" dirty="0" smtClean="0"/>
              <a:t>Arm pain when performing prolonged </a:t>
            </a:r>
            <a:r>
              <a:rPr lang="en-US" dirty="0" err="1" smtClean="0"/>
              <a:t>mousing</a:t>
            </a:r>
            <a:r>
              <a:rPr lang="en-US" dirty="0" smtClean="0"/>
              <a:t> (Ops)</a:t>
            </a:r>
          </a:p>
          <a:p>
            <a:pPr lvl="1"/>
            <a:r>
              <a:rPr lang="en-US" dirty="0" smtClean="0"/>
              <a:t>Worker felt pain after performing standard office duties (Ops)</a:t>
            </a:r>
          </a:p>
          <a:p>
            <a:pPr lvl="1"/>
            <a:r>
              <a:rPr lang="en-US" dirty="0" smtClean="0"/>
              <a:t>Pain in neck and upper back after prolonged computer use (AD)</a:t>
            </a:r>
          </a:p>
          <a:p>
            <a:pPr lvl="1"/>
            <a:r>
              <a:rPr lang="en-US" dirty="0" smtClean="0"/>
              <a:t>Wrist, forearm, &amp; hand pain from using key board and mouse (AD)</a:t>
            </a:r>
          </a:p>
          <a:p>
            <a:pPr lvl="1"/>
            <a:r>
              <a:rPr lang="en-US" dirty="0" smtClean="0"/>
              <a:t>Shoulder and left index finger pain from computer-related work (AD)</a:t>
            </a:r>
          </a:p>
          <a:p>
            <a:pPr lvl="1"/>
            <a:endParaRPr lang="en-US" dirty="0" smtClean="0"/>
          </a:p>
        </p:txBody>
      </p:sp>
      <p:sp>
        <p:nvSpPr>
          <p:cNvPr id="15361" name="Slide Number Placeholder 3"/>
          <p:cNvSpPr>
            <a:spLocks noGrp="1"/>
          </p:cNvSpPr>
          <p:nvPr>
            <p:ph type="sldNum" sz="quarter" idx="11"/>
          </p:nvPr>
        </p:nvSpPr>
        <p:spPr>
          <a:xfrm>
            <a:off x="6553200" y="6356350"/>
            <a:ext cx="1676400" cy="365125"/>
          </a:xfrm>
        </p:spPr>
        <p:txBody>
          <a:bodyPr/>
          <a:lstStyle/>
          <a:p>
            <a:fld id="{3268E245-7A06-45FE-8932-13ED0861AE93}" type="slidenum">
              <a:rPr lang="en-US" smtClean="0"/>
              <a:pPr/>
              <a:t>13</a:t>
            </a:fld>
            <a:endParaRPr lang="en-US" dirty="0" smtClean="0"/>
          </a:p>
        </p:txBody>
      </p:sp>
      <p:sp>
        <p:nvSpPr>
          <p:cNvPr id="8" name="Footer Placeholder 7"/>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Example: Laser System Near Miss</a:t>
            </a:r>
            <a:endParaRPr lang="en-US" dirty="0" smtClean="0"/>
          </a:p>
        </p:txBody>
      </p:sp>
      <p:sp>
        <p:nvSpPr>
          <p:cNvPr id="15363" name="Rectangle 3"/>
          <p:cNvSpPr>
            <a:spLocks noGrp="1" noChangeArrowheads="1"/>
          </p:cNvSpPr>
          <p:nvPr>
            <p:ph idx="1"/>
          </p:nvPr>
        </p:nvSpPr>
        <p:spPr>
          <a:xfrm>
            <a:off x="292100" y="1219200"/>
            <a:ext cx="4279900" cy="4724400"/>
          </a:xfrm>
        </p:spPr>
        <p:txBody>
          <a:bodyPr/>
          <a:lstStyle/>
          <a:p>
            <a:r>
              <a:rPr lang="en-US" dirty="0" smtClean="0"/>
              <a:t>Laser operator noticed red laser beam on shirt sleeve while moving an unused optic while the lab was in Class 1 laser operations mode (i.e., beam should have been totally enclosed) </a:t>
            </a:r>
          </a:p>
          <a:p>
            <a:r>
              <a:rPr lang="en-US" dirty="0" smtClean="0"/>
              <a:t>Second laser event in past 2 years </a:t>
            </a:r>
            <a:endParaRPr lang="en-US" dirty="0" smtClean="0"/>
          </a:p>
        </p:txBody>
      </p:sp>
      <p:sp>
        <p:nvSpPr>
          <p:cNvPr id="15361" name="Slide Number Placeholder 3"/>
          <p:cNvSpPr>
            <a:spLocks noGrp="1"/>
          </p:cNvSpPr>
          <p:nvPr>
            <p:ph type="sldNum" sz="quarter" idx="11"/>
          </p:nvPr>
        </p:nvSpPr>
        <p:spPr/>
        <p:txBody>
          <a:bodyPr/>
          <a:lstStyle/>
          <a:p>
            <a:fld id="{3268E245-7A06-45FE-8932-13ED0861AE93}" type="slidenum">
              <a:rPr lang="en-US" smtClean="0"/>
              <a:pPr/>
              <a:t>14</a:t>
            </a:fld>
            <a:endParaRPr lang="en-US" dirty="0" smtClean="0"/>
          </a:p>
        </p:txBody>
      </p:sp>
      <p:pic>
        <p:nvPicPr>
          <p:cNvPr id="6" name="Picture 5" descr="CIMG1523.JPG"/>
          <p:cNvPicPr>
            <a:picLocks noChangeAspect="1"/>
          </p:cNvPicPr>
          <p:nvPr/>
        </p:nvPicPr>
        <p:blipFill>
          <a:blip r:embed="rId3" cstate="print"/>
          <a:stretch>
            <a:fillRect/>
          </a:stretch>
        </p:blipFill>
        <p:spPr>
          <a:xfrm>
            <a:off x="4800600" y="1143000"/>
            <a:ext cx="3931920" cy="4246474"/>
          </a:xfrm>
          <a:prstGeom prst="rect">
            <a:avLst/>
          </a:prstGeom>
        </p:spPr>
      </p:pic>
      <p:sp>
        <p:nvSpPr>
          <p:cNvPr id="10" name="Footer Placeholder 9"/>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Laser System Near Miss Details</a:t>
            </a:r>
            <a:endParaRPr lang="en-US" dirty="0" smtClean="0"/>
          </a:p>
        </p:txBody>
      </p:sp>
      <p:sp>
        <p:nvSpPr>
          <p:cNvPr id="6148" name="Content Placeholder 2"/>
          <p:cNvSpPr>
            <a:spLocks noGrp="1"/>
          </p:cNvSpPr>
          <p:nvPr>
            <p:ph idx="1"/>
          </p:nvPr>
        </p:nvSpPr>
        <p:spPr/>
        <p:txBody>
          <a:bodyPr/>
          <a:lstStyle/>
          <a:p>
            <a:pPr lvl="1"/>
            <a:r>
              <a:rPr lang="en-US" dirty="0" smtClean="0"/>
              <a:t>Day prior to incident, a safety shutter was removed from shutter enclosure during a configuration change to accommodate a new optic being installed</a:t>
            </a:r>
          </a:p>
          <a:p>
            <a:pPr lvl="1"/>
            <a:r>
              <a:rPr lang="en-US" dirty="0" smtClean="0"/>
              <a:t>Laser system was then operated for an extended period in Class 4 mode (PPE required with laser beams enabled) with the safety shutter not relocated to restore its functionality.  Two covers for shutter enclosure are also removed during this period.</a:t>
            </a:r>
          </a:p>
          <a:p>
            <a:pPr lvl="1"/>
            <a:r>
              <a:rPr lang="en-US" dirty="0" smtClean="0"/>
              <a:t>At end of day the laser system is put to Class 1 operation mode, a common practice for this lab, but without the required safety shutter and 2 covers</a:t>
            </a:r>
          </a:p>
          <a:p>
            <a:pPr lvl="1"/>
            <a:r>
              <a:rPr lang="en-US" dirty="0" smtClean="0"/>
              <a:t>Following morning, a laser operator enters to work in Class 1 mode without PPE (not required for this mode) when event occurs.</a:t>
            </a:r>
          </a:p>
        </p:txBody>
      </p:sp>
      <p:sp>
        <p:nvSpPr>
          <p:cNvPr id="7" name="Slide Number Placeholder 6"/>
          <p:cNvSpPr>
            <a:spLocks noGrp="1"/>
          </p:cNvSpPr>
          <p:nvPr>
            <p:ph type="sldNum" sz="quarter" idx="11"/>
          </p:nvPr>
        </p:nvSpPr>
        <p:spPr/>
        <p:txBody>
          <a:bodyPr/>
          <a:lstStyle/>
          <a:p>
            <a:pPr>
              <a:defRPr/>
            </a:pPr>
            <a:fld id="{18B34076-4274-4411-81ED-AC50F95BFC6C}" type="slidenum">
              <a:rPr lang="en-US" smtClean="0"/>
              <a:pPr>
                <a:defRPr/>
              </a:pPr>
              <a:t>15</a:t>
            </a:fld>
            <a:endParaRPr lang="en-US"/>
          </a:p>
        </p:txBody>
      </p:sp>
      <p:sp>
        <p:nvSpPr>
          <p:cNvPr id="8" name="Footer Placeholder 7"/>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Laser System Near Miss Details</a:t>
            </a:r>
            <a:endParaRPr lang="en-US" dirty="0" smtClean="0"/>
          </a:p>
        </p:txBody>
      </p:sp>
      <p:sp>
        <p:nvSpPr>
          <p:cNvPr id="6148" name="Content Placeholder 2"/>
          <p:cNvSpPr>
            <a:spLocks noGrp="1"/>
          </p:cNvSpPr>
          <p:nvPr>
            <p:ph idx="1"/>
          </p:nvPr>
        </p:nvSpPr>
        <p:spPr/>
        <p:txBody>
          <a:bodyPr/>
          <a:lstStyle/>
          <a:p>
            <a:r>
              <a:rPr lang="en-US" dirty="0" smtClean="0">
                <a:solidFill>
                  <a:srgbClr val="FF0000"/>
                </a:solidFill>
              </a:rPr>
              <a:t>Candidate Causal Factors and Error Precursors:</a:t>
            </a:r>
          </a:p>
          <a:p>
            <a:pPr lvl="1"/>
            <a:r>
              <a:rPr lang="en-US" dirty="0" smtClean="0"/>
              <a:t>Inadequate work planning and controls -- re. hazard analysis and controls required for safety configuration change</a:t>
            </a:r>
          </a:p>
          <a:p>
            <a:pPr lvl="1"/>
            <a:r>
              <a:rPr lang="en-US" dirty="0" smtClean="0"/>
              <a:t>Inadequate safety configuration control for laser safety shutter</a:t>
            </a:r>
          </a:p>
          <a:p>
            <a:pPr lvl="1"/>
            <a:r>
              <a:rPr lang="en-US" dirty="0" smtClean="0"/>
              <a:t>Failure to verify required Class 1 enclosures/barriers in place prior to setting Class 1 mode</a:t>
            </a:r>
            <a:endParaRPr lang="en-US" dirty="0"/>
          </a:p>
        </p:txBody>
      </p:sp>
      <p:sp>
        <p:nvSpPr>
          <p:cNvPr id="4" name="Slide Number Placeholder 3"/>
          <p:cNvSpPr>
            <a:spLocks noGrp="1"/>
          </p:cNvSpPr>
          <p:nvPr>
            <p:ph type="sldNum" sz="quarter" idx="11"/>
          </p:nvPr>
        </p:nvSpPr>
        <p:spPr/>
        <p:txBody>
          <a:bodyPr/>
          <a:lstStyle/>
          <a:p>
            <a:pPr>
              <a:defRPr/>
            </a:pPr>
            <a:fld id="{18B34076-4274-4411-81ED-AC50F95BFC6C}" type="slidenum">
              <a:rPr lang="en-US" smtClean="0"/>
              <a:pPr>
                <a:defRPr/>
              </a:pPr>
              <a:t>16</a:t>
            </a:fld>
            <a:endParaRPr lang="en-US"/>
          </a:p>
        </p:txBody>
      </p:sp>
      <p:sp>
        <p:nvSpPr>
          <p:cNvPr id="5" name="Footer Placeholder 4"/>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6"/>
          <p:cNvGrpSpPr/>
          <p:nvPr/>
        </p:nvGrpSpPr>
        <p:grpSpPr>
          <a:xfrm>
            <a:off x="1845505" y="1487269"/>
            <a:ext cx="2743200" cy="2057400"/>
            <a:chOff x="1699230" y="1487269"/>
            <a:chExt cx="2743200" cy="2057400"/>
          </a:xfrm>
        </p:grpSpPr>
        <p:sp>
          <p:nvSpPr>
            <p:cNvPr id="8" name="Rectangle 7"/>
            <p:cNvSpPr/>
            <p:nvPr/>
          </p:nvSpPr>
          <p:spPr>
            <a:xfrm>
              <a:off x="1699230" y="1487269"/>
              <a:ext cx="2743200" cy="2057400"/>
            </a:xfrm>
            <a:prstGeom prst="rect">
              <a:avLst/>
            </a:prstGeom>
            <a:gradFill flip="none" rotWithShape="1">
              <a:gsLst>
                <a:gs pos="0">
                  <a:srgbClr val="008000"/>
                </a:gs>
                <a:gs pos="100000">
                  <a:srgbClr val="FFFFFF"/>
                </a:gs>
              </a:gsLst>
              <a:lin ang="5400000" scaled="0"/>
              <a:tileRect/>
            </a:gradFill>
            <a:ln/>
            <a:scene3d>
              <a:camera prst="isometricOffAxis1Right"/>
              <a:lightRig rig="threePt" dir="t">
                <a:rot lat="0" lon="0" rev="1200000"/>
              </a:lightRig>
            </a:scene3d>
            <a:sp3d>
              <a:bevelT w="63500" h="25400" prst="slope"/>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9" name="Oval 8"/>
            <p:cNvSpPr/>
            <p:nvPr/>
          </p:nvSpPr>
          <p:spPr>
            <a:xfrm>
              <a:off x="3223230" y="1944469"/>
              <a:ext cx="914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004030" y="3392269"/>
              <a:ext cx="152400" cy="1524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722241" y="1544359"/>
              <a:ext cx="2660592" cy="369332"/>
            </a:xfrm>
            <a:prstGeom prst="rect">
              <a:avLst/>
            </a:prstGeom>
            <a:noFill/>
            <a:scene3d>
              <a:camera prst="isometricOffAxis1Right"/>
              <a:lightRig rig="threePt" dir="t"/>
            </a:scene3d>
          </p:spPr>
          <p:txBody>
            <a:bodyPr wrap="none" lIns="91440" tIns="45720" rIns="91440" bIns="4572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rPr>
                <a:t>Management Barriers</a:t>
              </a:r>
              <a:endParaRPr lang="en-US" b="1" spc="50" dirty="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endParaRPr>
            </a:p>
          </p:txBody>
        </p:sp>
        <p:sp>
          <p:nvSpPr>
            <p:cNvPr id="51" name="Oval 50"/>
            <p:cNvSpPr/>
            <p:nvPr/>
          </p:nvSpPr>
          <p:spPr>
            <a:xfrm rot="13807018">
              <a:off x="1993591" y="2435108"/>
              <a:ext cx="1225013" cy="5455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itle 47"/>
          <p:cNvSpPr>
            <a:spLocks noGrp="1"/>
          </p:cNvSpPr>
          <p:nvPr>
            <p:ph type="title"/>
          </p:nvPr>
        </p:nvSpPr>
        <p:spPr/>
        <p:txBody>
          <a:bodyPr/>
          <a:lstStyle/>
          <a:p>
            <a:r>
              <a:rPr lang="en-US" dirty="0" smtClean="0"/>
              <a:t>Anatomy of an Incident</a:t>
            </a:r>
            <a:endParaRPr lang="en-US" dirty="0"/>
          </a:p>
        </p:txBody>
      </p:sp>
      <p:sp>
        <p:nvSpPr>
          <p:cNvPr id="2" name="Slide Number Placeholder 1"/>
          <p:cNvSpPr>
            <a:spLocks noGrp="1"/>
          </p:cNvSpPr>
          <p:nvPr>
            <p:ph type="sldNum" sz="quarter" idx="11"/>
          </p:nvPr>
        </p:nvSpPr>
        <p:spPr>
          <a:prstGeom prst="rect">
            <a:avLst/>
          </a:prstGeom>
        </p:spPr>
        <p:txBody>
          <a:bodyPr/>
          <a:lstStyle/>
          <a:p>
            <a:pPr>
              <a:defRPr/>
            </a:pPr>
            <a:fld id="{E02A276B-117E-45FD-9920-53FD314ADC02}" type="slidenum">
              <a:rPr lang="en-US" smtClean="0"/>
              <a:pPr>
                <a:defRPr/>
              </a:pPr>
              <a:t>17</a:t>
            </a:fld>
            <a:endParaRPr lang="en-US" dirty="0"/>
          </a:p>
        </p:txBody>
      </p:sp>
      <p:grpSp>
        <p:nvGrpSpPr>
          <p:cNvPr id="11" name="Group 45"/>
          <p:cNvGrpSpPr/>
          <p:nvPr/>
        </p:nvGrpSpPr>
        <p:grpSpPr>
          <a:xfrm>
            <a:off x="2988505" y="1905000"/>
            <a:ext cx="2878525" cy="2057400"/>
            <a:chOff x="2004030" y="1715869"/>
            <a:chExt cx="2878525" cy="2057400"/>
          </a:xfrm>
        </p:grpSpPr>
        <p:sp>
          <p:nvSpPr>
            <p:cNvPr id="15" name="Rectangle 14"/>
            <p:cNvSpPr/>
            <p:nvPr/>
          </p:nvSpPr>
          <p:spPr>
            <a:xfrm>
              <a:off x="2057400" y="1715869"/>
              <a:ext cx="2743200" cy="2057400"/>
            </a:xfrm>
            <a:prstGeom prst="rect">
              <a:avLst/>
            </a:prstGeom>
            <a:gradFill flip="none" rotWithShape="1">
              <a:gsLst>
                <a:gs pos="0">
                  <a:srgbClr val="0000FF"/>
                </a:gs>
                <a:gs pos="100000">
                  <a:srgbClr val="FFFFFF"/>
                </a:gs>
              </a:gsLst>
              <a:lin ang="5400000" scaled="0"/>
              <a:tileRect/>
            </a:gradFill>
            <a:scene3d>
              <a:camera prst="isometricOffAxis1Right"/>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6" name="Oval 15"/>
            <p:cNvSpPr/>
            <p:nvPr/>
          </p:nvSpPr>
          <p:spPr>
            <a:xfrm>
              <a:off x="3657600" y="2706469"/>
              <a:ext cx="3048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16807400">
              <a:off x="3986206" y="2124333"/>
              <a:ext cx="237796" cy="402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2438400" y="2858869"/>
              <a:ext cx="9144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276600" y="2325469"/>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004030" y="1715869"/>
              <a:ext cx="2878525" cy="369332"/>
            </a:xfrm>
            <a:prstGeom prst="rect">
              <a:avLst/>
            </a:prstGeom>
            <a:noFill/>
            <a:scene3d>
              <a:camera prst="isometricOffAxis1Right"/>
              <a:lightRig rig="threePt" dir="t"/>
            </a:scene3d>
          </p:spPr>
          <p:txBody>
            <a:bodyPr wrap="none" lIns="91440" tIns="45720" rIns="91440" bIns="4572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rPr>
                <a:t>Organizational Barriers</a:t>
              </a:r>
              <a:endParaRPr lang="en-US" b="1" spc="50" dirty="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endParaRPr>
            </a:p>
          </p:txBody>
        </p:sp>
      </p:grpSp>
      <p:grpSp>
        <p:nvGrpSpPr>
          <p:cNvPr id="14" name="Group 68"/>
          <p:cNvGrpSpPr/>
          <p:nvPr/>
        </p:nvGrpSpPr>
        <p:grpSpPr>
          <a:xfrm>
            <a:off x="4489675" y="2743200"/>
            <a:ext cx="2743200" cy="2057400"/>
            <a:chOff x="4343400" y="2743200"/>
            <a:chExt cx="2743200" cy="2057400"/>
          </a:xfrm>
        </p:grpSpPr>
        <p:grpSp>
          <p:nvGrpSpPr>
            <p:cNvPr id="17" name="Group 44"/>
            <p:cNvGrpSpPr/>
            <p:nvPr/>
          </p:nvGrpSpPr>
          <p:grpSpPr>
            <a:xfrm>
              <a:off x="4343400" y="2743200"/>
              <a:ext cx="2743200" cy="2057400"/>
              <a:chOff x="3657600" y="2630269"/>
              <a:chExt cx="2743200" cy="2057400"/>
            </a:xfrm>
          </p:grpSpPr>
          <p:sp>
            <p:nvSpPr>
              <p:cNvPr id="23" name="Rectangle 22"/>
              <p:cNvSpPr/>
              <p:nvPr/>
            </p:nvSpPr>
            <p:spPr>
              <a:xfrm>
                <a:off x="3657600" y="2630269"/>
                <a:ext cx="2743200" cy="2057400"/>
              </a:xfrm>
              <a:prstGeom prst="rect">
                <a:avLst/>
              </a:prstGeom>
              <a:gradFill flip="none" rotWithShape="1">
                <a:gsLst>
                  <a:gs pos="0">
                    <a:srgbClr val="FF6600"/>
                  </a:gs>
                  <a:gs pos="100000">
                    <a:srgbClr val="FFFFFF"/>
                  </a:gs>
                </a:gsLst>
                <a:lin ang="5400000" scaled="0"/>
                <a:tileRect/>
              </a:gradFill>
              <a:ln/>
              <a:scene3d>
                <a:camera prst="isometricOffAxis1Right"/>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4" name="Oval 23"/>
              <p:cNvSpPr/>
              <p:nvPr/>
            </p:nvSpPr>
            <p:spPr>
              <a:xfrm rot="19260622">
                <a:off x="4149994" y="3869289"/>
                <a:ext cx="1225013" cy="54554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rot="16807400">
                <a:off x="5456900" y="3112637"/>
                <a:ext cx="304800" cy="350077"/>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019800" y="3544669"/>
                <a:ext cx="152400" cy="1524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rot="5400000">
                <a:off x="4191000" y="3125569"/>
                <a:ext cx="304800" cy="6858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p:cNvSpPr/>
            <p:nvPr/>
          </p:nvSpPr>
          <p:spPr>
            <a:xfrm>
              <a:off x="4405756" y="2743200"/>
              <a:ext cx="2589909" cy="369332"/>
            </a:xfrm>
            <a:prstGeom prst="rect">
              <a:avLst/>
            </a:prstGeom>
            <a:noFill/>
            <a:scene3d>
              <a:camera prst="isometricOffAxis1Right"/>
              <a:lightRig rig="threePt" dir="t"/>
            </a:scene3d>
          </p:spPr>
          <p:txBody>
            <a:bodyPr wrap="none" lIns="91440" tIns="45720" rIns="91440" bIns="4572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rPr>
                <a:t>Engineering Barriers</a:t>
              </a:r>
              <a:endParaRPr lang="en-US" b="1" spc="50" dirty="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endParaRPr>
            </a:p>
          </p:txBody>
        </p:sp>
      </p:grpSp>
      <p:grpSp>
        <p:nvGrpSpPr>
          <p:cNvPr id="39" name="Group 43"/>
          <p:cNvGrpSpPr/>
          <p:nvPr/>
        </p:nvGrpSpPr>
        <p:grpSpPr>
          <a:xfrm>
            <a:off x="5708875" y="3694331"/>
            <a:ext cx="2743200" cy="2057400"/>
            <a:chOff x="5029200" y="3697069"/>
            <a:chExt cx="2743200" cy="2057400"/>
          </a:xfrm>
        </p:grpSpPr>
        <p:sp>
          <p:nvSpPr>
            <p:cNvPr id="30" name="Rectangle 29"/>
            <p:cNvSpPr/>
            <p:nvPr/>
          </p:nvSpPr>
          <p:spPr>
            <a:xfrm>
              <a:off x="5029200" y="3697069"/>
              <a:ext cx="2743200" cy="2057400"/>
            </a:xfrm>
            <a:prstGeom prst="rect">
              <a:avLst/>
            </a:prstGeom>
            <a:gradFill flip="none" rotWithShape="1">
              <a:gsLst>
                <a:gs pos="18000">
                  <a:srgbClr val="660066"/>
                </a:gs>
                <a:gs pos="100000">
                  <a:srgbClr val="FFFFFF"/>
                </a:gs>
              </a:gsLst>
              <a:lin ang="5400000" scaled="0"/>
              <a:tileRect/>
            </a:gradFill>
            <a:ln/>
            <a:scene3d>
              <a:camera prst="isometricOffAxis1Right"/>
              <a:lightRig rig="threePt" dir="t">
                <a:rot lat="0" lon="0" rev="1200000"/>
              </a:lightRig>
            </a:scene3d>
            <a:sp3d>
              <a:bevelT w="63500" h="25400" prst="slop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1" name="Oval 30"/>
            <p:cNvSpPr/>
            <p:nvPr/>
          </p:nvSpPr>
          <p:spPr>
            <a:xfrm>
              <a:off x="6172200" y="4992469"/>
              <a:ext cx="1219200" cy="533400"/>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486400" y="4382869"/>
              <a:ext cx="152400" cy="152400"/>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6096000" y="4154269"/>
              <a:ext cx="304800" cy="685800"/>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rot="16807400">
              <a:off x="5533101" y="5379224"/>
              <a:ext cx="304800" cy="350077"/>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251020" y="3697069"/>
              <a:ext cx="2326967" cy="369332"/>
            </a:xfrm>
            <a:prstGeom prst="rect">
              <a:avLst/>
            </a:prstGeom>
            <a:noFill/>
            <a:scene3d>
              <a:camera prst="isometricOffAxis1Right"/>
              <a:lightRig rig="threePt" dir="t"/>
            </a:scene3d>
          </p:spPr>
          <p:txBody>
            <a:bodyPr wrap="none" lIns="91440" tIns="45720" rIns="91440" bIns="4572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rPr>
                <a:t>Individual Barriers</a:t>
              </a:r>
              <a:endParaRPr lang="en-US" b="1" spc="50" dirty="0">
                <a:ln w="13500">
                  <a:solidFill>
                    <a:schemeClr val="accent1">
                      <a:shade val="2500"/>
                      <a:alpha val="6500"/>
                    </a:schemeClr>
                  </a:solidFill>
                  <a:prstDash val="solid"/>
                </a:ln>
                <a:solidFill>
                  <a:schemeClr val="accent1">
                    <a:tint val="3000"/>
                    <a:alpha val="95000"/>
                  </a:schemeClr>
                </a:solidFill>
                <a:effectLst>
                  <a:outerShdw blurRad="50800" dist="38100" dir="2700000" algn="tl" rotWithShape="0">
                    <a:prstClr val="black">
                      <a:alpha val="40000"/>
                    </a:prstClr>
                  </a:outerShdw>
                </a:effectLst>
              </a:endParaRPr>
            </a:p>
          </p:txBody>
        </p:sp>
      </p:grpSp>
      <p:grpSp>
        <p:nvGrpSpPr>
          <p:cNvPr id="44" name="Group 13"/>
          <p:cNvGrpSpPr/>
          <p:nvPr/>
        </p:nvGrpSpPr>
        <p:grpSpPr>
          <a:xfrm>
            <a:off x="7439690" y="4897172"/>
            <a:ext cx="1676400" cy="1639669"/>
            <a:chOff x="7467600" y="5029200"/>
            <a:chExt cx="1676400" cy="1639669"/>
          </a:xfrm>
        </p:grpSpPr>
        <p:sp>
          <p:nvSpPr>
            <p:cNvPr id="37" name="Explosion 1 36"/>
            <p:cNvSpPr/>
            <p:nvPr/>
          </p:nvSpPr>
          <p:spPr>
            <a:xfrm>
              <a:off x="7467600" y="5029200"/>
              <a:ext cx="1676400" cy="1639669"/>
            </a:xfrm>
            <a:prstGeom prst="irregularSeal1">
              <a:avLst/>
            </a:prstGeom>
            <a:gradFill flip="none" rotWithShape="1">
              <a:gsLst>
                <a:gs pos="7000">
                  <a:srgbClr val="FFFF00"/>
                </a:gs>
                <a:gs pos="32000">
                  <a:srgbClr val="FF6600"/>
                </a:gs>
                <a:gs pos="73000">
                  <a:srgbClr val="FF0000"/>
                </a:gs>
              </a:gsLst>
              <a:path path="circl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8" name="TextBox 37"/>
            <p:cNvSpPr txBox="1"/>
            <p:nvPr/>
          </p:nvSpPr>
          <p:spPr>
            <a:xfrm>
              <a:off x="7467600" y="5562600"/>
              <a:ext cx="1524000" cy="369332"/>
            </a:xfrm>
            <a:prstGeom prst="rect">
              <a:avLst/>
            </a:prstGeom>
            <a:noFill/>
          </p:spPr>
          <p:txBody>
            <a:bodyPr wrap="square" rtlCol="0">
              <a:spAutoFit/>
            </a:bodyPr>
            <a:lstStyle/>
            <a:p>
              <a:pPr algn="ctr"/>
              <a:r>
                <a:rPr lang="en-US" b="1" dirty="0" smtClean="0">
                  <a:solidFill>
                    <a:schemeClr val="accent2">
                      <a:lumMod val="50000"/>
                    </a:schemeClr>
                  </a:solidFill>
                </a:rPr>
                <a:t>Event</a:t>
              </a:r>
              <a:endParaRPr lang="en-US" b="1" dirty="0">
                <a:solidFill>
                  <a:schemeClr val="accent2">
                    <a:lumMod val="50000"/>
                  </a:schemeClr>
                </a:solidFill>
              </a:endParaRPr>
            </a:p>
          </p:txBody>
        </p:sp>
      </p:grpSp>
      <p:grpSp>
        <p:nvGrpSpPr>
          <p:cNvPr id="45" name="Group 49"/>
          <p:cNvGrpSpPr/>
          <p:nvPr/>
        </p:nvGrpSpPr>
        <p:grpSpPr>
          <a:xfrm>
            <a:off x="1693105" y="1978476"/>
            <a:ext cx="6250450" cy="3589507"/>
            <a:chOff x="1546830" y="1978476"/>
            <a:chExt cx="6250450" cy="3589507"/>
          </a:xfrm>
        </p:grpSpPr>
        <p:cxnSp>
          <p:nvCxnSpPr>
            <p:cNvPr id="52" name="Straight Connector 51"/>
            <p:cNvCxnSpPr/>
            <p:nvPr/>
          </p:nvCxnSpPr>
          <p:spPr>
            <a:xfrm>
              <a:off x="2161811" y="2315565"/>
              <a:ext cx="859070" cy="504321"/>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10800000">
              <a:off x="1546830" y="1978476"/>
              <a:ext cx="304800" cy="152400"/>
            </a:xfrm>
            <a:prstGeom prst="line">
              <a:avLst/>
            </a:prstGeom>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473056" y="3098812"/>
              <a:ext cx="984605" cy="544437"/>
            </a:xfrm>
            <a:prstGeom prst="line">
              <a:avLst/>
            </a:prstGeom>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5213886" y="4082514"/>
              <a:ext cx="476069" cy="271088"/>
            </a:xfrm>
            <a:prstGeom prst="line">
              <a:avLst/>
            </a:prstGeom>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6909026" y="5073227"/>
              <a:ext cx="888254" cy="494756"/>
            </a:xfrm>
            <a:prstGeom prst="straightConnector1">
              <a:avLst/>
            </a:prstGeom>
            <a:ln>
              <a:tailEnd type="stealth" w="lg" len="lg"/>
            </a:ln>
          </p:spPr>
          <p:style>
            <a:lnRef idx="3">
              <a:schemeClr val="dk1"/>
            </a:lnRef>
            <a:fillRef idx="0">
              <a:schemeClr val="dk1"/>
            </a:fillRef>
            <a:effectRef idx="2">
              <a:schemeClr val="dk1"/>
            </a:effectRef>
            <a:fontRef idx="minor">
              <a:schemeClr val="tx1"/>
            </a:fontRef>
          </p:style>
        </p:cxnSp>
      </p:grpSp>
      <p:sp>
        <p:nvSpPr>
          <p:cNvPr id="40" name="TextBox 39"/>
          <p:cNvSpPr txBox="1"/>
          <p:nvPr/>
        </p:nvSpPr>
        <p:spPr>
          <a:xfrm>
            <a:off x="4649605" y="955144"/>
            <a:ext cx="2997724" cy="646331"/>
          </a:xfrm>
          <a:prstGeom prst="rect">
            <a:avLst/>
          </a:prstGeom>
          <a:noFill/>
        </p:spPr>
        <p:txBody>
          <a:bodyPr wrap="square" rtlCol="0">
            <a:spAutoFit/>
          </a:bodyPr>
          <a:lstStyle/>
          <a:p>
            <a:pPr marL="285750" indent="-285750">
              <a:buFont typeface="Arial"/>
              <a:buChar char="•"/>
            </a:pPr>
            <a:r>
              <a:rPr lang="en-US" dirty="0" smtClean="0"/>
              <a:t>WPC Process</a:t>
            </a:r>
          </a:p>
          <a:p>
            <a:pPr marL="285750" indent="-285750">
              <a:buFont typeface="Arial"/>
              <a:buChar char="•"/>
            </a:pPr>
            <a:r>
              <a:rPr lang="en-US" dirty="0" smtClean="0"/>
              <a:t>Policies/Procedures</a:t>
            </a:r>
            <a:endParaRPr lang="en-US" dirty="0"/>
          </a:p>
        </p:txBody>
      </p:sp>
      <p:sp>
        <p:nvSpPr>
          <p:cNvPr id="41" name="TextBox 40"/>
          <p:cNvSpPr txBox="1"/>
          <p:nvPr/>
        </p:nvSpPr>
        <p:spPr>
          <a:xfrm>
            <a:off x="5785075" y="1591531"/>
            <a:ext cx="2743200" cy="646331"/>
          </a:xfrm>
          <a:prstGeom prst="rect">
            <a:avLst/>
          </a:prstGeom>
          <a:noFill/>
        </p:spPr>
        <p:txBody>
          <a:bodyPr wrap="square" rtlCol="0">
            <a:spAutoFit/>
          </a:bodyPr>
          <a:lstStyle/>
          <a:p>
            <a:pPr marL="225425" indent="-225425">
              <a:buFont typeface="Arial"/>
              <a:buChar char="•"/>
            </a:pPr>
            <a:r>
              <a:rPr lang="en-US" dirty="0" smtClean="0"/>
              <a:t>Sufficient Resources</a:t>
            </a:r>
          </a:p>
          <a:p>
            <a:pPr marL="225425" indent="-225425">
              <a:buFont typeface="Arial"/>
              <a:buChar char="•"/>
            </a:pPr>
            <a:r>
              <a:rPr lang="en-US" dirty="0" smtClean="0"/>
              <a:t>Training</a:t>
            </a:r>
            <a:endParaRPr lang="en-US" dirty="0"/>
          </a:p>
        </p:txBody>
      </p:sp>
      <p:sp>
        <p:nvSpPr>
          <p:cNvPr id="42" name="TextBox 41"/>
          <p:cNvSpPr txBox="1"/>
          <p:nvPr/>
        </p:nvSpPr>
        <p:spPr>
          <a:xfrm>
            <a:off x="7302650" y="2154120"/>
            <a:ext cx="1600200" cy="646331"/>
          </a:xfrm>
          <a:prstGeom prst="rect">
            <a:avLst/>
          </a:prstGeom>
          <a:noFill/>
        </p:spPr>
        <p:txBody>
          <a:bodyPr wrap="square" rtlCol="0">
            <a:spAutoFit/>
          </a:bodyPr>
          <a:lstStyle/>
          <a:p>
            <a:pPr marL="225425" indent="-225425">
              <a:buFontTx/>
              <a:buChar char="•"/>
            </a:pPr>
            <a:r>
              <a:rPr lang="en-US" dirty="0" smtClean="0"/>
              <a:t>Hardware</a:t>
            </a:r>
          </a:p>
          <a:p>
            <a:pPr marL="225425" indent="-225425">
              <a:buFontTx/>
              <a:buChar char="•"/>
            </a:pPr>
            <a:r>
              <a:rPr lang="en-US" dirty="0" smtClean="0"/>
              <a:t>Interlocks</a:t>
            </a:r>
            <a:endParaRPr lang="en-US" dirty="0"/>
          </a:p>
        </p:txBody>
      </p:sp>
      <p:sp>
        <p:nvSpPr>
          <p:cNvPr id="43" name="TextBox 42"/>
          <p:cNvSpPr txBox="1"/>
          <p:nvPr/>
        </p:nvSpPr>
        <p:spPr>
          <a:xfrm>
            <a:off x="8125490" y="2927823"/>
            <a:ext cx="1219200" cy="646331"/>
          </a:xfrm>
          <a:prstGeom prst="rect">
            <a:avLst/>
          </a:prstGeom>
          <a:noFill/>
        </p:spPr>
        <p:txBody>
          <a:bodyPr wrap="square" rtlCol="0">
            <a:spAutoFit/>
          </a:bodyPr>
          <a:lstStyle/>
          <a:p>
            <a:pPr marL="169863" indent="-169863">
              <a:buFont typeface="Arial"/>
              <a:buChar char="•"/>
            </a:pPr>
            <a:r>
              <a:rPr lang="en-US" dirty="0" smtClean="0"/>
              <a:t>PPE</a:t>
            </a:r>
          </a:p>
          <a:p>
            <a:pPr marL="169863" indent="-169863">
              <a:buFont typeface="Arial"/>
              <a:buChar char="•"/>
            </a:pPr>
            <a:r>
              <a:rPr lang="en-US" dirty="0" smtClean="0"/>
              <a:t>Actions</a:t>
            </a:r>
            <a:endParaRPr lang="en-US" dirty="0"/>
          </a:p>
        </p:txBody>
      </p:sp>
      <p:sp>
        <p:nvSpPr>
          <p:cNvPr id="49" name="Hexagon 48"/>
          <p:cNvSpPr/>
          <p:nvPr/>
        </p:nvSpPr>
        <p:spPr>
          <a:xfrm>
            <a:off x="256088" y="1695953"/>
            <a:ext cx="1600200" cy="685800"/>
          </a:xfrm>
          <a:prstGeom prst="hexagon">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Triggering Event</a:t>
            </a: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5" name="Straight Arrow Connector 4"/>
          <p:cNvCxnSpPr/>
          <p:nvPr/>
        </p:nvCxnSpPr>
        <p:spPr>
          <a:xfrm rot="5400000" flipH="1" flipV="1">
            <a:off x="6883550" y="2536489"/>
            <a:ext cx="533400" cy="457200"/>
          </a:xfrm>
          <a:prstGeom prst="straightConnector1">
            <a:avLst/>
          </a:prstGeom>
          <a:ln>
            <a:solidFill>
              <a:schemeClr val="tx2"/>
            </a:solidFill>
            <a:headEnd type="arrow"/>
            <a:tailEnd type="non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V="1">
            <a:off x="7654635" y="3232623"/>
            <a:ext cx="609600" cy="496669"/>
          </a:xfrm>
          <a:prstGeom prst="straightConnector1">
            <a:avLst/>
          </a:prstGeom>
          <a:ln>
            <a:solidFill>
              <a:schemeClr val="tx2"/>
            </a:solidFill>
            <a:headEnd type="arrow"/>
            <a:tailEnd type="none"/>
          </a:ln>
        </p:spPr>
        <p:style>
          <a:lnRef idx="3">
            <a:schemeClr val="accent4"/>
          </a:lnRef>
          <a:fillRef idx="0">
            <a:schemeClr val="accent4"/>
          </a:fillRef>
          <a:effectRef idx="2">
            <a:schemeClr val="accent4"/>
          </a:effectRef>
          <a:fontRef idx="minor">
            <a:schemeClr val="tx1"/>
          </a:fontRef>
        </p:style>
      </p:cxnSp>
      <p:cxnSp>
        <p:nvCxnSpPr>
          <p:cNvPr id="4" name="Straight Arrow Connector 3"/>
          <p:cNvCxnSpPr/>
          <p:nvPr/>
        </p:nvCxnSpPr>
        <p:spPr>
          <a:xfrm rot="5400000" flipH="1" flipV="1">
            <a:off x="5404075" y="1896331"/>
            <a:ext cx="457200" cy="457200"/>
          </a:xfrm>
          <a:prstGeom prst="straightConnector1">
            <a:avLst/>
          </a:prstGeom>
          <a:ln>
            <a:solidFill>
              <a:schemeClr val="tx2"/>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3" name="Straight Arrow Connector 2"/>
          <p:cNvCxnSpPr/>
          <p:nvPr/>
        </p:nvCxnSpPr>
        <p:spPr>
          <a:xfrm rot="5400000" flipH="1" flipV="1">
            <a:off x="4268605" y="1336144"/>
            <a:ext cx="457200" cy="457200"/>
          </a:xfrm>
          <a:prstGeom prst="straightConnector1">
            <a:avLst/>
          </a:prstGeom>
          <a:ln>
            <a:solidFill>
              <a:schemeClr val="tx2"/>
            </a:solidFill>
            <a:headEnd type="arrow"/>
            <a:tailEnd type="none"/>
          </a:ln>
        </p:spPr>
        <p:style>
          <a:lnRef idx="3">
            <a:schemeClr val="accent3"/>
          </a:lnRef>
          <a:fillRef idx="0">
            <a:schemeClr val="accent3"/>
          </a:fillRef>
          <a:effectRef idx="2">
            <a:schemeClr val="accent3"/>
          </a:effectRef>
          <a:fontRef idx="minor">
            <a:schemeClr val="tx1"/>
          </a:fontRef>
        </p:style>
      </p:cxnSp>
      <p:sp>
        <p:nvSpPr>
          <p:cNvPr id="54" name="Cloud 53"/>
          <p:cNvSpPr/>
          <p:nvPr/>
        </p:nvSpPr>
        <p:spPr>
          <a:xfrm>
            <a:off x="451075" y="838200"/>
            <a:ext cx="1447800" cy="609600"/>
          </a:xfrm>
          <a:prstGeom prst="cloud">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effectLst>
                  <a:outerShdw blurRad="50800" dist="38100" algn="l" rotWithShape="0">
                    <a:prstClr val="black">
                      <a:alpha val="40000"/>
                    </a:prstClr>
                  </a:outerShdw>
                </a:effectLst>
              </a:rPr>
              <a:t>Errors</a:t>
            </a:r>
            <a:endParaRPr lang="en-US" b="1" dirty="0">
              <a:effectLst>
                <a:outerShdw blurRad="50800" dist="38100" algn="l" rotWithShape="0">
                  <a:prstClr val="black">
                    <a:alpha val="40000"/>
                  </a:prstClr>
                </a:outerShdw>
              </a:effectLst>
            </a:endParaRPr>
          </a:p>
        </p:txBody>
      </p:sp>
      <p:cxnSp>
        <p:nvCxnSpPr>
          <p:cNvPr id="59" name="Elbow Connector 58"/>
          <p:cNvCxnSpPr>
            <a:stCxn id="54" idx="2"/>
            <a:endCxn id="49" idx="3"/>
          </p:cNvCxnSpPr>
          <p:nvPr/>
        </p:nvCxnSpPr>
        <p:spPr>
          <a:xfrm rot="10800000" flipV="1">
            <a:off x="256088" y="1142999"/>
            <a:ext cx="199478" cy="895853"/>
          </a:xfrm>
          <a:prstGeom prst="bentConnector3">
            <a:avLst>
              <a:gd name="adj1" fmla="val 214599"/>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856288" y="2063270"/>
            <a:ext cx="6083990" cy="350943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55" name="Footer Placeholder 54"/>
          <p:cNvSpPr>
            <a:spLocks noGrp="1"/>
          </p:cNvSpPr>
          <p:nvPr>
            <p:ph type="ftr" sz="quarter" idx="3"/>
          </p:nvPr>
        </p:nvSpPr>
        <p:spPr/>
        <p:txBody>
          <a:bodyPr/>
          <a:lstStyle/>
          <a:p>
            <a:pPr>
              <a:defRPr/>
            </a:pPr>
            <a:r>
              <a:rPr lang="en-US" smtClean="0"/>
              <a:t>Department Heads Meeting: June 16, 2011</a:t>
            </a:r>
            <a:endParaRPr lang="en-US" dirty="0"/>
          </a:p>
        </p:txBody>
      </p:sp>
    </p:spTree>
    <p:extLst>
      <p:ext uri="{BB962C8B-B14F-4D97-AF65-F5344CB8AC3E}">
        <p14:creationId xmlns:p14="http://schemas.microsoft.com/office/powerpoint/2010/main" xmlns="" val="42043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childTnLst>
                          </p:cTn>
                        </p:par>
                        <p:par>
                          <p:cTn id="12" fill="hold">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linds(horizontal)">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1+#ppt_w/2"/>
                                          </p:val>
                                        </p:tav>
                                        <p:tav tm="100000">
                                          <p:val>
                                            <p:strVal val="#ppt_x"/>
                                          </p:val>
                                        </p:tav>
                                      </p:tavLst>
                                    </p:anim>
                                    <p:anim calcmode="lin" valueType="num">
                                      <p:cBhvr additive="base">
                                        <p:cTn id="21" dur="50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1+#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1+#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1+#ppt_w/2"/>
                                          </p:val>
                                        </p:tav>
                                        <p:tav tm="100000">
                                          <p:val>
                                            <p:strVal val="#ppt_x"/>
                                          </p:val>
                                        </p:tav>
                                      </p:tavLst>
                                    </p:anim>
                                    <p:anim calcmode="lin" valueType="num">
                                      <p:cBhvr additive="base">
                                        <p:cTn id="5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1+#ppt_w/2"/>
                                          </p:val>
                                        </p:tav>
                                        <p:tav tm="100000">
                                          <p:val>
                                            <p:strVal val="#ppt_x"/>
                                          </p:val>
                                        </p:tav>
                                      </p:tavLst>
                                    </p:anim>
                                    <p:anim calcmode="lin" valueType="num">
                                      <p:cBhvr additive="base">
                                        <p:cTn id="63" dur="500" fill="hold"/>
                                        <p:tgtEl>
                                          <p:spTgt spid="4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1+#ppt_w/2"/>
                                          </p:val>
                                        </p:tav>
                                        <p:tav tm="100000">
                                          <p:val>
                                            <p:strVal val="#ppt_x"/>
                                          </p:val>
                                        </p:tav>
                                      </p:tavLst>
                                    </p:anim>
                                    <p:anim calcmode="lin" valueType="num">
                                      <p:cBhvr additive="base">
                                        <p:cTn id="67" dur="500" fill="hold"/>
                                        <p:tgtEl>
                                          <p:spTgt spid="6"/>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9" fill="hold" nodeType="click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additive="base">
                                        <p:cTn id="76" dur="500" fill="hold"/>
                                        <p:tgtEl>
                                          <p:spTgt spid="71"/>
                                        </p:tgtEl>
                                        <p:attrNameLst>
                                          <p:attrName>ppt_x</p:attrName>
                                        </p:attrNameLst>
                                      </p:cBhvr>
                                      <p:tavLst>
                                        <p:tav tm="0">
                                          <p:val>
                                            <p:strVal val="0-#ppt_w/2"/>
                                          </p:val>
                                        </p:tav>
                                        <p:tav tm="100000">
                                          <p:val>
                                            <p:strVal val="#ppt_x"/>
                                          </p:val>
                                        </p:tav>
                                      </p:tavLst>
                                    </p:anim>
                                    <p:anim calcmode="lin" valueType="num">
                                      <p:cBhvr additive="base">
                                        <p:cTn id="77" dur="500" fill="hold"/>
                                        <p:tgtEl>
                                          <p:spTgt spid="7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par>
                          <p:cTn id="81" fill="hold">
                            <p:stCondLst>
                              <p:cond delay="500"/>
                            </p:stCondLst>
                            <p:childTnLst>
                              <p:par>
                                <p:cTn id="82" presetID="23" presetClass="entr" presetSubtype="16"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9"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2400" dirty="0">
                <a:ea typeface="+mj-ea"/>
              </a:rPr>
              <a:t>Integrated Safety &amp; Environmental Management System (ISEMS)</a:t>
            </a:r>
          </a:p>
        </p:txBody>
      </p:sp>
      <p:pic>
        <p:nvPicPr>
          <p:cNvPr id="18435" name="Picture 12"/>
          <p:cNvPicPr>
            <a:picLocks noChangeAspect="1" noChangeArrowheads="1"/>
          </p:cNvPicPr>
          <p:nvPr/>
        </p:nvPicPr>
        <p:blipFill>
          <a:blip r:embed="rId3" cstate="print"/>
          <a:srcRect/>
          <a:stretch>
            <a:fillRect/>
          </a:stretch>
        </p:blipFill>
        <p:spPr bwMode="auto">
          <a:xfrm>
            <a:off x="1519238" y="1358565"/>
            <a:ext cx="6005512" cy="4521200"/>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0FDF0FC9-AE1E-4D20-9194-6BB16C122EBB}" type="slidenum">
              <a:rPr lang="en-US" smtClean="0"/>
              <a:pPr>
                <a:defRPr/>
              </a:pPr>
              <a:t>18</a:t>
            </a:fld>
            <a:endParaRPr lang="en-US"/>
          </a:p>
        </p:txBody>
      </p:sp>
      <p:sp>
        <p:nvSpPr>
          <p:cNvPr id="5" name="Footer Placeholder 4"/>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PPA Advisory Committee</a:t>
            </a:r>
          </a:p>
        </p:txBody>
      </p:sp>
      <p:sp>
        <p:nvSpPr>
          <p:cNvPr id="12291" name="Rectangle 3"/>
          <p:cNvSpPr>
            <a:spLocks noGrp="1" noChangeArrowheads="1"/>
          </p:cNvSpPr>
          <p:nvPr>
            <p:ph type="body" idx="1"/>
          </p:nvPr>
        </p:nvSpPr>
        <p:spPr/>
        <p:txBody>
          <a:bodyPr/>
          <a:lstStyle/>
          <a:p>
            <a:pPr>
              <a:lnSpc>
                <a:spcPct val="90000"/>
              </a:lnSpc>
            </a:pPr>
            <a:r>
              <a:rPr lang="en-US" dirty="0" smtClean="0"/>
              <a:t>Dual report to SLAC Director and PPA ALD</a:t>
            </a:r>
          </a:p>
          <a:p>
            <a:pPr>
              <a:lnSpc>
                <a:spcPct val="90000"/>
              </a:lnSpc>
            </a:pPr>
            <a:r>
              <a:rPr lang="en-US" dirty="0" smtClean="0"/>
              <a:t>Membership (</a:t>
            </a:r>
            <a:r>
              <a:rPr lang="en-US" i="1" dirty="0" smtClean="0"/>
              <a:t>not attending</a:t>
            </a:r>
            <a:r>
              <a:rPr lang="en-US" dirty="0" smtClean="0"/>
              <a:t>)</a:t>
            </a:r>
          </a:p>
          <a:p>
            <a:pPr lvl="1">
              <a:lnSpc>
                <a:spcPct val="90000"/>
              </a:lnSpc>
            </a:pPr>
            <a:r>
              <a:rPr lang="en-US" dirty="0" smtClean="0"/>
              <a:t>Dan Akerib, Case-Western</a:t>
            </a:r>
          </a:p>
          <a:p>
            <a:pPr lvl="1">
              <a:lnSpc>
                <a:spcPct val="90000"/>
              </a:lnSpc>
            </a:pPr>
            <a:r>
              <a:rPr lang="en-US" i="1" dirty="0" smtClean="0"/>
              <a:t>Sergio </a:t>
            </a:r>
            <a:r>
              <a:rPr lang="en-US" i="1" dirty="0" err="1" smtClean="0"/>
              <a:t>Bertolucci</a:t>
            </a:r>
            <a:r>
              <a:rPr lang="en-US" i="1" dirty="0" smtClean="0"/>
              <a:t>, CERN</a:t>
            </a:r>
          </a:p>
          <a:p>
            <a:pPr lvl="1">
              <a:lnSpc>
                <a:spcPct val="90000"/>
              </a:lnSpc>
            </a:pPr>
            <a:r>
              <a:rPr lang="en-US" i="1" dirty="0" smtClean="0"/>
              <a:t>Sally Dawson, BNL</a:t>
            </a:r>
          </a:p>
          <a:p>
            <a:pPr lvl="1">
              <a:lnSpc>
                <a:spcPct val="90000"/>
              </a:lnSpc>
            </a:pPr>
            <a:r>
              <a:rPr lang="en-US" dirty="0" smtClean="0"/>
              <a:t>Werner Hofmann, MPI Heidelberg</a:t>
            </a:r>
          </a:p>
          <a:p>
            <a:pPr lvl="1">
              <a:lnSpc>
                <a:spcPct val="90000"/>
              </a:lnSpc>
            </a:pPr>
            <a:r>
              <a:rPr lang="en-US" dirty="0" smtClean="0"/>
              <a:t>Joe </a:t>
            </a:r>
            <a:r>
              <a:rPr lang="en-US" dirty="0" err="1" smtClean="0"/>
              <a:t>Incandella</a:t>
            </a:r>
            <a:r>
              <a:rPr lang="en-US" dirty="0" smtClean="0"/>
              <a:t>, UCSB</a:t>
            </a:r>
          </a:p>
          <a:p>
            <a:pPr lvl="1">
              <a:lnSpc>
                <a:spcPct val="90000"/>
              </a:lnSpc>
            </a:pPr>
            <a:r>
              <a:rPr lang="en-US" i="1" dirty="0" smtClean="0"/>
              <a:t>Ann Nelson, Washington</a:t>
            </a:r>
          </a:p>
          <a:p>
            <a:pPr lvl="1">
              <a:lnSpc>
                <a:spcPct val="90000"/>
              </a:lnSpc>
            </a:pPr>
            <a:r>
              <a:rPr lang="en-US" i="1" dirty="0" smtClean="0"/>
              <a:t>Steve Ritz, UCSC</a:t>
            </a:r>
          </a:p>
          <a:p>
            <a:pPr lvl="1">
              <a:lnSpc>
                <a:spcPct val="90000"/>
              </a:lnSpc>
            </a:pPr>
            <a:r>
              <a:rPr lang="en-US" dirty="0" smtClean="0"/>
              <a:t>David </a:t>
            </a:r>
            <a:r>
              <a:rPr lang="en-US" dirty="0" err="1" smtClean="0"/>
              <a:t>Spergel</a:t>
            </a:r>
            <a:r>
              <a:rPr lang="en-US" dirty="0" smtClean="0"/>
              <a:t>, Princeton</a:t>
            </a:r>
          </a:p>
          <a:p>
            <a:pPr lvl="1">
              <a:lnSpc>
                <a:spcPct val="90000"/>
              </a:lnSpc>
            </a:pPr>
            <a:r>
              <a:rPr lang="en-US" dirty="0" smtClean="0"/>
              <a:t>Paul Tipton, Yale</a:t>
            </a:r>
          </a:p>
          <a:p>
            <a:pPr lvl="1">
              <a:lnSpc>
                <a:spcPct val="90000"/>
              </a:lnSpc>
            </a:pPr>
            <a:r>
              <a:rPr lang="en-US" dirty="0" smtClean="0"/>
              <a:t>Harry Weerts, ANL (Chair)</a:t>
            </a:r>
          </a:p>
        </p:txBody>
      </p:sp>
      <p:sp>
        <p:nvSpPr>
          <p:cNvPr id="6" name="Slide Number Placeholder 5"/>
          <p:cNvSpPr>
            <a:spLocks noGrp="1"/>
          </p:cNvSpPr>
          <p:nvPr>
            <p:ph type="sldNum" sz="quarter" idx="11"/>
          </p:nvPr>
        </p:nvSpPr>
        <p:spPr/>
        <p:txBody>
          <a:bodyPr/>
          <a:lstStyle/>
          <a:p>
            <a:pPr>
              <a:defRPr/>
            </a:pPr>
            <a:fld id="{18B34076-4274-4411-81ED-AC50F95BFC6C}" type="slidenum">
              <a:rPr lang="en-US" smtClean="0"/>
              <a:pPr>
                <a:defRPr/>
              </a:pPr>
              <a:t>19</a:t>
            </a:fld>
            <a:endParaRPr lang="en-US"/>
          </a:p>
        </p:txBody>
      </p:sp>
      <p:sp>
        <p:nvSpPr>
          <p:cNvPr id="7" name="Footer Placeholder 6"/>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Topics</a:t>
            </a:r>
          </a:p>
        </p:txBody>
      </p:sp>
      <p:sp>
        <p:nvSpPr>
          <p:cNvPr id="4099" name="Rectangle 3"/>
          <p:cNvSpPr>
            <a:spLocks noGrp="1" noChangeArrowheads="1"/>
          </p:cNvSpPr>
          <p:nvPr>
            <p:ph type="body" idx="1"/>
          </p:nvPr>
        </p:nvSpPr>
        <p:spPr/>
        <p:txBody>
          <a:bodyPr/>
          <a:lstStyle/>
          <a:p>
            <a:r>
              <a:rPr lang="en-US" dirty="0" smtClean="0"/>
              <a:t>Safety stand down</a:t>
            </a:r>
          </a:p>
          <a:p>
            <a:pPr lvl="1"/>
            <a:r>
              <a:rPr lang="en-US" dirty="0" smtClean="0"/>
              <a:t>Slides available for department meeting before end of next week</a:t>
            </a:r>
            <a:endParaRPr lang="en-US" dirty="0" smtClean="0"/>
          </a:p>
          <a:p>
            <a:r>
              <a:rPr lang="en-US" dirty="0" smtClean="0"/>
              <a:t>PPA-Advisory Committee feedback [May </a:t>
            </a:r>
            <a:r>
              <a:rPr lang="en-US" dirty="0" smtClean="0"/>
              <a:t>5-6</a:t>
            </a:r>
            <a:r>
              <a:rPr lang="en-US" dirty="0" smtClean="0"/>
              <a:t>]</a:t>
            </a:r>
          </a:p>
          <a:p>
            <a:r>
              <a:rPr lang="en-US" dirty="0" smtClean="0"/>
              <a:t>Electronic time-effort reporting: Tana Hutchison</a:t>
            </a:r>
            <a:endParaRPr lang="en-US" dirty="0" smtClean="0"/>
          </a:p>
          <a:p>
            <a:r>
              <a:rPr lang="en-US" dirty="0" smtClean="0"/>
              <a:t>News</a:t>
            </a:r>
          </a:p>
          <a:p>
            <a:pPr lvl="1"/>
            <a:r>
              <a:rPr lang="en-US" dirty="0" smtClean="0"/>
              <a:t>Phone outage Saturday 8:00-20:00: impact for yellow/red work</a:t>
            </a:r>
          </a:p>
          <a:p>
            <a:pPr lvl="1"/>
            <a:r>
              <a:rPr lang="en-US" dirty="0" smtClean="0"/>
              <a:t>PPA All Hands </a:t>
            </a:r>
            <a:r>
              <a:rPr lang="en-US" dirty="0" smtClean="0"/>
              <a:t>[June </a:t>
            </a:r>
            <a:r>
              <a:rPr lang="en-US" dirty="0" smtClean="0"/>
              <a:t>2</a:t>
            </a:r>
            <a:r>
              <a:rPr lang="en-US" dirty="0" smtClean="0"/>
              <a:t>2 at 9:00am]</a:t>
            </a:r>
            <a:endParaRPr lang="en-US" dirty="0" smtClean="0"/>
          </a:p>
          <a:p>
            <a:pPr lvl="1"/>
            <a:r>
              <a:rPr lang="en-US" dirty="0" smtClean="0"/>
              <a:t>Theory program review [July 25-27</a:t>
            </a:r>
            <a:r>
              <a:rPr lang="en-US" dirty="0" smtClean="0"/>
              <a:t>]: written proposal submitted</a:t>
            </a:r>
            <a:endParaRPr lang="en-US" dirty="0" smtClean="0"/>
          </a:p>
          <a:p>
            <a:pPr lvl="1"/>
            <a:r>
              <a:rPr lang="en-US" dirty="0" smtClean="0"/>
              <a:t>DOE Site Visit [August </a:t>
            </a:r>
            <a:r>
              <a:rPr lang="en-US" dirty="0" smtClean="0"/>
              <a:t>2 </a:t>
            </a:r>
            <a:r>
              <a:rPr lang="en-US" smtClean="0"/>
              <a:t>in Germantown]</a:t>
            </a:r>
            <a:endParaRPr lang="en-US" dirty="0" smtClean="0"/>
          </a:p>
          <a:p>
            <a:pPr lvl="2"/>
            <a:r>
              <a:rPr lang="en-US" dirty="0" smtClean="0"/>
              <a:t>Format will be a reverse site visit + video conference link</a:t>
            </a:r>
            <a:endParaRPr lang="en-US" dirty="0" smtClean="0"/>
          </a:p>
          <a:p>
            <a:pPr lvl="2"/>
            <a:r>
              <a:rPr lang="en-US" dirty="0" smtClean="0"/>
              <a:t>DOE requesting summary document in advance: high-level summary of programs, level of effort, major accomplishments, goals for the coming </a:t>
            </a:r>
            <a:r>
              <a:rPr lang="en-US" dirty="0" smtClean="0"/>
              <a:t>year [format under development, due July 15]</a:t>
            </a:r>
            <a:endParaRPr lang="en-US" dirty="0" smtClean="0"/>
          </a:p>
          <a:p>
            <a:pPr lvl="1"/>
            <a:endParaRPr lang="en-US" dirty="0" smtClean="0"/>
          </a:p>
          <a:p>
            <a:pPr lvl="1"/>
            <a:endParaRPr lang="en-US" dirty="0" smtClean="0"/>
          </a:p>
        </p:txBody>
      </p:sp>
      <p:sp>
        <p:nvSpPr>
          <p:cNvPr id="6" name="Slide Number Placeholder 5"/>
          <p:cNvSpPr>
            <a:spLocks noGrp="1"/>
          </p:cNvSpPr>
          <p:nvPr>
            <p:ph type="sldNum" sz="quarter" idx="11"/>
          </p:nvPr>
        </p:nvSpPr>
        <p:spPr/>
        <p:txBody>
          <a:bodyPr/>
          <a:lstStyle/>
          <a:p>
            <a:pPr>
              <a:defRPr/>
            </a:pPr>
            <a:fld id="{18B34076-4274-4411-81ED-AC50F95BFC6C}" type="slidenum">
              <a:rPr lang="en-US" smtClean="0"/>
              <a:pPr>
                <a:defRPr/>
              </a:pPr>
              <a:t>2</a:t>
            </a:fld>
            <a:endParaRPr lang="en-US"/>
          </a:p>
        </p:txBody>
      </p:sp>
      <p:sp>
        <p:nvSpPr>
          <p:cNvPr id="7" name="Footer Placeholder 6"/>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topics for committee advice</a:t>
            </a:r>
            <a:endParaRPr lang="en-US" dirty="0"/>
          </a:p>
        </p:txBody>
      </p:sp>
      <p:sp>
        <p:nvSpPr>
          <p:cNvPr id="3" name="Content Placeholder 2"/>
          <p:cNvSpPr>
            <a:spLocks noGrp="1"/>
          </p:cNvSpPr>
          <p:nvPr>
            <p:ph idx="1"/>
          </p:nvPr>
        </p:nvSpPr>
        <p:spPr/>
        <p:txBody>
          <a:bodyPr/>
          <a:lstStyle/>
          <a:p>
            <a:r>
              <a:rPr lang="en-US" dirty="0" smtClean="0"/>
              <a:t>KIPAC future direction and role</a:t>
            </a:r>
          </a:p>
          <a:p>
            <a:r>
              <a:rPr lang="en-US" dirty="0" smtClean="0"/>
              <a:t>Future B physics program</a:t>
            </a:r>
          </a:p>
          <a:p>
            <a:r>
              <a:rPr lang="en-US" dirty="0" smtClean="0"/>
              <a:t>Development of a broader Intensity Frontier program</a:t>
            </a:r>
          </a:p>
          <a:p>
            <a:r>
              <a:rPr lang="en-US" dirty="0" smtClean="0"/>
              <a:t>Future high-energy gamma-ray program</a:t>
            </a:r>
          </a:p>
          <a:p>
            <a:r>
              <a:rPr lang="en-US" dirty="0" smtClean="0"/>
              <a:t>Computational cosmology program</a:t>
            </a:r>
          </a:p>
          <a:p>
            <a:endParaRPr lang="en-US" dirty="0" smtClean="0"/>
          </a:p>
          <a:p>
            <a:endParaRPr lang="en-US" dirty="0"/>
          </a:p>
        </p:txBody>
      </p:sp>
      <p:sp>
        <p:nvSpPr>
          <p:cNvPr id="8" name="Slide Number Placeholder 7"/>
          <p:cNvSpPr>
            <a:spLocks noGrp="1"/>
          </p:cNvSpPr>
          <p:nvPr>
            <p:ph type="sldNum" sz="quarter" idx="11"/>
          </p:nvPr>
        </p:nvSpPr>
        <p:spPr/>
        <p:txBody>
          <a:bodyPr/>
          <a:lstStyle/>
          <a:p>
            <a:pPr>
              <a:defRPr/>
            </a:pPr>
            <a:fld id="{18B34076-4274-4411-81ED-AC50F95BFC6C}" type="slidenum">
              <a:rPr lang="en-US" smtClean="0"/>
              <a:pPr>
                <a:defRPr/>
              </a:pPr>
              <a:t>20</a:t>
            </a:fld>
            <a:endParaRPr lang="en-US"/>
          </a:p>
        </p:txBody>
      </p:sp>
      <p:sp>
        <p:nvSpPr>
          <p:cNvPr id="9" name="Footer Placeholder 8"/>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KIPAC future direction and role</a:t>
            </a:r>
            <a:endParaRPr lang="en-US" dirty="0"/>
          </a:p>
        </p:txBody>
      </p:sp>
      <p:sp>
        <p:nvSpPr>
          <p:cNvPr id="3" name="Content Placeholder 2"/>
          <p:cNvSpPr>
            <a:spLocks noGrp="1"/>
          </p:cNvSpPr>
          <p:nvPr>
            <p:ph idx="1"/>
          </p:nvPr>
        </p:nvSpPr>
        <p:spPr/>
        <p:txBody>
          <a:bodyPr/>
          <a:lstStyle/>
          <a:p>
            <a:r>
              <a:rPr lang="en-US" smtClean="0"/>
              <a:t>KIPAC plays a key role across SLAC and Stanford in particle astrophysics and cosmology</a:t>
            </a:r>
          </a:p>
          <a:p>
            <a:pPr lvl="1"/>
            <a:r>
              <a:rPr lang="en-US" smtClean="0"/>
              <a:t>Encourage KIPAC to continue pursuit of its broad range of programs and seek to broaden DOE support in these areas. </a:t>
            </a:r>
          </a:p>
          <a:p>
            <a:pPr lvl="1"/>
            <a:r>
              <a:rPr lang="en-US" smtClean="0"/>
              <a:t>Programs that address questions in the dark sector are clearly within the DOE mission</a:t>
            </a:r>
          </a:p>
          <a:p>
            <a:pPr lvl="1"/>
            <a:r>
              <a:rPr lang="en-US" smtClean="0"/>
              <a:t>KIPAC should not hesitate to showcase its broader range of programs, including CMB research</a:t>
            </a:r>
          </a:p>
          <a:p>
            <a:r>
              <a:rPr lang="en-US" smtClean="0"/>
              <a:t>Recommendations on future KIPAC faculty hires</a:t>
            </a:r>
          </a:p>
          <a:p>
            <a:pPr lvl="1"/>
            <a:r>
              <a:rPr lang="en-US" smtClean="0"/>
              <a:t>KIPAC should look to hire a top faculty candidate in observational cosmology to advance leadership of the LSST science program.  </a:t>
            </a:r>
          </a:p>
          <a:p>
            <a:pPr lvl="1"/>
            <a:r>
              <a:rPr lang="en-US" smtClean="0"/>
              <a:t>As SLAC considers involvement in CTA a faculty hire in high-energy astrophysics presents another opportunity</a:t>
            </a:r>
            <a:endParaRPr lang="en-US" dirty="0"/>
          </a:p>
        </p:txBody>
      </p:sp>
      <p:sp>
        <p:nvSpPr>
          <p:cNvPr id="6" name="Slide Number Placeholder 5"/>
          <p:cNvSpPr>
            <a:spLocks noGrp="1"/>
          </p:cNvSpPr>
          <p:nvPr>
            <p:ph type="sldNum" sz="quarter" idx="11"/>
          </p:nvPr>
        </p:nvSpPr>
        <p:spPr/>
        <p:txBody>
          <a:bodyPr/>
          <a:lstStyle/>
          <a:p>
            <a:pPr>
              <a:defRPr/>
            </a:pPr>
            <a:fld id="{18B34076-4274-4411-81ED-AC50F95BFC6C}" type="slidenum">
              <a:rPr lang="en-US" smtClean="0"/>
              <a:pPr>
                <a:defRPr/>
              </a:pPr>
              <a:t>21</a:t>
            </a:fld>
            <a:endParaRPr lang="en-US"/>
          </a:p>
        </p:txBody>
      </p:sp>
      <p:sp>
        <p:nvSpPr>
          <p:cNvPr id="7" name="Footer Placeholder 6"/>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 Physics and Intensity Frontier</a:t>
            </a:r>
            <a:endParaRPr lang="en-US" dirty="0"/>
          </a:p>
        </p:txBody>
      </p:sp>
      <p:sp>
        <p:nvSpPr>
          <p:cNvPr id="3" name="Content Placeholder 2"/>
          <p:cNvSpPr>
            <a:spLocks noGrp="1"/>
          </p:cNvSpPr>
          <p:nvPr>
            <p:ph idx="1"/>
          </p:nvPr>
        </p:nvSpPr>
        <p:spPr/>
        <p:txBody>
          <a:bodyPr/>
          <a:lstStyle/>
          <a:p>
            <a:r>
              <a:rPr lang="en-US" smtClean="0"/>
              <a:t>Endorse PPA long-term planning principles: </a:t>
            </a:r>
          </a:p>
          <a:p>
            <a:pPr lvl="1"/>
            <a:r>
              <a:rPr lang="en-US" smtClean="0"/>
              <a:t>Relative scientific merit of competing projects, match to core capabilities at SLAC, likelihood that a project will attain critical mass at SLAC, and size of impact that PPA participation will have</a:t>
            </a:r>
          </a:p>
          <a:p>
            <a:r>
              <a:rPr lang="en-US" smtClean="0"/>
              <a:t>Strong physics case exists for a next-generation B-physics experiment</a:t>
            </a:r>
          </a:p>
          <a:p>
            <a:pPr lvl="1"/>
            <a:r>
              <a:rPr lang="en-US" smtClean="0"/>
              <a:t>SuperB program is an exciting possibility, but with significant risk of not being completed in a timely fashion and finishing second</a:t>
            </a:r>
          </a:p>
          <a:p>
            <a:pPr lvl="1"/>
            <a:r>
              <a:rPr lang="en-US" smtClean="0"/>
              <a:t>SLAC could potentially be of service to the US HEP community by managing the DOE capital investment in SuperKEKB, an opportunity that could grow depending on developments elsewhere</a:t>
            </a:r>
            <a:endParaRPr lang="en-US" dirty="0" smtClean="0"/>
          </a:p>
        </p:txBody>
      </p:sp>
      <p:sp>
        <p:nvSpPr>
          <p:cNvPr id="6" name="Slide Number Placeholder 5"/>
          <p:cNvSpPr>
            <a:spLocks noGrp="1"/>
          </p:cNvSpPr>
          <p:nvPr>
            <p:ph type="sldNum" sz="quarter" idx="11"/>
          </p:nvPr>
        </p:nvSpPr>
        <p:spPr/>
        <p:txBody>
          <a:bodyPr/>
          <a:lstStyle/>
          <a:p>
            <a:pPr>
              <a:defRPr/>
            </a:pPr>
            <a:fld id="{18B34076-4274-4411-81ED-AC50F95BFC6C}" type="slidenum">
              <a:rPr lang="en-US" smtClean="0"/>
              <a:pPr>
                <a:defRPr/>
              </a:pPr>
              <a:t>22</a:t>
            </a:fld>
            <a:endParaRPr lang="en-US"/>
          </a:p>
        </p:txBody>
      </p:sp>
      <p:sp>
        <p:nvSpPr>
          <p:cNvPr id="7" name="Footer Placeholder 6"/>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Intensity Frontier alternatives</a:t>
            </a:r>
            <a:endParaRPr lang="en-US" dirty="0"/>
          </a:p>
        </p:txBody>
      </p:sp>
      <p:sp>
        <p:nvSpPr>
          <p:cNvPr id="3" name="Content Placeholder 2"/>
          <p:cNvSpPr>
            <a:spLocks noGrp="1"/>
          </p:cNvSpPr>
          <p:nvPr>
            <p:ph idx="1"/>
          </p:nvPr>
        </p:nvSpPr>
        <p:spPr/>
        <p:txBody>
          <a:bodyPr/>
          <a:lstStyle/>
          <a:p>
            <a:r>
              <a:rPr lang="en-US" dirty="0" smtClean="0"/>
              <a:t>US contribution to </a:t>
            </a:r>
            <a:r>
              <a:rPr lang="en-US" dirty="0" err="1" smtClean="0"/>
              <a:t>SuperKEKB</a:t>
            </a:r>
            <a:r>
              <a:rPr lang="en-US" dirty="0" smtClean="0"/>
              <a:t> is quite small with little prospect for real impact by the US community</a:t>
            </a:r>
          </a:p>
          <a:p>
            <a:pPr lvl="1"/>
            <a:r>
              <a:rPr lang="en-US" dirty="0" smtClean="0"/>
              <a:t>At minimum we would argue for different roles on Belle II, which may or may not be possible at this late stage</a:t>
            </a:r>
          </a:p>
          <a:p>
            <a:r>
              <a:rPr lang="en-US" dirty="0" smtClean="0"/>
              <a:t>LBNE already supported by </a:t>
            </a:r>
            <a:r>
              <a:rPr lang="en-US" dirty="0" err="1" smtClean="0"/>
              <a:t>Fermilab</a:t>
            </a:r>
            <a:r>
              <a:rPr lang="en-US" dirty="0" smtClean="0"/>
              <a:t> and BNL</a:t>
            </a:r>
          </a:p>
          <a:p>
            <a:pPr lvl="1"/>
            <a:r>
              <a:rPr lang="en-US" dirty="0" smtClean="0"/>
              <a:t>Science interest will depend critically on value of </a:t>
            </a:r>
            <a:r>
              <a:rPr lang="en-US" i="1" dirty="0" smtClean="0">
                <a:latin typeface="Symbol" pitchFamily="18" charset="2"/>
              </a:rPr>
              <a:t>q</a:t>
            </a:r>
            <a:r>
              <a:rPr lang="en-US" baseline="-25000" dirty="0" smtClean="0"/>
              <a:t>13</a:t>
            </a:r>
            <a:r>
              <a:rPr lang="en-US" dirty="0" smtClean="0"/>
              <a:t> </a:t>
            </a:r>
          </a:p>
          <a:p>
            <a:pPr lvl="1"/>
            <a:r>
              <a:rPr lang="en-US" dirty="0" smtClean="0"/>
              <a:t>No particularly relevant technical expertise at SLAC</a:t>
            </a:r>
          </a:p>
          <a:p>
            <a:r>
              <a:rPr lang="en-US" dirty="0" smtClean="0"/>
              <a:t>Rare </a:t>
            </a:r>
            <a:r>
              <a:rPr lang="en-US" dirty="0" err="1" smtClean="0"/>
              <a:t>kaon</a:t>
            </a:r>
            <a:r>
              <a:rPr lang="en-US" dirty="0" smtClean="0"/>
              <a:t> program was already considered a decade ago at BNL and not executed then</a:t>
            </a:r>
          </a:p>
          <a:p>
            <a:pPr lvl="1"/>
            <a:r>
              <a:rPr lang="en-US" dirty="0" smtClean="0"/>
              <a:t>Nowhere near as rich a physics opportunity as Super B Factories</a:t>
            </a:r>
          </a:p>
          <a:p>
            <a:r>
              <a:rPr lang="en-US" dirty="0" smtClean="0"/>
              <a:t>Mu to e conversion experiment may be an good option</a:t>
            </a:r>
          </a:p>
          <a:p>
            <a:pPr lvl="1"/>
            <a:r>
              <a:rPr lang="en-US" dirty="0" smtClean="0"/>
              <a:t>Major advance in LFV sensitivity and overlap of technical capability</a:t>
            </a:r>
          </a:p>
          <a:p>
            <a:pPr lvl="1"/>
            <a:endParaRPr lang="en-US" dirty="0"/>
          </a:p>
        </p:txBody>
      </p:sp>
      <p:sp>
        <p:nvSpPr>
          <p:cNvPr id="8" name="Slide Number Placeholder 7"/>
          <p:cNvSpPr>
            <a:spLocks noGrp="1"/>
          </p:cNvSpPr>
          <p:nvPr>
            <p:ph type="sldNum" sz="quarter" idx="11"/>
          </p:nvPr>
        </p:nvSpPr>
        <p:spPr/>
        <p:txBody>
          <a:bodyPr/>
          <a:lstStyle/>
          <a:p>
            <a:pPr>
              <a:defRPr/>
            </a:pPr>
            <a:fld id="{18B34076-4274-4411-81ED-AC50F95BFC6C}" type="slidenum">
              <a:rPr lang="en-US" smtClean="0"/>
              <a:pPr>
                <a:defRPr/>
              </a:pPr>
              <a:t>23</a:t>
            </a:fld>
            <a:endParaRPr lang="en-US"/>
          </a:p>
        </p:txBody>
      </p:sp>
      <p:sp>
        <p:nvSpPr>
          <p:cNvPr id="9" name="Footer Placeholder 8"/>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 Physics and Intensity Frontier</a:t>
            </a:r>
            <a:endParaRPr lang="en-US"/>
          </a:p>
        </p:txBody>
      </p:sp>
      <p:sp>
        <p:nvSpPr>
          <p:cNvPr id="3" name="Content Placeholder 2"/>
          <p:cNvSpPr>
            <a:spLocks noGrp="1"/>
          </p:cNvSpPr>
          <p:nvPr>
            <p:ph idx="1"/>
          </p:nvPr>
        </p:nvSpPr>
        <p:spPr/>
        <p:txBody>
          <a:bodyPr/>
          <a:lstStyle/>
          <a:p>
            <a:r>
              <a:rPr lang="en-US" dirty="0" smtClean="0"/>
              <a:t>Upcoming DOE sponsored workshop where the US community will make the case for a compelling intensity/precision frontier program in the US</a:t>
            </a:r>
          </a:p>
          <a:p>
            <a:pPr lvl="1"/>
            <a:r>
              <a:rPr lang="en-US" dirty="0" smtClean="0"/>
              <a:t>Final report of this workshop will most likely form the basis for the future US intensity frontier program</a:t>
            </a:r>
          </a:p>
          <a:p>
            <a:r>
              <a:rPr lang="en-US" dirty="0" smtClean="0"/>
              <a:t>Program should have different components:</a:t>
            </a:r>
          </a:p>
          <a:p>
            <a:pPr lvl="1"/>
            <a:r>
              <a:rPr lang="en-US" dirty="0" smtClean="0"/>
              <a:t>Project-X based experiments, but should also include B-physics, </a:t>
            </a:r>
            <a:r>
              <a:rPr lang="en-US" dirty="0" err="1" smtClean="0"/>
              <a:t>neutrinoless</a:t>
            </a:r>
            <a:r>
              <a:rPr lang="en-US" dirty="0" smtClean="0"/>
              <a:t> double beta decay and experiments such as a search for heavy photons</a:t>
            </a:r>
          </a:p>
          <a:p>
            <a:r>
              <a:rPr lang="en-US" dirty="0" smtClean="0"/>
              <a:t>SLAC should take advantage of this workshop and articulate how it sees its contribution to the intensity frontier program in the US </a:t>
            </a:r>
            <a:endParaRPr lang="en-US" dirty="0"/>
          </a:p>
        </p:txBody>
      </p:sp>
      <p:sp>
        <p:nvSpPr>
          <p:cNvPr id="6" name="Slide Number Placeholder 5"/>
          <p:cNvSpPr>
            <a:spLocks noGrp="1"/>
          </p:cNvSpPr>
          <p:nvPr>
            <p:ph type="sldNum" sz="quarter" idx="11"/>
          </p:nvPr>
        </p:nvSpPr>
        <p:spPr/>
        <p:txBody>
          <a:bodyPr/>
          <a:lstStyle/>
          <a:p>
            <a:pPr>
              <a:defRPr/>
            </a:pPr>
            <a:fld id="{18B34076-4274-4411-81ED-AC50F95BFC6C}" type="slidenum">
              <a:rPr lang="en-US" smtClean="0"/>
              <a:pPr>
                <a:defRPr/>
              </a:pPr>
              <a:t>24</a:t>
            </a:fld>
            <a:endParaRPr lang="en-US"/>
          </a:p>
        </p:txBody>
      </p:sp>
      <p:sp>
        <p:nvSpPr>
          <p:cNvPr id="7" name="Footer Placeholder 6"/>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high-energy gamma-ray program</a:t>
            </a:r>
            <a:endParaRPr lang="en-US" dirty="0"/>
          </a:p>
        </p:txBody>
      </p:sp>
      <p:sp>
        <p:nvSpPr>
          <p:cNvPr id="3" name="Content Placeholder 2"/>
          <p:cNvSpPr>
            <a:spLocks noGrp="1"/>
          </p:cNvSpPr>
          <p:nvPr>
            <p:ph idx="1"/>
          </p:nvPr>
        </p:nvSpPr>
        <p:spPr/>
        <p:txBody>
          <a:bodyPr/>
          <a:lstStyle/>
          <a:p>
            <a:r>
              <a:rPr lang="en-US" dirty="0" smtClean="0"/>
              <a:t>Fermi has proven successful well beyond expectations, revealing a wealth of </a:t>
            </a:r>
            <a:r>
              <a:rPr lang="en-US" dirty="0" smtClean="0">
                <a:latin typeface="Symbol" pitchFamily="18" charset="2"/>
              </a:rPr>
              <a:t>g</a:t>
            </a:r>
            <a:r>
              <a:rPr lang="en-US" dirty="0" smtClean="0"/>
              <a:t>-ray sources and new phenomena</a:t>
            </a:r>
          </a:p>
          <a:p>
            <a:pPr lvl="1"/>
            <a:r>
              <a:rPr lang="en-US" dirty="0" smtClean="0"/>
              <a:t>Extension of the Fermi program is well motivated</a:t>
            </a:r>
          </a:p>
          <a:p>
            <a:pPr lvl="1"/>
            <a:r>
              <a:rPr lang="en-US" dirty="0" smtClean="0"/>
              <a:t>Encouraging to see that DOE HEP is taking credit for the spectacular results from Fermi</a:t>
            </a:r>
          </a:p>
          <a:p>
            <a:pPr lvl="1"/>
            <a:r>
              <a:rPr lang="en-US" dirty="0" smtClean="0"/>
              <a:t>Unambiguous identification of a Dark Matter signal will require a very detailed understanding of the astrophysical background</a:t>
            </a:r>
          </a:p>
          <a:p>
            <a:r>
              <a:rPr lang="en-US" dirty="0" smtClean="0"/>
              <a:t>CTA is the natural continuation and enhancement of the highly successful Fermi program</a:t>
            </a:r>
          </a:p>
          <a:p>
            <a:pPr lvl="1"/>
            <a:r>
              <a:rPr lang="en-US" dirty="0" smtClean="0"/>
              <a:t>Participation in the R&amp;D and prototyping of the dual-mirror telescope should be vigorously pursued</a:t>
            </a:r>
          </a:p>
          <a:p>
            <a:pPr lvl="1"/>
            <a:r>
              <a:rPr lang="en-US" dirty="0" smtClean="0"/>
              <a:t>Overall strategy for US participation should be monitored and if necessary adjusted depending on R&amp;D results and funding profiles. </a:t>
            </a:r>
          </a:p>
          <a:p>
            <a:endParaRPr lang="en-US" dirty="0"/>
          </a:p>
        </p:txBody>
      </p:sp>
      <p:sp>
        <p:nvSpPr>
          <p:cNvPr id="6" name="Slide Number Placeholder 5"/>
          <p:cNvSpPr>
            <a:spLocks noGrp="1"/>
          </p:cNvSpPr>
          <p:nvPr>
            <p:ph type="sldNum" sz="quarter" idx="11"/>
          </p:nvPr>
        </p:nvSpPr>
        <p:spPr/>
        <p:txBody>
          <a:bodyPr/>
          <a:lstStyle/>
          <a:p>
            <a:pPr>
              <a:defRPr/>
            </a:pPr>
            <a:fld id="{18B34076-4274-4411-81ED-AC50F95BFC6C}" type="slidenum">
              <a:rPr lang="en-US" smtClean="0"/>
              <a:pPr>
                <a:defRPr/>
              </a:pPr>
              <a:t>25</a:t>
            </a:fld>
            <a:endParaRPr lang="en-US"/>
          </a:p>
        </p:txBody>
      </p:sp>
      <p:sp>
        <p:nvSpPr>
          <p:cNvPr id="7" name="Footer Placeholder 6"/>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Computational cosmology program</a:t>
            </a:r>
            <a:endParaRPr lang="en-US" dirty="0"/>
          </a:p>
        </p:txBody>
      </p:sp>
      <p:sp>
        <p:nvSpPr>
          <p:cNvPr id="3" name="Content Placeholder 2"/>
          <p:cNvSpPr>
            <a:spLocks noGrp="1"/>
          </p:cNvSpPr>
          <p:nvPr>
            <p:ph idx="1"/>
          </p:nvPr>
        </p:nvSpPr>
        <p:spPr/>
        <p:txBody>
          <a:bodyPr/>
          <a:lstStyle/>
          <a:p>
            <a:r>
              <a:rPr lang="en-US" smtClean="0"/>
              <a:t>Computational cosmology initiative is timely and can play an essential role in enhancing the scientific return from the upcoming lensing and spectroscopic surveys  </a:t>
            </a:r>
          </a:p>
          <a:p>
            <a:r>
              <a:rPr lang="en-US" smtClean="0"/>
              <a:t>Recommend proposal become more focused in its science</a:t>
            </a:r>
          </a:p>
          <a:p>
            <a:pPr lvl="1"/>
            <a:r>
              <a:rPr lang="en-US" smtClean="0"/>
              <a:t>Simulating the large-scale distribution of galaxies with a goal of providing precision inputs first to the current and future surveys</a:t>
            </a:r>
          </a:p>
          <a:p>
            <a:pPr lvl="1"/>
            <a:r>
              <a:rPr lang="en-US" smtClean="0"/>
              <a:t>Encourage support of researchers who will create and analyze the simulations rather than devote resources to hardware</a:t>
            </a:r>
          </a:p>
          <a:p>
            <a:r>
              <a:rPr lang="en-US" smtClean="0"/>
              <a:t>Recommend that the proposal broadly engage the community both within DOE and in the universities</a:t>
            </a:r>
          </a:p>
          <a:p>
            <a:pPr lvl="1"/>
            <a:r>
              <a:rPr lang="en-US" smtClean="0"/>
              <a:t>Encourage KIPAC to host a workshop that engages the community and establishes both goals for a common set of simulations</a:t>
            </a:r>
          </a:p>
          <a:p>
            <a:endParaRPr lang="en-US" dirty="0"/>
          </a:p>
        </p:txBody>
      </p:sp>
      <p:sp>
        <p:nvSpPr>
          <p:cNvPr id="6" name="Slide Number Placeholder 5"/>
          <p:cNvSpPr>
            <a:spLocks noGrp="1"/>
          </p:cNvSpPr>
          <p:nvPr>
            <p:ph type="sldNum" sz="quarter" idx="11"/>
          </p:nvPr>
        </p:nvSpPr>
        <p:spPr/>
        <p:txBody>
          <a:bodyPr/>
          <a:lstStyle/>
          <a:p>
            <a:pPr>
              <a:defRPr/>
            </a:pPr>
            <a:fld id="{18B34076-4274-4411-81ED-AC50F95BFC6C}" type="slidenum">
              <a:rPr lang="en-US" smtClean="0"/>
              <a:pPr>
                <a:defRPr/>
              </a:pPr>
              <a:t>26</a:t>
            </a:fld>
            <a:endParaRPr lang="en-US"/>
          </a:p>
        </p:txBody>
      </p:sp>
      <p:sp>
        <p:nvSpPr>
          <p:cNvPr id="7" name="Footer Placeholder 6"/>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Are we becoming complacent?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14338" name="Rectangle 3"/>
          <p:cNvSpPr>
            <a:spLocks noGrp="1" noChangeArrowheads="1"/>
          </p:cNvSpPr>
          <p:nvPr>
            <p:ph idx="1"/>
          </p:nvPr>
        </p:nvSpPr>
        <p:spPr/>
        <p:txBody>
          <a:bodyPr/>
          <a:lstStyle/>
          <a:p>
            <a:endParaRPr lang="en-US" smtClean="0"/>
          </a:p>
          <a:p>
            <a:endParaRPr lang="en-US" smtClean="0"/>
          </a:p>
          <a:p>
            <a:endParaRPr lang="en-US" smtClean="0"/>
          </a:p>
          <a:p>
            <a:endParaRPr lang="en-US" smtClean="0"/>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6172200" y="1828801"/>
            <a:ext cx="2590800" cy="3200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1828801"/>
            <a:ext cx="2514600" cy="3200400"/>
          </a:xfrm>
          <a:prstGeom prst="rect">
            <a:avLst/>
          </a:prstGeom>
          <a:noFill/>
          <a:ln w="9525">
            <a:noFill/>
            <a:miter lim="800000"/>
            <a:headEnd/>
            <a:tailEnd/>
          </a:ln>
        </p:spPr>
      </p:pic>
      <p:sp>
        <p:nvSpPr>
          <p:cNvPr id="7" name="AutoShape 7"/>
          <p:cNvSpPr>
            <a:spLocks noChangeArrowheads="1"/>
          </p:cNvSpPr>
          <p:nvPr/>
        </p:nvSpPr>
        <p:spPr bwMode="auto">
          <a:xfrm>
            <a:off x="1752600" y="3581401"/>
            <a:ext cx="685800" cy="685800"/>
          </a:xfrm>
          <a:custGeom>
            <a:avLst/>
            <a:gdLst>
              <a:gd name="T0" fmla="*/ 2019300 w 21600"/>
              <a:gd name="T1" fmla="*/ 0 h 21600"/>
              <a:gd name="T2" fmla="*/ 591393 w 21600"/>
              <a:gd name="T3" fmla="*/ 212009 h 21600"/>
              <a:gd name="T4" fmla="*/ 0 w 21600"/>
              <a:gd name="T5" fmla="*/ 723900 h 21600"/>
              <a:gd name="T6" fmla="*/ 591393 w 21600"/>
              <a:gd name="T7" fmla="*/ 1235791 h 21600"/>
              <a:gd name="T8" fmla="*/ 2019300 w 21600"/>
              <a:gd name="T9" fmla="*/ 1447800 h 21600"/>
              <a:gd name="T10" fmla="*/ 3447207 w 21600"/>
              <a:gd name="T11" fmla="*/ 1235791 h 21600"/>
              <a:gd name="T12" fmla="*/ 4038600 w 21600"/>
              <a:gd name="T13" fmla="*/ 723900 h 21600"/>
              <a:gd name="T14" fmla="*/ 3447207 w 21600"/>
              <a:gd name="T15" fmla="*/ 2120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16" y="10800"/>
                </a:moveTo>
                <a:cubicBezTo>
                  <a:pt x="916" y="16259"/>
                  <a:pt x="5341" y="20684"/>
                  <a:pt x="10800" y="20684"/>
                </a:cubicBezTo>
                <a:cubicBezTo>
                  <a:pt x="16259" y="20684"/>
                  <a:pt x="20684" y="16259"/>
                  <a:pt x="20684" y="10800"/>
                </a:cubicBezTo>
                <a:cubicBezTo>
                  <a:pt x="20684" y="5341"/>
                  <a:pt x="16259" y="916"/>
                  <a:pt x="10800" y="916"/>
                </a:cubicBezTo>
                <a:cubicBezTo>
                  <a:pt x="5341" y="916"/>
                  <a:pt x="916" y="5341"/>
                  <a:pt x="916" y="10800"/>
                </a:cubicBezTo>
                <a:close/>
              </a:path>
            </a:pathLst>
          </a:custGeom>
          <a:solidFill>
            <a:srgbClr val="FF0000"/>
          </a:solidFill>
          <a:ln w="9525">
            <a:solidFill>
              <a:schemeClr val="tx1"/>
            </a:solidFill>
            <a:round/>
            <a:headEnd/>
            <a:tailEnd/>
          </a:ln>
        </p:spPr>
        <p:txBody>
          <a:bodyPr wrap="none" anchor="ctr"/>
          <a:lstStyle/>
          <a:p>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3100425" y="1828800"/>
            <a:ext cx="2716772" cy="3200401"/>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18B34076-4274-4411-81ED-AC50F95BFC6C}" type="slidenum">
              <a:rPr lang="en-US" smtClean="0"/>
              <a:pPr>
                <a:defRPr/>
              </a:pPr>
              <a:t>3</a:t>
            </a:fld>
            <a:endParaRPr lang="en-US"/>
          </a:p>
        </p:txBody>
      </p:sp>
      <p:sp>
        <p:nvSpPr>
          <p:cNvPr id="11" name="Footer Placeholder 10"/>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uptick in near misses!</a:t>
            </a:r>
            <a:endParaRPr lang="en-US" dirty="0" smtClean="0"/>
          </a:p>
        </p:txBody>
      </p:sp>
      <p:sp>
        <p:nvSpPr>
          <p:cNvPr id="6148" name="Content Placeholder 2"/>
          <p:cNvSpPr>
            <a:spLocks noGrp="1"/>
          </p:cNvSpPr>
          <p:nvPr>
            <p:ph idx="1"/>
          </p:nvPr>
        </p:nvSpPr>
        <p:spPr>
          <a:xfrm>
            <a:off x="292100" y="1219200"/>
            <a:ext cx="4584700" cy="4724400"/>
          </a:xfrm>
        </p:spPr>
        <p:txBody>
          <a:bodyPr/>
          <a:lstStyle/>
          <a:p>
            <a:r>
              <a:rPr lang="en-US" dirty="0" smtClean="0"/>
              <a:t>We need to pause, reflect and redouble awareness</a:t>
            </a:r>
          </a:p>
          <a:p>
            <a:r>
              <a:rPr lang="en-US" dirty="0" smtClean="0"/>
              <a:t>Brief review of recent incidents, near misses and related causal factors</a:t>
            </a:r>
          </a:p>
          <a:p>
            <a:r>
              <a:rPr lang="en-US" dirty="0" smtClean="0"/>
              <a:t>Review the reasons mistakes are made</a:t>
            </a:r>
          </a:p>
          <a:p>
            <a:r>
              <a:rPr lang="en-US" dirty="0" smtClean="0"/>
              <a:t>Review methods in use to mitigate or prevent errors</a:t>
            </a:r>
          </a:p>
          <a:p>
            <a:r>
              <a:rPr lang="en-US" dirty="0" smtClean="0"/>
              <a:t>Participate in incident prevention brainstorming process</a:t>
            </a:r>
          </a:p>
          <a:p>
            <a:endParaRPr lang="en-US" dirty="0" smtClean="0"/>
          </a:p>
        </p:txBody>
      </p:sp>
      <p:pic>
        <p:nvPicPr>
          <p:cNvPr id="7" name="Picture 2"/>
          <p:cNvPicPr>
            <a:picLocks noChangeAspect="1" noChangeArrowheads="1"/>
          </p:cNvPicPr>
          <p:nvPr/>
        </p:nvPicPr>
        <p:blipFill>
          <a:blip r:embed="rId3" cstate="print"/>
          <a:srcRect/>
          <a:stretch>
            <a:fillRect/>
          </a:stretch>
        </p:blipFill>
        <p:spPr bwMode="auto">
          <a:xfrm>
            <a:off x="5029200" y="2162175"/>
            <a:ext cx="3429000" cy="2257425"/>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18B34076-4274-4411-81ED-AC50F95BFC6C}" type="slidenum">
              <a:rPr lang="en-US" smtClean="0"/>
              <a:pPr>
                <a:defRPr/>
              </a:pPr>
              <a:t>4</a:t>
            </a:fld>
            <a:endParaRPr lang="en-US"/>
          </a:p>
        </p:txBody>
      </p:sp>
      <p:sp>
        <p:nvSpPr>
          <p:cNvPr id="10" name="Footer Placeholder 9"/>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Review/Discuss Applicable Incidents</a:t>
            </a:r>
            <a:endParaRPr lang="en-US" dirty="0" smtClean="0"/>
          </a:p>
        </p:txBody>
      </p:sp>
      <p:sp>
        <p:nvSpPr>
          <p:cNvPr id="6148" name="Content Placeholder 2"/>
          <p:cNvSpPr>
            <a:spLocks noGrp="1"/>
          </p:cNvSpPr>
          <p:nvPr>
            <p:ph idx="1"/>
          </p:nvPr>
        </p:nvSpPr>
        <p:spPr/>
        <p:txBody>
          <a:bodyPr/>
          <a:lstStyle/>
          <a:p>
            <a:r>
              <a:rPr lang="en-US" dirty="0" smtClean="0"/>
              <a:t>Sample of 5 recent incidents and near misses </a:t>
            </a:r>
          </a:p>
          <a:p>
            <a:pPr lvl="1"/>
            <a:r>
              <a:rPr lang="en-US" dirty="0" smtClean="0"/>
              <a:t>Pick 1-2 that you feel are particularly applicable</a:t>
            </a:r>
          </a:p>
          <a:p>
            <a:r>
              <a:rPr lang="en-US" dirty="0" smtClean="0"/>
              <a:t>Discussion each incident</a:t>
            </a:r>
          </a:p>
          <a:p>
            <a:pPr lvl="1"/>
            <a:r>
              <a:rPr lang="en-US" dirty="0" smtClean="0"/>
              <a:t>What similar factors exist in your organization that can or have resulted in a triggering event?</a:t>
            </a:r>
          </a:p>
          <a:p>
            <a:pPr lvl="1"/>
            <a:r>
              <a:rPr lang="en-US" dirty="0" smtClean="0"/>
              <a:t>What existing barriers does your organization deploy that may or have failed to prevent an event?</a:t>
            </a:r>
          </a:p>
          <a:p>
            <a:pPr lvl="1"/>
            <a:r>
              <a:rPr lang="en-US" dirty="0" smtClean="0"/>
              <a:t>What could be done to reduce the probability and severity of a similar event from occurring in your organization?</a:t>
            </a:r>
            <a:endParaRPr lang="en-US" dirty="0" smtClean="0"/>
          </a:p>
        </p:txBody>
      </p:sp>
      <p:sp>
        <p:nvSpPr>
          <p:cNvPr id="7" name="Slide Number Placeholder 6"/>
          <p:cNvSpPr>
            <a:spLocks noGrp="1"/>
          </p:cNvSpPr>
          <p:nvPr>
            <p:ph type="sldNum" sz="quarter" idx="11"/>
          </p:nvPr>
        </p:nvSpPr>
        <p:spPr/>
        <p:txBody>
          <a:bodyPr/>
          <a:lstStyle/>
          <a:p>
            <a:pPr>
              <a:defRPr/>
            </a:pPr>
            <a:fld id="{18B34076-4274-4411-81ED-AC50F95BFC6C}" type="slidenum">
              <a:rPr lang="en-US" smtClean="0"/>
              <a:pPr>
                <a:defRPr/>
              </a:pPr>
              <a:t>5</a:t>
            </a:fld>
            <a:endParaRPr lang="en-US"/>
          </a:p>
        </p:txBody>
      </p:sp>
      <p:sp>
        <p:nvSpPr>
          <p:cNvPr id="8" name="Footer Placeholder 7"/>
          <p:cNvSpPr>
            <a:spLocks noGrp="1"/>
          </p:cNvSpPr>
          <p:nvPr>
            <p:ph type="ftr" sz="quarter" idx="3"/>
          </p:nvPr>
        </p:nvSpPr>
        <p:spPr/>
        <p:txBody>
          <a:bodyPr/>
          <a:lstStyle/>
          <a:p>
            <a:pPr>
              <a:defRPr/>
            </a:pPr>
            <a:r>
              <a:rPr lang="en-US" smtClean="0"/>
              <a:t>Department Heads Meeting: June 16, 2011</a:t>
            </a:r>
            <a:endParaRPr lang="en-US" dirty="0"/>
          </a:p>
        </p:txBody>
      </p:sp>
    </p:spTree>
    <p:extLst>
      <p:ext uri="{BB962C8B-B14F-4D97-AF65-F5344CB8AC3E}">
        <p14:creationId xmlns:p14="http://schemas.microsoft.com/office/powerpoint/2010/main" xmlns="" val="244307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Example: GSA Vehicle Accident</a:t>
            </a:r>
            <a:endParaRPr lang="en-US" dirty="0" smtClean="0"/>
          </a:p>
        </p:txBody>
      </p:sp>
      <p:sp>
        <p:nvSpPr>
          <p:cNvPr id="15363" name="Rectangle 3"/>
          <p:cNvSpPr>
            <a:spLocks noGrp="1" noChangeArrowheads="1"/>
          </p:cNvSpPr>
          <p:nvPr>
            <p:ph idx="1"/>
          </p:nvPr>
        </p:nvSpPr>
        <p:spPr>
          <a:xfrm>
            <a:off x="292100" y="1219200"/>
            <a:ext cx="4279900" cy="4724400"/>
          </a:xfrm>
        </p:spPr>
        <p:txBody>
          <a:bodyPr/>
          <a:lstStyle/>
          <a:p>
            <a:r>
              <a:rPr lang="en-US" dirty="0" smtClean="0"/>
              <a:t>Employee initiated left turn at sector 30 and scrapped the yellow bollard. He had successfully made this left turn many times in the past.</a:t>
            </a:r>
          </a:p>
          <a:p>
            <a:r>
              <a:rPr lang="en-US" dirty="0" smtClean="0"/>
              <a:t>Approximately 10% of GSA fleet damaged in past 2 years at SLAC</a:t>
            </a:r>
            <a:endParaRPr lang="en-US" dirty="0" smtClean="0"/>
          </a:p>
        </p:txBody>
      </p:sp>
      <p:pic>
        <p:nvPicPr>
          <p:cNvPr id="2" name="Picture 2"/>
          <p:cNvPicPr>
            <a:picLocks noChangeAspect="1" noChangeArrowheads="1"/>
          </p:cNvPicPr>
          <p:nvPr/>
        </p:nvPicPr>
        <p:blipFill>
          <a:blip r:embed="rId3" cstate="print"/>
          <a:srcRect/>
          <a:stretch>
            <a:fillRect/>
          </a:stretch>
        </p:blipFill>
        <p:spPr bwMode="auto">
          <a:xfrm>
            <a:off x="4800600" y="1143000"/>
            <a:ext cx="3931920" cy="506477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18B34076-4274-4411-81ED-AC50F95BFC6C}" type="slidenum">
              <a:rPr lang="en-US" smtClean="0"/>
              <a:pPr>
                <a:defRPr/>
              </a:pPr>
              <a:t>6</a:t>
            </a:fld>
            <a:endParaRPr lang="en-US"/>
          </a:p>
        </p:txBody>
      </p:sp>
      <p:sp>
        <p:nvSpPr>
          <p:cNvPr id="9" name="Footer Placeholder 8"/>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Vehicle Accident Details</a:t>
            </a:r>
            <a:endParaRPr lang="en-US" dirty="0" smtClean="0"/>
          </a:p>
        </p:txBody>
      </p:sp>
      <p:sp>
        <p:nvSpPr>
          <p:cNvPr id="6148" name="Content Placeholder 2"/>
          <p:cNvSpPr>
            <a:spLocks noGrp="1"/>
          </p:cNvSpPr>
          <p:nvPr>
            <p:ph idx="1"/>
          </p:nvPr>
        </p:nvSpPr>
        <p:spPr/>
        <p:txBody>
          <a:bodyPr/>
          <a:lstStyle/>
          <a:p>
            <a:pPr lvl="1"/>
            <a:r>
              <a:rPr lang="en-US" dirty="0" smtClean="0"/>
              <a:t>An employee was driving a GSA van going south on the south target road toward sector 30.</a:t>
            </a:r>
          </a:p>
          <a:p>
            <a:pPr lvl="1"/>
            <a:r>
              <a:rPr lang="en-US" dirty="0" smtClean="0"/>
              <a:t>He stop at sector 30 gate and showed the officer his badge</a:t>
            </a:r>
          </a:p>
          <a:p>
            <a:pPr lvl="1"/>
            <a:r>
              <a:rPr lang="en-US" dirty="0" smtClean="0"/>
              <a:t>He proceeded to move forward after approved by officer and make a left turn toward Counting House Road. </a:t>
            </a:r>
          </a:p>
          <a:p>
            <a:pPr lvl="1"/>
            <a:r>
              <a:rPr lang="en-US" dirty="0" smtClean="0"/>
              <a:t>He initiated his left turn and heard a loud scraping noise and determined that his vehicle was causing it so he brought the vehicle to stop.</a:t>
            </a:r>
          </a:p>
          <a:p>
            <a:pPr lvl="1"/>
            <a:r>
              <a:rPr lang="en-US" dirty="0" smtClean="0"/>
              <a:t>He exited the vehicle and he realized he had scraped the entire side of the vehicle against the yellow bollard.</a:t>
            </a:r>
          </a:p>
          <a:p>
            <a:r>
              <a:rPr lang="en-US" dirty="0" smtClean="0">
                <a:solidFill>
                  <a:srgbClr val="FF0000"/>
                </a:solidFill>
              </a:rPr>
              <a:t>Candidate Causal Factors and Error Precursors:</a:t>
            </a:r>
          </a:p>
          <a:p>
            <a:pPr lvl="1"/>
            <a:r>
              <a:rPr lang="en-US" dirty="0" smtClean="0"/>
              <a:t>Repetitive action, monotony, overconfidence</a:t>
            </a:r>
          </a:p>
          <a:p>
            <a:pPr lvl="1"/>
            <a:r>
              <a:rPr lang="en-US" dirty="0" smtClean="0"/>
              <a:t>Distraction</a:t>
            </a:r>
          </a:p>
          <a:p>
            <a:pPr lvl="1"/>
            <a:r>
              <a:rPr lang="en-US" dirty="0" smtClean="0"/>
              <a:t>Inaccurate risk perception</a:t>
            </a:r>
            <a:endParaRPr lang="en-US" dirty="0" smtClean="0"/>
          </a:p>
        </p:txBody>
      </p:sp>
      <p:sp>
        <p:nvSpPr>
          <p:cNvPr id="7" name="Slide Number Placeholder 6"/>
          <p:cNvSpPr>
            <a:spLocks noGrp="1"/>
          </p:cNvSpPr>
          <p:nvPr>
            <p:ph type="sldNum" sz="quarter" idx="11"/>
          </p:nvPr>
        </p:nvSpPr>
        <p:spPr/>
        <p:txBody>
          <a:bodyPr/>
          <a:lstStyle/>
          <a:p>
            <a:pPr>
              <a:defRPr/>
            </a:pPr>
            <a:fld id="{18B34076-4274-4411-81ED-AC50F95BFC6C}" type="slidenum">
              <a:rPr lang="en-US" smtClean="0"/>
              <a:pPr>
                <a:defRPr/>
              </a:pPr>
              <a:t>7</a:t>
            </a:fld>
            <a:endParaRPr lang="en-US"/>
          </a:p>
        </p:txBody>
      </p:sp>
      <p:sp>
        <p:nvSpPr>
          <p:cNvPr id="8" name="Footer Placeholder 7"/>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Example: Crane Near Miss</a:t>
            </a:r>
            <a:endParaRPr lang="en-US" dirty="0" smtClean="0"/>
          </a:p>
        </p:txBody>
      </p:sp>
      <p:sp>
        <p:nvSpPr>
          <p:cNvPr id="15363" name="Rectangle 3"/>
          <p:cNvSpPr>
            <a:spLocks noGrp="1" noChangeArrowheads="1"/>
          </p:cNvSpPr>
          <p:nvPr>
            <p:ph idx="1"/>
          </p:nvPr>
        </p:nvSpPr>
        <p:spPr>
          <a:xfrm>
            <a:off x="292100" y="1219200"/>
            <a:ext cx="4279900" cy="4724400"/>
          </a:xfrm>
        </p:spPr>
        <p:txBody>
          <a:bodyPr/>
          <a:lstStyle/>
          <a:p>
            <a:r>
              <a:rPr lang="en-US" dirty="0" smtClean="0"/>
              <a:t>The crane operator raised the Klystron tube assembly before 1 of the 3 sling hooks was disconnected</a:t>
            </a:r>
          </a:p>
          <a:p>
            <a:r>
              <a:rPr lang="en-US" dirty="0" smtClean="0"/>
              <a:t>We’ve had 2 hoisting and rigging incidents in the past year at SLAC.</a:t>
            </a:r>
            <a:endParaRPr lang="en-US" dirty="0" smtClean="0"/>
          </a:p>
        </p:txBody>
      </p:sp>
      <p:sp>
        <p:nvSpPr>
          <p:cNvPr id="15361" name="Slide Number Placeholder 3"/>
          <p:cNvSpPr>
            <a:spLocks noGrp="1"/>
          </p:cNvSpPr>
          <p:nvPr>
            <p:ph type="sldNum" sz="quarter" idx="11"/>
          </p:nvPr>
        </p:nvSpPr>
        <p:spPr/>
        <p:txBody>
          <a:bodyPr/>
          <a:lstStyle/>
          <a:p>
            <a:fld id="{3268E245-7A06-45FE-8932-13ED0861AE93}" type="slidenum">
              <a:rPr lang="en-US" smtClean="0"/>
              <a:pPr/>
              <a:t>8</a:t>
            </a:fld>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4800600" y="1143000"/>
            <a:ext cx="3931920" cy="4928491"/>
          </a:xfrm>
          <a:prstGeom prst="rect">
            <a:avLst/>
          </a:prstGeom>
          <a:noFill/>
          <a:ln w="9525">
            <a:noFill/>
            <a:miter lim="800000"/>
            <a:headEnd/>
            <a:tailEnd/>
          </a:ln>
        </p:spPr>
      </p:pic>
      <p:sp>
        <p:nvSpPr>
          <p:cNvPr id="9" name="Footer Placeholder 8"/>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Crane Near Miss Details</a:t>
            </a:r>
            <a:endParaRPr lang="en-US" dirty="0" smtClean="0"/>
          </a:p>
        </p:txBody>
      </p:sp>
      <p:sp>
        <p:nvSpPr>
          <p:cNvPr id="6148" name="Content Placeholder 2"/>
          <p:cNvSpPr>
            <a:spLocks noGrp="1"/>
          </p:cNvSpPr>
          <p:nvPr>
            <p:ph idx="1"/>
          </p:nvPr>
        </p:nvSpPr>
        <p:spPr/>
        <p:txBody>
          <a:bodyPr/>
          <a:lstStyle/>
          <a:p>
            <a:pPr lvl="1"/>
            <a:r>
              <a:rPr lang="en-US" dirty="0" smtClean="0"/>
              <a:t>A two-man team was performing a routine lift following standard operating procedures to install a 5045 Klystron onto the square tank</a:t>
            </a:r>
          </a:p>
          <a:p>
            <a:pPr lvl="1"/>
            <a:r>
              <a:rPr lang="en-US" dirty="0" smtClean="0"/>
              <a:t>The tube assembly is hoisted into position with use of a 10T wireless remote controlled bridge crane and a 3-leg wire rope sling</a:t>
            </a:r>
          </a:p>
          <a:p>
            <a:pPr lvl="1"/>
            <a:r>
              <a:rPr lang="en-US" dirty="0" smtClean="0"/>
              <a:t>With the tube stabilized supervisor lowered the sling fixture slightly to provide slack for the technician to the remove the sling hooks</a:t>
            </a:r>
          </a:p>
          <a:p>
            <a:pPr lvl="1"/>
            <a:r>
              <a:rPr lang="en-US" dirty="0" smtClean="0"/>
              <a:t>2 hooks were released but repositioning required to release the 3rd</a:t>
            </a:r>
          </a:p>
          <a:p>
            <a:pPr lvl="1"/>
            <a:r>
              <a:rPr lang="en-US" dirty="0" smtClean="0"/>
              <a:t>A miscommunication occurred resulting in the crane raising the wire rope sling prior to the release of the 3rd hook, lifting the unit with only one sling. Had the unit toppled, extensive damage would result</a:t>
            </a:r>
          </a:p>
          <a:p>
            <a:r>
              <a:rPr lang="en-US" dirty="0" smtClean="0">
                <a:solidFill>
                  <a:srgbClr val="FF0000"/>
                </a:solidFill>
              </a:rPr>
              <a:t>Candidate Causal Factors and Error Precursors:</a:t>
            </a:r>
          </a:p>
          <a:p>
            <a:pPr lvl="1"/>
            <a:r>
              <a:rPr lang="en-US" dirty="0" smtClean="0"/>
              <a:t>Inadequate/unclear communication</a:t>
            </a:r>
          </a:p>
          <a:p>
            <a:pPr lvl="1"/>
            <a:r>
              <a:rPr lang="en-US" dirty="0" smtClean="0"/>
              <a:t>Time pressure</a:t>
            </a:r>
          </a:p>
          <a:p>
            <a:pPr lvl="1"/>
            <a:r>
              <a:rPr lang="en-US" dirty="0" smtClean="0"/>
              <a:t>Imprecise communication habits</a:t>
            </a:r>
            <a:endParaRPr lang="en-US" dirty="0" smtClean="0"/>
          </a:p>
        </p:txBody>
      </p:sp>
      <p:sp>
        <p:nvSpPr>
          <p:cNvPr id="6146" name="Slide Number Placeholder 1"/>
          <p:cNvSpPr>
            <a:spLocks noGrp="1"/>
          </p:cNvSpPr>
          <p:nvPr>
            <p:ph type="sldNum" sz="quarter" idx="11"/>
          </p:nvPr>
        </p:nvSpPr>
        <p:spPr/>
        <p:txBody>
          <a:bodyPr/>
          <a:lstStyle/>
          <a:p>
            <a:fld id="{2A9FD317-BCE0-4409-AF19-580759AC733B}" type="slidenum">
              <a:rPr lang="en-US" smtClean="0"/>
              <a:pPr/>
              <a:t>9</a:t>
            </a:fld>
            <a:endParaRPr lang="en-US" dirty="0" smtClean="0"/>
          </a:p>
        </p:txBody>
      </p:sp>
      <p:sp>
        <p:nvSpPr>
          <p:cNvPr id="8" name="Footer Placeholder 7"/>
          <p:cNvSpPr>
            <a:spLocks noGrp="1"/>
          </p:cNvSpPr>
          <p:nvPr>
            <p:ph type="ftr" sz="quarter" idx="3"/>
          </p:nvPr>
        </p:nvSpPr>
        <p:spPr/>
        <p:txBody>
          <a:bodyPr/>
          <a:lstStyle/>
          <a:p>
            <a:pPr>
              <a:defRPr/>
            </a:pPr>
            <a:r>
              <a:rPr lang="en-US" smtClean="0"/>
              <a:t>Department Heads Meeting: June 16, 2011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44110</TotalTime>
  <Words>2994</Words>
  <Application>Microsoft Office PowerPoint</Application>
  <PresentationFormat>On-screen Show (4:3)</PresentationFormat>
  <Paragraphs>286</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2_Default Design</vt:lpstr>
      <vt:lpstr>Department Heads Meeting June 16, 2011</vt:lpstr>
      <vt:lpstr>Topics</vt:lpstr>
      <vt:lpstr>    Are we becoming complacent?    </vt:lpstr>
      <vt:lpstr>Significant uptick in near misses!</vt:lpstr>
      <vt:lpstr>Review/Discuss Applicable Incidents</vt:lpstr>
      <vt:lpstr>Example: GSA Vehicle Accident</vt:lpstr>
      <vt:lpstr>Vehicle Accident Details</vt:lpstr>
      <vt:lpstr>Example: Crane Near Miss</vt:lpstr>
      <vt:lpstr>Crane Near Miss Details</vt:lpstr>
      <vt:lpstr>Example: Shock Incident</vt:lpstr>
      <vt:lpstr>Shock Incident Details</vt:lpstr>
      <vt:lpstr>Example: Ergonomic Injuries</vt:lpstr>
      <vt:lpstr>Summary of Ergonomic-Related Injuries</vt:lpstr>
      <vt:lpstr>Example: Laser System Near Miss</vt:lpstr>
      <vt:lpstr>Laser System Near Miss Details</vt:lpstr>
      <vt:lpstr>Laser System Near Miss Details</vt:lpstr>
      <vt:lpstr>Anatomy of an Incident</vt:lpstr>
      <vt:lpstr>Integrated Safety &amp; Environmental Management System (ISEMS)</vt:lpstr>
      <vt:lpstr>PPA Advisory Committee</vt:lpstr>
      <vt:lpstr>Focus topics for committee advice</vt:lpstr>
      <vt:lpstr>KIPAC future direction and role</vt:lpstr>
      <vt:lpstr>B Physics and Intensity Frontier</vt:lpstr>
      <vt:lpstr>Comments on Intensity Frontier alternatives</vt:lpstr>
      <vt:lpstr>B Physics and Intensity Frontier</vt:lpstr>
      <vt:lpstr>Future high-energy gamma-ray program</vt:lpstr>
      <vt:lpstr>Computational cosmology program</vt:lpstr>
    </vt:vector>
  </TitlesOfParts>
  <Company>Stanford Linear Accelerator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mtlee</dc:creator>
  <cp:lastModifiedBy>SLAC</cp:lastModifiedBy>
  <cp:revision>590</cp:revision>
  <dcterms:created xsi:type="dcterms:W3CDTF">2008-11-05T19:53:02Z</dcterms:created>
  <dcterms:modified xsi:type="dcterms:W3CDTF">2011-06-16T16:48:29Z</dcterms:modified>
</cp:coreProperties>
</file>