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84" r:id="rId2"/>
    <p:sldId id="280" r:id="rId3"/>
    <p:sldId id="281" r:id="rId4"/>
    <p:sldId id="319" r:id="rId5"/>
    <p:sldId id="282" r:id="rId6"/>
    <p:sldId id="283" r:id="rId7"/>
    <p:sldId id="285" r:id="rId8"/>
    <p:sldId id="286" r:id="rId9"/>
    <p:sldId id="288" r:id="rId10"/>
    <p:sldId id="289" r:id="rId11"/>
    <p:sldId id="290" r:id="rId12"/>
    <p:sldId id="291" r:id="rId13"/>
    <p:sldId id="287" r:id="rId14"/>
    <p:sldId id="292" r:id="rId15"/>
    <p:sldId id="293" r:id="rId16"/>
    <p:sldId id="296" r:id="rId17"/>
    <p:sldId id="294" r:id="rId18"/>
    <p:sldId id="295" r:id="rId19"/>
    <p:sldId id="305" r:id="rId20"/>
    <p:sldId id="299" r:id="rId21"/>
    <p:sldId id="300" r:id="rId22"/>
    <p:sldId id="301" r:id="rId23"/>
    <p:sldId id="302" r:id="rId24"/>
    <p:sldId id="303" r:id="rId25"/>
    <p:sldId id="310" r:id="rId26"/>
    <p:sldId id="311" r:id="rId27"/>
    <p:sldId id="304" r:id="rId28"/>
    <p:sldId id="307" r:id="rId29"/>
    <p:sldId id="306" r:id="rId30"/>
    <p:sldId id="308" r:id="rId31"/>
    <p:sldId id="321" r:id="rId32"/>
    <p:sldId id="309" r:id="rId33"/>
    <p:sldId id="312" r:id="rId34"/>
    <p:sldId id="313" r:id="rId35"/>
    <p:sldId id="314" r:id="rId36"/>
    <p:sldId id="315" r:id="rId37"/>
    <p:sldId id="316" r:id="rId38"/>
    <p:sldId id="317" r:id="rId39"/>
    <p:sldId id="320" r:id="rId40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81E32"/>
    <a:srgbClr val="FFFFFF"/>
    <a:srgbClr val="C75B12"/>
    <a:srgbClr val="E17000"/>
    <a:srgbClr val="5B8F22"/>
    <a:srgbClr val="D2C295"/>
    <a:srgbClr val="A79E70"/>
    <a:srgbClr val="4D4F53"/>
    <a:srgbClr val="0099CC"/>
    <a:srgbClr val="69BE2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9" autoAdjust="0"/>
    <p:restoredTop sz="94660" autoAdjust="0"/>
  </p:normalViewPr>
  <p:slideViewPr>
    <p:cSldViewPr snapToObjects="1" showGuides="1">
      <p:cViewPr>
        <p:scale>
          <a:sx n="90" d="100"/>
          <a:sy n="90" d="100"/>
        </p:scale>
        <p:origin x="-1098" y="-1032"/>
      </p:cViewPr>
      <p:guideLst>
        <p:guide orient="horz" pos="326"/>
        <p:guide orient="horz" pos="1294"/>
        <p:guide orient="horz" pos="3745"/>
        <p:guide orient="horz" pos="3980"/>
        <p:guide orient="horz" pos="1052"/>
        <p:guide orient="horz" pos="1741"/>
        <p:guide orient="horz" pos="4183"/>
        <p:guide orient="horz" pos="566"/>
        <p:guide orient="horz" pos="2808"/>
        <p:guide pos="2880"/>
        <p:guide pos="363"/>
        <p:guide pos="5396"/>
        <p:guide pos="282"/>
        <p:guide pos="3784"/>
        <p:guide pos="3736"/>
        <p:guide pos="2179"/>
        <p:guide pos="5464"/>
        <p:guide pos="38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85" d="100"/>
          <a:sy n="85" d="100"/>
        </p:scale>
        <p:origin x="-313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F33E-D9A7-42CC-B598-9AD8356CBB5A}" type="datetimeFigureOut">
              <a:rPr lang="en-US" smtClean="0"/>
              <a:pPr/>
              <a:t>3/15/2013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Scott Anderson - Magnetic Measurements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AAB5D-0CC4-45A8-B4B6-0B8B738A4E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49814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58700-9FA2-48CE-AC88-D71D45EB490A}" type="datetimeFigureOut">
              <a:rPr lang="en-US" smtClean="0"/>
              <a:pPr/>
              <a:t>3/15/2013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Scott Anderson - Magnetic Measurements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BC4E5-2BC1-4F43-85DD-A1B8F74CB7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900429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Scott Anderson - Magnetic Measurements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68434" y="6196867"/>
            <a:ext cx="2275566" cy="661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140195"/>
            <a:ext cx="1973584" cy="7178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213" y="536575"/>
            <a:ext cx="8008937" cy="2246313"/>
          </a:xfrm>
        </p:spPr>
        <p:txBody>
          <a:bodyPr anchor="b" anchorCtr="0">
            <a:noAutofit/>
          </a:bodyPr>
          <a:lstStyle>
            <a:lvl1pPr>
              <a:defRPr sz="43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213" y="3646170"/>
            <a:ext cx="7989887" cy="2187702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16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57213" y="2755011"/>
            <a:ext cx="8008937" cy="63588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CA" dirty="0" smtClean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43500"/>
            <a:ext cx="9158400" cy="68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875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5065522"/>
          </a:xfrm>
        </p:spPr>
        <p:txBody>
          <a:bodyPr/>
          <a:lstStyle>
            <a:lvl1pPr>
              <a:buClrTx/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buClrTx/>
              <a:buSzPct val="120000"/>
              <a:defRPr/>
            </a:lvl2pPr>
            <a:lvl3pPr>
              <a:buClrTx/>
              <a:buSzPct val="120000"/>
              <a:defRPr b="0"/>
            </a:lvl3pPr>
            <a:lvl4pPr>
              <a:buClr>
                <a:schemeClr val="tx1"/>
              </a:buClr>
              <a:buSzPct val="120000"/>
              <a:defRPr/>
            </a:lvl4pPr>
            <a:lvl5pPr>
              <a:buClrTx/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38862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11" name="Content Placeholder 15"/>
          <p:cNvSpPr>
            <a:spLocks noGrp="1"/>
          </p:cNvSpPr>
          <p:nvPr>
            <p:ph sz="quarter" idx="15"/>
          </p:nvPr>
        </p:nvSpPr>
        <p:spPr>
          <a:xfrm>
            <a:off x="4648200" y="1252729"/>
            <a:ext cx="38862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46488" y="1252728"/>
            <a:ext cx="2442340" cy="248107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646488" y="3886200"/>
            <a:ext cx="2442340" cy="243205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242954" y="1243584"/>
            <a:ext cx="2442340" cy="506552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>
          <a:xfrm>
            <a:off x="457200" y="1243584"/>
            <a:ext cx="3013075" cy="5065522"/>
          </a:xfrm>
        </p:spPr>
        <p:txBody>
          <a:bodyPr/>
          <a:lstStyle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2669646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5"/>
          </p:nvPr>
        </p:nvSpPr>
        <p:spPr>
          <a:xfrm>
            <a:off x="6007100" y="1243584"/>
            <a:ext cx="2667000" cy="5065522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7200" y="1243584"/>
            <a:ext cx="5484812" cy="5065522"/>
          </a:xfrm>
        </p:spPr>
        <p:txBody>
          <a:bodyPr/>
          <a:lstStyle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595472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lIns="432000"/>
          <a:lstStyle>
            <a:lvl1pPr>
              <a:defRPr b="1" baseline="0">
                <a:solidFill>
                  <a:srgbClr val="FF0000"/>
                </a:solidFill>
              </a:defRPr>
            </a:lvl1pPr>
          </a:lstStyle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***INSTRUCTIONS ON HOW TO APPLY IMAGE MASKING TO SLIDE LAYOUT***</a:t>
            </a:r>
            <a:br>
              <a:rPr lang="en-CA" dirty="0" smtClean="0"/>
            </a:br>
            <a:r>
              <a:rPr lang="en-CA" dirty="0" smtClean="0"/>
              <a:t>STEP 1: Click icon to insert image</a:t>
            </a:r>
            <a:br>
              <a:rPr lang="en-CA" dirty="0" smtClean="0"/>
            </a:br>
            <a:r>
              <a:rPr lang="en-CA" dirty="0" smtClean="0"/>
              <a:t>STEP 2: Once image is inserted, right-click image, and choose ‘Send to Back’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127691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822" y="129091"/>
            <a:ext cx="8103570" cy="75303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3584"/>
            <a:ext cx="8109919" cy="5029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150" y="6318251"/>
            <a:ext cx="318932" cy="539750"/>
          </a:xfrm>
          <a:prstGeom prst="rect">
            <a:avLst/>
          </a:prstGeom>
        </p:spPr>
        <p:txBody>
          <a:bodyPr vert="horz" lIns="72000" tIns="57600" rIns="72000" bIns="45720" rtlCol="0" anchor="ctr"/>
          <a:lstStyle>
            <a:lvl1pPr algn="l">
              <a:defRPr sz="11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153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4" r:id="rId3"/>
    <p:sldLayoutId id="2147483671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300"/>
        </a:spcAft>
        <a:buClr>
          <a:schemeClr val="tx1"/>
        </a:buClr>
        <a:buFont typeface="Arial" pitchFamily="34" charset="0"/>
        <a:buNone/>
        <a:defRPr sz="2400" b="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bg2"/>
        </a:buClr>
        <a:buSzPct val="120000"/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905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-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4400" indent="-223838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77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Moving Wire, Pulsed Wire and Long Coil Measurements on the SSRL Beam Line 5 EPU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Scott Anderson</a:t>
            </a:r>
          </a:p>
          <a:p>
            <a:r>
              <a:rPr lang="en-US" dirty="0" smtClean="0"/>
              <a:t>SLAC Magnetic Measurements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Moving Wire	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46442" y="1252729"/>
            <a:ext cx="8108950" cy="5065522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100 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m</a:t>
            </a:r>
            <a:r>
              <a:rPr lang="en-US" dirty="0" smtClean="0">
                <a:latin typeface="Symbol" pitchFamily="18" charset="2"/>
              </a:rPr>
              <a:t> </a:t>
            </a:r>
            <a:r>
              <a:rPr lang="en-US" dirty="0" smtClean="0"/>
              <a:t>Single </a:t>
            </a:r>
            <a:r>
              <a:rPr lang="en-US" dirty="0" err="1" smtClean="0"/>
              <a:t>CuBe</a:t>
            </a:r>
            <a:r>
              <a:rPr lang="en-US" dirty="0" smtClean="0"/>
              <a:t> Wire 5.45 meters in length.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Newport ILS stages with 0.1 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m</a:t>
            </a:r>
            <a:r>
              <a:rPr lang="en-US" dirty="0" smtClean="0">
                <a:latin typeface="Symbol" pitchFamily="18" charset="2"/>
              </a:rPr>
              <a:t> </a:t>
            </a:r>
            <a:r>
              <a:rPr lang="en-US" dirty="0" smtClean="0"/>
              <a:t>resolution linear scales.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Agilent 3458A Digital voltmeter.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Wire is moved a known distance at each point. Voltage signal is sampled during the </a:t>
            </a:r>
            <a:r>
              <a:rPr lang="en-US" dirty="0" smtClean="0"/>
              <a:t>movement and then integrated.  </a:t>
            </a:r>
            <a:r>
              <a:rPr lang="en-US" dirty="0" smtClean="0"/>
              <a:t>Voltage offset is corrected.  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Voltage offset is important since integrated voltage levels are on the </a:t>
            </a:r>
            <a:r>
              <a:rPr lang="en-US" dirty="0" err="1" smtClean="0"/>
              <a:t>nanovolt</a:t>
            </a:r>
            <a:r>
              <a:rPr lang="en-US" dirty="0" smtClean="0"/>
              <a:t>-sec level.  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/>
              <a:t>Movement is +/-250 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m, 6 times back and forth centered at each point.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Moving Wire Setup Upstream End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Content Placeholder 9" descr="SSRL EPU moving wire voltage connections 004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134533" y="1243013"/>
            <a:ext cx="6754283" cy="5065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Moving Wire Setup Downstream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End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SSRL EPU moving wire voltage connections 003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134533" y="1243013"/>
            <a:ext cx="6754283" cy="5065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Moving Wire Signal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05400" y="1861344"/>
            <a:ext cx="31718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861344"/>
            <a:ext cx="31718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Moving Wire and Danfysik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Measurement Comparisons at 13 mm gap.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+mn-lt"/>
              </a:rPr>
              <a:t>Danfysik measurements were made using a 5 mm flip coil and the background subtraction was done using 120 mm (fully open) gap measurements.</a:t>
            </a:r>
          </a:p>
          <a:p>
            <a:pPr>
              <a:buClr>
                <a:schemeClr val="tx1"/>
              </a:buClr>
            </a:pPr>
            <a:r>
              <a:rPr lang="en-US" dirty="0" smtClean="0">
                <a:latin typeface="+mn-lt"/>
              </a:rPr>
              <a:t>Background subtraction was </a:t>
            </a:r>
            <a:r>
              <a:rPr lang="en-US" dirty="0" smtClean="0"/>
              <a:t>done using 120 mm (fully open) gap measurements.</a:t>
            </a:r>
            <a:endParaRPr lang="en-US" dirty="0" smtClean="0">
              <a:latin typeface="+mn-lt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dirty="0" smtClean="0">
                <a:latin typeface="+mn-lt"/>
              </a:rPr>
              <a:t>4 modes are compared CP+, CP-, VP+ and HP modes. 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Bx</a:t>
            </a:r>
            <a:r>
              <a:rPr lang="en-US" dirty="0" smtClean="0">
                <a:solidFill>
                  <a:schemeClr val="tx1"/>
                </a:solidFill>
              </a:rPr>
              <a:t>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CP+ Mode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SSRL BL5 EPU CP+ Bx 1st Integral moving wire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524001"/>
            <a:ext cx="8108950" cy="4794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Bx</a:t>
            </a:r>
            <a:r>
              <a:rPr lang="en-US" dirty="0" smtClean="0">
                <a:solidFill>
                  <a:schemeClr val="tx1"/>
                </a:solidFill>
              </a:rPr>
              <a:t>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CP+ Mode at Y +/-2.5, 2, 1 and 0 mm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SSRL BL5 EPU CP+ Bx 1st Integral moving wire Y  -2.5 to +2.5  mm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447800"/>
            <a:ext cx="8108950" cy="50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By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CP+ Mode</a:t>
            </a:r>
            <a:endParaRPr lang="en-US" dirty="0"/>
          </a:p>
        </p:txBody>
      </p:sp>
      <p:pic>
        <p:nvPicPr>
          <p:cNvPr id="7" name="Content Placeholder 6" descr="SSRL BL5 EPU CP+ By 1st Integral moving wire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371600"/>
            <a:ext cx="8108950" cy="49466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Bx</a:t>
            </a:r>
            <a:r>
              <a:rPr lang="en-US" dirty="0" smtClean="0">
                <a:solidFill>
                  <a:schemeClr val="tx1"/>
                </a:solidFill>
              </a:rPr>
              <a:t>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CP- Mode</a:t>
            </a:r>
            <a:endParaRPr lang="en-US" dirty="0"/>
          </a:p>
        </p:txBody>
      </p:sp>
      <p:pic>
        <p:nvPicPr>
          <p:cNvPr id="6" name="Content Placeholder 5" descr="SSRL BL5 EPU CP- Bx 1st Integral moving wire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447799"/>
            <a:ext cx="8108950" cy="48704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Bx</a:t>
            </a:r>
            <a:r>
              <a:rPr lang="en-US" dirty="0" smtClean="0">
                <a:solidFill>
                  <a:schemeClr val="tx1"/>
                </a:solidFill>
              </a:rPr>
              <a:t>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CP- Mode at Y +/-2.5, 2, 1 and 0 mm</a:t>
            </a:r>
            <a:endParaRPr lang="en-US" dirty="0"/>
          </a:p>
        </p:txBody>
      </p:sp>
      <p:pic>
        <p:nvPicPr>
          <p:cNvPr id="7" name="Content Placeholder 6" descr="SSRL BL5 EPU CP- Bx 1st Integral moving wire Y  -2.5 to +2.5  mm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524000"/>
            <a:ext cx="8108950" cy="47942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By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CP- Mode</a:t>
            </a:r>
            <a:endParaRPr lang="en-US" dirty="0"/>
          </a:p>
        </p:txBody>
      </p:sp>
      <p:pic>
        <p:nvPicPr>
          <p:cNvPr id="6" name="Content Placeholder 5" descr="SSRL BL5 EPU CP- By 1st Integral moving wire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371600"/>
            <a:ext cx="8108950" cy="49466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solidFill>
                  <a:schemeClr val="tx1"/>
                </a:solidFill>
              </a:rPr>
              <a:t>VP+ Mode </a:t>
            </a:r>
            <a:r>
              <a:rPr lang="en-US" b="0" dirty="0" err="1" smtClean="0">
                <a:solidFill>
                  <a:schemeClr val="tx1"/>
                </a:solidFill>
              </a:rPr>
              <a:t>Bx</a:t>
            </a:r>
            <a:r>
              <a:rPr lang="en-US" b="0" dirty="0" smtClean="0">
                <a:solidFill>
                  <a:schemeClr val="tx1"/>
                </a:solidFill>
              </a:rPr>
              <a:t> 1</a:t>
            </a:r>
            <a:r>
              <a:rPr lang="en-US" b="0" baseline="30000" dirty="0" smtClean="0">
                <a:solidFill>
                  <a:schemeClr val="tx1"/>
                </a:solidFill>
              </a:rPr>
              <a:t>st</a:t>
            </a:r>
            <a:r>
              <a:rPr lang="en-US" b="0" dirty="0" smtClean="0">
                <a:solidFill>
                  <a:schemeClr val="tx1"/>
                </a:solidFill>
              </a:rPr>
              <a:t> Integral</a:t>
            </a: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7" name="Content Placeholder 6" descr="SSRL BL5 EPU VP+ Bx 1st Integral moving wire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371600"/>
            <a:ext cx="8108950" cy="49466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Bx</a:t>
            </a:r>
            <a:r>
              <a:rPr lang="en-US" dirty="0" smtClean="0">
                <a:solidFill>
                  <a:schemeClr val="tx1"/>
                </a:solidFill>
              </a:rPr>
              <a:t>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VP+ Mode at Y +/-2.5, 2, 1 and 0 mm</a:t>
            </a:r>
            <a:endParaRPr lang="en-US" dirty="0"/>
          </a:p>
        </p:txBody>
      </p:sp>
      <p:pic>
        <p:nvPicPr>
          <p:cNvPr id="7" name="Content Placeholder 6" descr="SSRL BL5 EPU VP+ Bx 1st Integral moving wire Y  -2.5 to +2.5  mm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524000"/>
            <a:ext cx="8108950" cy="47942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By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VP+ Mode</a:t>
            </a:r>
            <a:endParaRPr lang="en-US" dirty="0"/>
          </a:p>
        </p:txBody>
      </p:sp>
      <p:pic>
        <p:nvPicPr>
          <p:cNvPr id="7" name="Content Placeholder 6" descr="SSRL BL5 EPU VP+ By 1st Integral moving wire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524001"/>
            <a:ext cx="8108950" cy="4794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Bx</a:t>
            </a:r>
            <a:r>
              <a:rPr lang="en-US" dirty="0" smtClean="0">
                <a:solidFill>
                  <a:schemeClr val="tx1"/>
                </a:solidFill>
              </a:rPr>
              <a:t>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HP Mode</a:t>
            </a:r>
            <a:endParaRPr lang="en-US" dirty="0"/>
          </a:p>
        </p:txBody>
      </p:sp>
      <p:pic>
        <p:nvPicPr>
          <p:cNvPr id="6" name="Content Placeholder 5" descr="SSRL BL5 EPU HP Bx 1st Integral moving wire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447801"/>
            <a:ext cx="8108950" cy="4870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Bx</a:t>
            </a:r>
            <a:r>
              <a:rPr lang="en-US" dirty="0" smtClean="0">
                <a:solidFill>
                  <a:schemeClr val="tx1"/>
                </a:solidFill>
              </a:rPr>
              <a:t>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HP Mode at Y +/-2.5, 2, 1 and 0 mm</a:t>
            </a:r>
            <a:endParaRPr lang="en-US" dirty="0"/>
          </a:p>
        </p:txBody>
      </p:sp>
      <p:pic>
        <p:nvPicPr>
          <p:cNvPr id="7" name="Content Placeholder 6" descr="SSRL BL5 EPU HP Bx 1st Integral moving wire Y  -2.5 to +2.5  mm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371601"/>
            <a:ext cx="8108950" cy="4946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By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Integral HP Mode</a:t>
            </a:r>
            <a:endParaRPr lang="en-US" dirty="0"/>
          </a:p>
        </p:txBody>
      </p:sp>
      <p:pic>
        <p:nvPicPr>
          <p:cNvPr id="7" name="Content Placeholder 6" descr="SSRL BL5 EPU VP+ By 1st Integral moving wire and DF data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524001"/>
            <a:ext cx="8108950" cy="4794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 Check of Moving Wire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305800" cy="5065522"/>
          </a:xfrm>
        </p:spPr>
        <p:txBody>
          <a:bodyPr/>
          <a:lstStyle/>
          <a:p>
            <a:r>
              <a:rPr lang="en-US" dirty="0" smtClean="0"/>
              <a:t> Measurements satisfy Maxwell’s equation </a:t>
            </a:r>
            <a:r>
              <a:rPr lang="en-US" dirty="0" err="1" smtClean="0"/>
              <a:t>dBx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r>
              <a:rPr lang="en-US" dirty="0" smtClean="0"/>
              <a:t> = </a:t>
            </a:r>
            <a:r>
              <a:rPr lang="en-US" dirty="0" err="1" smtClean="0"/>
              <a:t>dBy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endParaRPr lang="en-US" dirty="0" smtClean="0"/>
          </a:p>
          <a:p>
            <a:pPr lvl="1"/>
            <a:r>
              <a:rPr lang="en-US" dirty="0" smtClean="0"/>
              <a:t>VP+ mode: </a:t>
            </a:r>
            <a:r>
              <a:rPr lang="en-US" dirty="0" err="1" smtClean="0"/>
              <a:t>dBx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r>
              <a:rPr lang="en-US" dirty="0" smtClean="0"/>
              <a:t> = 0.62, </a:t>
            </a:r>
            <a:r>
              <a:rPr lang="en-US" dirty="0" err="1" smtClean="0"/>
              <a:t>dBy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= 0.58, within 7.3%</a:t>
            </a:r>
          </a:p>
          <a:p>
            <a:pPr lvl="1"/>
            <a:r>
              <a:rPr lang="en-US" dirty="0" smtClean="0"/>
              <a:t>VP- mode: </a:t>
            </a:r>
            <a:r>
              <a:rPr lang="en-US" dirty="0" err="1" smtClean="0"/>
              <a:t>dBx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r>
              <a:rPr lang="en-US" dirty="0" smtClean="0"/>
              <a:t> = 0.61, </a:t>
            </a:r>
            <a:r>
              <a:rPr lang="en-US" dirty="0" err="1" smtClean="0"/>
              <a:t>dBy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= 0.67, within 7.9%</a:t>
            </a:r>
          </a:p>
          <a:p>
            <a:pPr lvl="1"/>
            <a:r>
              <a:rPr lang="en-US" dirty="0" smtClean="0"/>
              <a:t>CP+ mode: </a:t>
            </a:r>
            <a:r>
              <a:rPr lang="en-US" dirty="0" err="1" smtClean="0"/>
              <a:t>dBx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r>
              <a:rPr lang="en-US" dirty="0" smtClean="0"/>
              <a:t> = 0.24, </a:t>
            </a:r>
            <a:r>
              <a:rPr lang="en-US" dirty="0" err="1" smtClean="0"/>
              <a:t>dBy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= 0.25, within 4%</a:t>
            </a:r>
          </a:p>
          <a:p>
            <a:pPr lvl="1"/>
            <a:r>
              <a:rPr lang="en-US" dirty="0" smtClean="0"/>
              <a:t>CP- mode: </a:t>
            </a:r>
            <a:r>
              <a:rPr lang="en-US" dirty="0" err="1" smtClean="0"/>
              <a:t>dBx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r>
              <a:rPr lang="en-US" dirty="0" smtClean="0"/>
              <a:t> = 0.24, </a:t>
            </a:r>
            <a:r>
              <a:rPr lang="en-US" dirty="0" err="1" smtClean="0"/>
              <a:t>dBy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= 0.24, within 0.2% 	</a:t>
            </a:r>
          </a:p>
          <a:p>
            <a:pPr lvl="1"/>
            <a:r>
              <a:rPr lang="en-US" dirty="0" smtClean="0"/>
              <a:t>HP mode: </a:t>
            </a:r>
            <a:r>
              <a:rPr lang="en-US" dirty="0" err="1" smtClean="0"/>
              <a:t>dBx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r>
              <a:rPr lang="en-US" dirty="0" smtClean="0"/>
              <a:t> = -0.038 , </a:t>
            </a:r>
            <a:r>
              <a:rPr lang="en-US" dirty="0" err="1" smtClean="0"/>
              <a:t>dBy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= -0.031 , within 28%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Pulsed Wire Measurements were also made as a check.</a:t>
            </a:r>
          </a:p>
          <a:p>
            <a:pPr lvl="1"/>
            <a:r>
              <a:rPr lang="en-US" dirty="0" smtClean="0"/>
              <a:t>First experience using Pulsed Wire with an undulator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1822" y="129091"/>
            <a:ext cx="8103570" cy="75303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Pulsed Wire Setup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buClrTx/>
              <a:buFont typeface="Arial" pitchFamily="34" charset="0"/>
              <a:buChar char="•"/>
            </a:pPr>
            <a:r>
              <a:rPr lang="en-US" dirty="0" smtClean="0"/>
              <a:t>100 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m</a:t>
            </a:r>
            <a:r>
              <a:rPr lang="en-US" dirty="0" smtClean="0">
                <a:latin typeface="Symbol" pitchFamily="18" charset="2"/>
              </a:rPr>
              <a:t> </a:t>
            </a:r>
            <a:r>
              <a:rPr lang="en-US" dirty="0" smtClean="0"/>
              <a:t>Single </a:t>
            </a:r>
            <a:r>
              <a:rPr lang="en-US" dirty="0" err="1" smtClean="0"/>
              <a:t>CuBe</a:t>
            </a:r>
            <a:r>
              <a:rPr lang="en-US" dirty="0" smtClean="0"/>
              <a:t> Wire 5.45 meters in length.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 smtClean="0"/>
              <a:t>HV </a:t>
            </a:r>
            <a:r>
              <a:rPr lang="en-US" dirty="0" err="1" smtClean="0"/>
              <a:t>pulser</a:t>
            </a:r>
            <a:r>
              <a:rPr lang="en-US" dirty="0" smtClean="0"/>
              <a:t>.  5 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sec</a:t>
            </a:r>
            <a:r>
              <a:rPr lang="en-US" dirty="0" smtClean="0"/>
              <a:t> square pulse at 600 VDC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 smtClean="0"/>
              <a:t> Laser/ 25 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m</a:t>
            </a:r>
            <a:r>
              <a:rPr lang="en-US" dirty="0" smtClean="0">
                <a:latin typeface="Symbol" pitchFamily="18" charset="2"/>
              </a:rPr>
              <a:t> </a:t>
            </a:r>
            <a:r>
              <a:rPr lang="en-US" dirty="0" smtClean="0"/>
              <a:t>Slit Detector measures sub micron motion of wire. 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 smtClean="0"/>
              <a:t>Signal readout on Oscilloscope.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 smtClean="0"/>
              <a:t>Voltage-Field Integral calibration made by using calibration magnets.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mtClean="0"/>
              <a:t>Large </a:t>
            </a:r>
            <a:r>
              <a:rPr lang="en-US" smtClean="0"/>
              <a:t>noise is caused </a:t>
            </a:r>
            <a:r>
              <a:rPr lang="en-US" dirty="0" smtClean="0"/>
              <a:t>by vibration of supports.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 smtClean="0"/>
              <a:t>Cross check of moving wire measurements </a:t>
            </a:r>
          </a:p>
          <a:p>
            <a:pPr>
              <a:buClrTx/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Pulsed Wire Signal with Calibration Magnet</a:t>
            </a:r>
            <a:endParaRPr lang="en-US" dirty="0"/>
          </a:p>
        </p:txBody>
      </p:sp>
      <p:pic>
        <p:nvPicPr>
          <p:cNvPr id="5" name="Content Placeholder 4" descr="SSRL EPU pulsed wire setup 008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134533" y="1243013"/>
            <a:ext cx="6754283" cy="5065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Pulsed Wire Noise</a:t>
            </a:r>
            <a:endParaRPr lang="en-US" dirty="0"/>
          </a:p>
        </p:txBody>
      </p:sp>
      <p:pic>
        <p:nvPicPr>
          <p:cNvPr id="5" name="Content Placeholder 4" descr="SSRL EPU pulsed wire Bx background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134533" y="1243013"/>
            <a:ext cx="6754283" cy="5065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Bx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Integral CP- Mode Pulsed Wire</a:t>
            </a:r>
            <a:endParaRPr lang="en-US" dirty="0"/>
          </a:p>
        </p:txBody>
      </p:sp>
      <p:pic>
        <p:nvPicPr>
          <p:cNvPr id="7" name="Content Placeholder 6" descr="SSRL BL5 EPU CP- Bx 1st Integral moving wire and DF data, pulsed wire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524000"/>
            <a:ext cx="8108950" cy="47942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1</a:t>
            </a:r>
            <a:r>
              <a:rPr lang="en-US" baseline="30000" dirty="0" smtClean="0"/>
              <a:t>St</a:t>
            </a:r>
            <a:r>
              <a:rPr lang="en-US" dirty="0" smtClean="0"/>
              <a:t> Integral CP- Mode Pulsed Wire</a:t>
            </a:r>
            <a:endParaRPr lang="en-US" dirty="0"/>
          </a:p>
        </p:txBody>
      </p:sp>
      <p:pic>
        <p:nvPicPr>
          <p:cNvPr id="7" name="Content Placeholder 6" descr="SSRL BL5 EPU CP- By 1st Integral moving wire and DF data pulsed wire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371601"/>
            <a:ext cx="8108950" cy="494665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Bx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Integral VP+ Mode Pulsed Wire</a:t>
            </a:r>
            <a:endParaRPr lang="en-US" dirty="0"/>
          </a:p>
        </p:txBody>
      </p:sp>
      <p:pic>
        <p:nvPicPr>
          <p:cNvPr id="6" name="Content Placeholder 5" descr="SSRL BL5 EPU VP+ Bx 1st Integral moving wire and DF data pulsed wire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295400"/>
            <a:ext cx="8108950" cy="4794164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1</a:t>
            </a:r>
            <a:r>
              <a:rPr lang="en-US" baseline="30000" dirty="0" smtClean="0"/>
              <a:t>St</a:t>
            </a:r>
            <a:r>
              <a:rPr lang="en-US" dirty="0" smtClean="0"/>
              <a:t> Integral VP+ Mode Pulsed Wire</a:t>
            </a:r>
            <a:endParaRPr lang="en-US" dirty="0"/>
          </a:p>
        </p:txBody>
      </p:sp>
      <p:pic>
        <p:nvPicPr>
          <p:cNvPr id="6" name="Content Placeholder 5" descr="SSRL BL5 EPU VP+ By 1st Integral moving wire and DF data pulsed wire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295400"/>
            <a:ext cx="8108950" cy="5022851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Z2 Jaw Control Problem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 On February 6</a:t>
            </a:r>
            <a:r>
              <a:rPr lang="en-US" baseline="30000" dirty="0" smtClean="0"/>
              <a:t>th</a:t>
            </a:r>
            <a:r>
              <a:rPr lang="en-US" dirty="0" smtClean="0"/>
              <a:t> Z2 jaw motor driver found to be not moving and sitting at its zero point. </a:t>
            </a:r>
          </a:p>
          <a:p>
            <a:r>
              <a:rPr lang="en-US" dirty="0" smtClean="0"/>
              <a:t> Motor driver was tripped due to overheating.  </a:t>
            </a:r>
          </a:p>
          <a:p>
            <a:r>
              <a:rPr lang="en-US" dirty="0" smtClean="0"/>
              <a:t> After motor was restored subsequent measurements of </a:t>
            </a:r>
            <a:r>
              <a:rPr lang="en-US" dirty="0" err="1" smtClean="0"/>
              <a:t>Bx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integrals for CP+, CP-, VP+, VP- changed from previous.  </a:t>
            </a:r>
          </a:p>
          <a:p>
            <a:r>
              <a:rPr lang="en-US" dirty="0" smtClean="0"/>
              <a:t> Z2 jaw was set to zero point on purpose and the measurements made in this state matched the measurements made previous to the Z2 motor drive being reset. 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Z2 Jaw at 0 and nominal, CP- mode </a:t>
            </a:r>
            <a:endParaRPr lang="en-US" dirty="0"/>
          </a:p>
        </p:txBody>
      </p:sp>
      <p:pic>
        <p:nvPicPr>
          <p:cNvPr id="6" name="Content Placeholder 5" descr="SSRL BL5 EPU CP- Bx 1st Integral moving wire and DF data and Z2 at zero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447800"/>
            <a:ext cx="8108950" cy="4870451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Z2 Jaw at 0 and </a:t>
            </a:r>
            <a:r>
              <a:rPr lang="en-US" smtClean="0"/>
              <a:t>nominal, VP- </a:t>
            </a:r>
            <a:r>
              <a:rPr lang="en-US" dirty="0" smtClean="0"/>
              <a:t>mode </a:t>
            </a:r>
            <a:endParaRPr lang="en-US" dirty="0"/>
          </a:p>
        </p:txBody>
      </p:sp>
      <p:pic>
        <p:nvPicPr>
          <p:cNvPr id="7" name="Content Placeholder 6" descr="SSRL BL5 EPU VP- Bx 1st Integral Z2 jaw at zero moving wire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295400"/>
            <a:ext cx="8108950" cy="4659749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Measurements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 A long coil was originally used to measure the integrals of the EPU.</a:t>
            </a:r>
          </a:p>
          <a:p>
            <a:r>
              <a:rPr lang="en-US" dirty="0" smtClean="0"/>
              <a:t> The long coil has 350 turns and gives larger signals than a single moving wire.  </a:t>
            </a:r>
          </a:p>
          <a:p>
            <a:r>
              <a:rPr lang="en-US" dirty="0" smtClean="0"/>
              <a:t> The By 1</a:t>
            </a:r>
            <a:r>
              <a:rPr lang="en-US" baseline="30000" dirty="0" smtClean="0"/>
              <a:t>st</a:t>
            </a:r>
            <a:r>
              <a:rPr lang="en-US" dirty="0" smtClean="0"/>
              <a:t> integrals match Danfysik data, but the </a:t>
            </a:r>
            <a:r>
              <a:rPr lang="en-US" dirty="0" err="1" smtClean="0"/>
              <a:t>Bx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integral measurements do not, except for the HP mode.  The CP and VP mode long coil </a:t>
            </a:r>
            <a:r>
              <a:rPr lang="en-US" dirty="0" err="1" smtClean="0"/>
              <a:t>Bx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integrals show large integral values away from x = 0. 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Setup</a:t>
            </a:r>
            <a:endParaRPr lang="en-US" dirty="0"/>
          </a:p>
        </p:txBody>
      </p:sp>
      <p:pic>
        <p:nvPicPr>
          <p:cNvPr id="5" name="Content Placeholder 4" descr="Long Coil Setup 008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134533" y="1243013"/>
            <a:ext cx="6754283" cy="5065712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</a:t>
            </a:r>
            <a:r>
              <a:rPr lang="en-US" dirty="0" err="1" smtClean="0"/>
              <a:t>Bx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Integral CP- Mode</a:t>
            </a:r>
            <a:endParaRPr lang="en-US" dirty="0"/>
          </a:p>
        </p:txBody>
      </p:sp>
      <p:pic>
        <p:nvPicPr>
          <p:cNvPr id="6" name="Content Placeholder 5" descr="SSRL BL5 EPU CP- Bx 1st Integral moving wire and DF data, pulsed wire long coil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324858"/>
            <a:ext cx="8108950" cy="4902021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By 1</a:t>
            </a:r>
            <a:r>
              <a:rPr lang="en-US" baseline="30000" dirty="0" smtClean="0"/>
              <a:t>St</a:t>
            </a:r>
            <a:r>
              <a:rPr lang="en-US" dirty="0" smtClean="0"/>
              <a:t> Integral CP- Mode</a:t>
            </a:r>
            <a:endParaRPr lang="en-US" dirty="0"/>
          </a:p>
        </p:txBody>
      </p:sp>
      <p:pic>
        <p:nvPicPr>
          <p:cNvPr id="7" name="Content Placeholder 6" descr="SSRL BL5 EPU CP- By 1st Integral moving wire and DF data pulsed wire long coil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351375"/>
            <a:ext cx="8108950" cy="4848988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</a:t>
            </a:r>
            <a:r>
              <a:rPr lang="en-US" dirty="0" err="1" smtClean="0"/>
              <a:t>Bx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Integral CP+ Mode</a:t>
            </a:r>
            <a:endParaRPr lang="en-US" dirty="0"/>
          </a:p>
        </p:txBody>
      </p:sp>
      <p:pic>
        <p:nvPicPr>
          <p:cNvPr id="7" name="Content Placeholder 6" descr="SSRL BL5 EPU CP+ Bx 1st Integral moving wire and DF data long coil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674644"/>
            <a:ext cx="8108950" cy="4202449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By 1</a:t>
            </a:r>
            <a:r>
              <a:rPr lang="en-US" baseline="30000" dirty="0" smtClean="0"/>
              <a:t>St</a:t>
            </a:r>
            <a:r>
              <a:rPr lang="en-US" dirty="0" smtClean="0"/>
              <a:t> Integral CP+ Mode</a:t>
            </a:r>
            <a:endParaRPr lang="en-US" dirty="0"/>
          </a:p>
        </p:txBody>
      </p:sp>
      <p:pic>
        <p:nvPicPr>
          <p:cNvPr id="6" name="Content Placeholder 5" descr="SSRL BL5 EPU CP+ By 1st Integral moving wire and DF data  long coil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748631"/>
            <a:ext cx="8108950" cy="4054475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</a:t>
            </a:r>
            <a:r>
              <a:rPr lang="en-US" dirty="0" err="1" smtClean="0"/>
              <a:t>Bx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Integral HP Mode</a:t>
            </a:r>
            <a:endParaRPr lang="en-US" dirty="0"/>
          </a:p>
        </p:txBody>
      </p:sp>
      <p:pic>
        <p:nvPicPr>
          <p:cNvPr id="7" name="Content Placeholder 6" descr="SSRL BL5 EPU HP Bx 1st Integral moving wire and DF data long coil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569230"/>
            <a:ext cx="8108950" cy="4413278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By 1</a:t>
            </a:r>
            <a:r>
              <a:rPr lang="en-US" baseline="30000" dirty="0" smtClean="0"/>
              <a:t>St</a:t>
            </a:r>
            <a:r>
              <a:rPr lang="en-US" dirty="0" smtClean="0"/>
              <a:t> Integral HP Mode</a:t>
            </a:r>
            <a:endParaRPr lang="en-US" dirty="0"/>
          </a:p>
        </p:txBody>
      </p:sp>
      <p:pic>
        <p:nvPicPr>
          <p:cNvPr id="6" name="Content Placeholder 5" descr="SSRL BL5 EPU HP By 1st Integral moving wire and DF data long coil open gap background.bmp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57200" y="1829559"/>
            <a:ext cx="8108950" cy="3892620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Coil </a:t>
            </a:r>
            <a:r>
              <a:rPr lang="en-US" dirty="0" err="1" smtClean="0"/>
              <a:t>Bx</a:t>
            </a:r>
            <a:r>
              <a:rPr lang="en-US" dirty="0" smtClean="0"/>
              <a:t> integral Investigation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 Long Coil back on measurement bench.</a:t>
            </a:r>
          </a:p>
          <a:p>
            <a:r>
              <a:rPr lang="en-US" dirty="0" smtClean="0"/>
              <a:t> Working to determine source of the Long Coil </a:t>
            </a:r>
            <a:r>
              <a:rPr lang="en-US" dirty="0" err="1" smtClean="0"/>
              <a:t>Bx</a:t>
            </a:r>
            <a:r>
              <a:rPr lang="en-US" dirty="0" smtClean="0"/>
              <a:t> integral errors for the CP and VP modes by systematically checking each component of the system.</a:t>
            </a:r>
          </a:p>
          <a:p>
            <a:pPr lvl="1"/>
            <a:r>
              <a:rPr lang="en-US" dirty="0" smtClean="0"/>
              <a:t>Swap each component of the long coil system with a moving wire component to isolate the source of the error in the long coil system. 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0"/>
</p:tagLst>
</file>

<file path=ppt/theme/theme1.xml><?xml version="1.0" encoding="utf-8"?>
<a:theme xmlns:a="http://schemas.openxmlformats.org/drawingml/2006/main" name="Blank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H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813</Words>
  <Application>Microsoft Office PowerPoint</Application>
  <PresentationFormat>On-screen Show (4:3)</PresentationFormat>
  <Paragraphs>123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Blank</vt:lpstr>
      <vt:lpstr>Moving Wire, Pulsed Wire and Long Coil Measurements on the SSRL Beam Line 5 EPU</vt:lpstr>
      <vt:lpstr>Moving Wire </vt:lpstr>
      <vt:lpstr>Moving Wire Setup Upstream End</vt:lpstr>
      <vt:lpstr>Moving Wire Setup Downstream End</vt:lpstr>
      <vt:lpstr>Moving Wire Signal</vt:lpstr>
      <vt:lpstr>Moving Wire and Danfysik 1st Integral Measurement Comparisons at 13 mm gap.</vt:lpstr>
      <vt:lpstr>Bx 1St Integral CP+ Mode</vt:lpstr>
      <vt:lpstr>Bx 1St Integral CP+ Mode at Y +/-2.5, 2, 1 and 0 mm</vt:lpstr>
      <vt:lpstr>By 1St Integral CP+ Mode</vt:lpstr>
      <vt:lpstr>Bx 1St Integral CP- Mode</vt:lpstr>
      <vt:lpstr>Bx 1St Integral CP- Mode at Y +/-2.5, 2, 1 and 0 mm</vt:lpstr>
      <vt:lpstr>By 1St Integral CP- Mode</vt:lpstr>
      <vt:lpstr>VP+ Mode Bx 1st Integral</vt:lpstr>
      <vt:lpstr>Bx 1St Integral VP+ Mode at Y +/-2.5, 2, 1 and 0 mm</vt:lpstr>
      <vt:lpstr>By 1St Integral VP+ Mode</vt:lpstr>
      <vt:lpstr>Bx 1St Integral HP Mode</vt:lpstr>
      <vt:lpstr>Bx 1St Integral HP Mode at Y +/-2.5, 2, 1 and 0 mm</vt:lpstr>
      <vt:lpstr>By 1St Integral HP Mode</vt:lpstr>
      <vt:lpstr>Cross Check of Moving Wire Data</vt:lpstr>
      <vt:lpstr>Pulsed Wire Setup</vt:lpstr>
      <vt:lpstr>Pulsed Wire Signal with Calibration Magnet</vt:lpstr>
      <vt:lpstr>Pulsed Wire Noise</vt:lpstr>
      <vt:lpstr>Bx 1St Integral CP- Mode Pulsed Wire</vt:lpstr>
      <vt:lpstr>By 1St Integral CP- Mode Pulsed Wire</vt:lpstr>
      <vt:lpstr>Bx 1St Integral VP+ Mode Pulsed Wire</vt:lpstr>
      <vt:lpstr>By 1St Integral VP+ Mode Pulsed Wire</vt:lpstr>
      <vt:lpstr>Z2 Jaw Control Problem </vt:lpstr>
      <vt:lpstr>Z2 Jaw at 0 and nominal, CP- mode </vt:lpstr>
      <vt:lpstr>Z2 Jaw at 0 and nominal, VP- mode </vt:lpstr>
      <vt:lpstr>Long Coil Measurements</vt:lpstr>
      <vt:lpstr>Long Coil Setup</vt:lpstr>
      <vt:lpstr>Long Coil Bx 1St Integral CP- Mode</vt:lpstr>
      <vt:lpstr>Long Coil By 1St Integral CP- Mode</vt:lpstr>
      <vt:lpstr>Long Coil Bx 1St Integral CP+ Mode</vt:lpstr>
      <vt:lpstr>Long Coil By 1St Integral CP+ Mode</vt:lpstr>
      <vt:lpstr>Long Coil Bx 1St Integral HP Mode</vt:lpstr>
      <vt:lpstr>Long Coil By 1St Integral HP Mode</vt:lpstr>
      <vt:lpstr>Long Coil Bx integral Investigation</vt:lpstr>
      <vt:lpstr>Discussion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2012-06-11T23:50:00Z</dcterms:created>
  <dcterms:modified xsi:type="dcterms:W3CDTF">2013-03-15T18:58:14Z</dcterms:modified>
</cp:coreProperties>
</file>