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handoutMasterIdLst>
    <p:handoutMasterId r:id="rId23"/>
  </p:handoutMasterIdLst>
  <p:sldIdLst>
    <p:sldId id="256" r:id="rId3"/>
    <p:sldId id="262" r:id="rId4"/>
    <p:sldId id="263" r:id="rId5"/>
    <p:sldId id="261" r:id="rId6"/>
    <p:sldId id="266" r:id="rId7"/>
    <p:sldId id="265" r:id="rId8"/>
    <p:sldId id="267" r:id="rId9"/>
    <p:sldId id="270" r:id="rId10"/>
    <p:sldId id="269" r:id="rId11"/>
    <p:sldId id="271" r:id="rId12"/>
    <p:sldId id="272" r:id="rId13"/>
    <p:sldId id="278" r:id="rId14"/>
    <p:sldId id="268" r:id="rId15"/>
    <p:sldId id="273" r:id="rId16"/>
    <p:sldId id="274" r:id="rId17"/>
    <p:sldId id="275" r:id="rId18"/>
    <p:sldId id="264" r:id="rId19"/>
    <p:sldId id="276" r:id="rId20"/>
    <p:sldId id="277" r:id="rId21"/>
    <p:sldId id="279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14" y="-1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717A2DF-0102-41DA-BEC1-B6054BC7C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22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Meeting Name/Presentation Title</a:t>
            </a:r>
            <a:endParaRPr lang="en-US">
              <a:cs typeface="Arial" charset="0"/>
            </a:endParaRPr>
          </a:p>
          <a:p>
            <a:pPr>
              <a:defRPr/>
            </a:pPr>
            <a:r>
              <a:rPr lang="en-US"/>
              <a:t>Location, Date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Tube Laser Alignment System</a:t>
            </a:r>
            <a:endParaRPr lang="en-US" dirty="0" smtClean="0">
              <a:cs typeface="Arial" charset="0"/>
            </a:endParaRPr>
          </a:p>
          <a:p>
            <a:pPr>
              <a:defRPr/>
            </a:pPr>
            <a:r>
              <a:rPr lang="en-US" dirty="0" smtClean="0"/>
              <a:t>SLAC, December 11</a:t>
            </a:r>
            <a:r>
              <a:rPr lang="en-US" baseline="30000" dirty="0" smtClean="0"/>
              <a:t>th</a:t>
            </a:r>
            <a:r>
              <a:rPr lang="en-US" dirty="0" smtClean="0"/>
              <a:t> 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Meeting Name/Presentation Title</a:t>
            </a:r>
            <a:endParaRPr lang="en-US">
              <a:cs typeface="Arial" charset="0"/>
            </a:endParaRPr>
          </a:p>
          <a:p>
            <a:pPr>
              <a:defRPr/>
            </a:pPr>
            <a:r>
              <a:rPr lang="en-US"/>
              <a:t>Location, Date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5900" y="1219200"/>
            <a:ext cx="4267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1219200"/>
            <a:ext cx="4267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Meeting Name/Presentation Title</a:t>
            </a:r>
            <a:endParaRPr lang="en-US">
              <a:cs typeface="Arial" charset="0"/>
            </a:endParaRPr>
          </a:p>
          <a:p>
            <a:pPr>
              <a:defRPr/>
            </a:pPr>
            <a:r>
              <a:rPr lang="en-US"/>
              <a:t>Location, Date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Meeting Name/Presentation Title</a:t>
            </a:r>
            <a:endParaRPr lang="en-US">
              <a:cs typeface="Arial" charset="0"/>
            </a:endParaRPr>
          </a:p>
          <a:p>
            <a:pPr>
              <a:defRPr/>
            </a:pPr>
            <a:r>
              <a:rPr lang="en-US"/>
              <a:t>Location, Date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Meeting Name/Presentation Title</a:t>
            </a:r>
            <a:endParaRPr lang="en-US">
              <a:cs typeface="Arial" charset="0"/>
            </a:endParaRPr>
          </a:p>
          <a:p>
            <a:pPr>
              <a:defRPr/>
            </a:pPr>
            <a:r>
              <a:rPr lang="en-US"/>
              <a:t>Location, Date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Meeting Name/Presentation Title</a:t>
            </a:r>
            <a:endParaRPr lang="en-US">
              <a:cs typeface="Arial" charset="0"/>
            </a:endParaRPr>
          </a:p>
          <a:p>
            <a:pPr>
              <a:defRPr/>
            </a:pPr>
            <a:r>
              <a:rPr lang="en-US"/>
              <a:t>Location, Date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Meeting Name/Presentation Title</a:t>
            </a:r>
            <a:endParaRPr lang="en-US">
              <a:cs typeface="Arial" charset="0"/>
            </a:endParaRPr>
          </a:p>
          <a:p>
            <a:pPr>
              <a:defRPr/>
            </a:pPr>
            <a:r>
              <a:rPr lang="en-US"/>
              <a:t>Location, Date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Meeting Name/Presentation Title</a:t>
            </a:r>
            <a:endParaRPr lang="en-US">
              <a:cs typeface="Arial" charset="0"/>
            </a:endParaRPr>
          </a:p>
          <a:p>
            <a:pPr>
              <a:defRPr/>
            </a:pPr>
            <a:r>
              <a:rPr lang="en-US"/>
              <a:t>Location, Date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Meeting Name/Presentation Title</a:t>
            </a:r>
            <a:endParaRPr lang="en-US">
              <a:cs typeface="Arial" charset="0"/>
            </a:endParaRPr>
          </a:p>
          <a:p>
            <a:pPr>
              <a:defRPr/>
            </a:pPr>
            <a:r>
              <a:rPr lang="en-US"/>
              <a:t>Location, Date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1000" y="152400"/>
            <a:ext cx="21717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5900" y="152400"/>
            <a:ext cx="6362700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Meeting Name/Presentation Title</a:t>
            </a:r>
            <a:endParaRPr lang="en-US">
              <a:cs typeface="Arial" charset="0"/>
            </a:endParaRPr>
          </a:p>
          <a:p>
            <a:pPr>
              <a:defRPr/>
            </a:pPr>
            <a:r>
              <a:rPr lang="en-US"/>
              <a:t>Location, Date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ar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05800" y="6019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4" descr="SLAC_Logo_hires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6159500"/>
            <a:ext cx="15240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15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505200" y="6172200"/>
            <a:ext cx="28479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Line 5"/>
          <p:cNvSpPr>
            <a:spLocks noChangeShapeType="1"/>
          </p:cNvSpPr>
          <p:nvPr userDrawn="1"/>
        </p:nvSpPr>
        <p:spPr bwMode="auto">
          <a:xfrm>
            <a:off x="0" y="990600"/>
            <a:ext cx="8686800" cy="0"/>
          </a:xfrm>
          <a:prstGeom prst="line">
            <a:avLst/>
          </a:prstGeom>
          <a:noFill/>
          <a:ln w="28575">
            <a:solidFill>
              <a:srgbClr val="B40000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 – Arial Bold 36 Point</a:t>
            </a:r>
          </a:p>
        </p:txBody>
      </p:sp>
      <p:sp>
        <p:nvSpPr>
          <p:cNvPr id="205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5900" y="1219200"/>
            <a:ext cx="8686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6" name="Rectangle 10"/>
          <p:cNvSpPr>
            <a:spLocks noChangeArrowheads="1"/>
          </p:cNvSpPr>
          <p:nvPr userDrawn="1"/>
        </p:nvSpPr>
        <p:spPr bwMode="auto">
          <a:xfrm>
            <a:off x="4340225" y="6299200"/>
            <a:ext cx="400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15DDDB52-E6C6-4D8D-996D-434DAC90CC08}" type="slidenum">
              <a:rPr lang="en-US" sz="1400" b="1"/>
              <a:pPr>
                <a:defRPr/>
              </a:pPr>
              <a:t>‹#›</a:t>
            </a:fld>
            <a:endParaRPr lang="en-US" sz="1400" b="1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29200" y="6172200"/>
            <a:ext cx="39449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/>
            </a:lvl1pPr>
          </a:lstStyle>
          <a:p>
            <a:pPr>
              <a:defRPr/>
            </a:pPr>
            <a:r>
              <a:rPr lang="en-US" dirty="0" smtClean="0"/>
              <a:t>IWAA2012 / Delta Undulator Tube Alignment </a:t>
            </a:r>
            <a:endParaRPr lang="en-US" dirty="0" smtClean="0">
              <a:cs typeface="Arial" charset="0"/>
            </a:endParaRPr>
          </a:p>
          <a:p>
            <a:pPr>
              <a:defRPr/>
            </a:pPr>
            <a:r>
              <a:rPr lang="en-US" dirty="0" smtClean="0"/>
              <a:t>FNAL, 9/14/2012</a:t>
            </a:r>
            <a:endParaRPr lang="en-US" dirty="0"/>
          </a:p>
        </p:txBody>
      </p:sp>
      <p:pic>
        <p:nvPicPr>
          <p:cNvPr id="2055" name="Picture 14" descr="SLAC_Logo_hires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" y="6159500"/>
            <a:ext cx="15240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1577975"/>
            <a:ext cx="7772400" cy="1470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Tube Laser Alignment System</a:t>
            </a:r>
            <a:endParaRPr lang="en-US" sz="3600" b="1" dirty="0" smtClean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2590800"/>
            <a:ext cx="6400800" cy="1752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Georg Gassner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 - Beam Size Reduction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Tube </a:t>
            </a:r>
            <a:r>
              <a:rPr lang="en-US" dirty="0" smtClean="0"/>
              <a:t>Laser Alignment System</a:t>
            </a:r>
            <a:endParaRPr lang="en-US" dirty="0" smtClean="0">
              <a:cs typeface="Arial" charset="0"/>
            </a:endParaRPr>
          </a:p>
          <a:p>
            <a:pPr>
              <a:defRPr/>
            </a:pPr>
            <a:r>
              <a:rPr lang="en-US" dirty="0"/>
              <a:t>SLAC, December 11</a:t>
            </a:r>
            <a:r>
              <a:rPr lang="en-US" baseline="30000" dirty="0"/>
              <a:t>th</a:t>
            </a:r>
            <a:r>
              <a:rPr lang="en-US" dirty="0"/>
              <a:t> 2012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838200" y="2895600"/>
            <a:ext cx="1905000" cy="1676400"/>
          </a:xfrm>
          <a:custGeom>
            <a:avLst/>
            <a:gdLst>
              <a:gd name="connsiteX0" fmla="*/ 0 w 1905000"/>
              <a:gd name="connsiteY0" fmla="*/ 0 h 1524000"/>
              <a:gd name="connsiteX1" fmla="*/ 1905000 w 1905000"/>
              <a:gd name="connsiteY1" fmla="*/ 0 h 1524000"/>
              <a:gd name="connsiteX2" fmla="*/ 1905000 w 1905000"/>
              <a:gd name="connsiteY2" fmla="*/ 1524000 h 1524000"/>
              <a:gd name="connsiteX3" fmla="*/ 0 w 1905000"/>
              <a:gd name="connsiteY3" fmla="*/ 1524000 h 1524000"/>
              <a:gd name="connsiteX4" fmla="*/ 0 w 1905000"/>
              <a:gd name="connsiteY4" fmla="*/ 0 h 1524000"/>
              <a:gd name="connsiteX0" fmla="*/ 0 w 1905000"/>
              <a:gd name="connsiteY0" fmla="*/ 76200 h 1600200"/>
              <a:gd name="connsiteX1" fmla="*/ 1905000 w 1905000"/>
              <a:gd name="connsiteY1" fmla="*/ 0 h 1600200"/>
              <a:gd name="connsiteX2" fmla="*/ 1905000 w 1905000"/>
              <a:gd name="connsiteY2" fmla="*/ 1600200 h 1600200"/>
              <a:gd name="connsiteX3" fmla="*/ 0 w 1905000"/>
              <a:gd name="connsiteY3" fmla="*/ 1600200 h 1600200"/>
              <a:gd name="connsiteX4" fmla="*/ 0 w 1905000"/>
              <a:gd name="connsiteY4" fmla="*/ 76200 h 1600200"/>
              <a:gd name="connsiteX0" fmla="*/ 0 w 1905000"/>
              <a:gd name="connsiteY0" fmla="*/ 76200 h 1676400"/>
              <a:gd name="connsiteX1" fmla="*/ 1905000 w 1905000"/>
              <a:gd name="connsiteY1" fmla="*/ 0 h 1676400"/>
              <a:gd name="connsiteX2" fmla="*/ 1905000 w 1905000"/>
              <a:gd name="connsiteY2" fmla="*/ 1676400 h 1676400"/>
              <a:gd name="connsiteX3" fmla="*/ 0 w 1905000"/>
              <a:gd name="connsiteY3" fmla="*/ 1600200 h 1676400"/>
              <a:gd name="connsiteX4" fmla="*/ 0 w 1905000"/>
              <a:gd name="connsiteY4" fmla="*/ 7620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000" h="1676400">
                <a:moveTo>
                  <a:pt x="0" y="76200"/>
                </a:moveTo>
                <a:lnTo>
                  <a:pt x="1905000" y="0"/>
                </a:lnTo>
                <a:lnTo>
                  <a:pt x="1905000" y="1676400"/>
                </a:lnTo>
                <a:lnTo>
                  <a:pt x="0" y="1600200"/>
                </a:lnTo>
                <a:lnTo>
                  <a:pt x="0" y="762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114800" y="3200400"/>
            <a:ext cx="1905000" cy="990600"/>
          </a:xfrm>
          <a:custGeom>
            <a:avLst/>
            <a:gdLst>
              <a:gd name="connsiteX0" fmla="*/ 0 w 1905000"/>
              <a:gd name="connsiteY0" fmla="*/ 0 h 685800"/>
              <a:gd name="connsiteX1" fmla="*/ 1905000 w 1905000"/>
              <a:gd name="connsiteY1" fmla="*/ 0 h 685800"/>
              <a:gd name="connsiteX2" fmla="*/ 1905000 w 1905000"/>
              <a:gd name="connsiteY2" fmla="*/ 685800 h 685800"/>
              <a:gd name="connsiteX3" fmla="*/ 0 w 1905000"/>
              <a:gd name="connsiteY3" fmla="*/ 685800 h 685800"/>
              <a:gd name="connsiteX4" fmla="*/ 0 w 1905000"/>
              <a:gd name="connsiteY4" fmla="*/ 0 h 685800"/>
              <a:gd name="connsiteX0" fmla="*/ 0 w 1905000"/>
              <a:gd name="connsiteY0" fmla="*/ 152400 h 838200"/>
              <a:gd name="connsiteX1" fmla="*/ 19050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4" fmla="*/ 0 w 1905000"/>
              <a:gd name="connsiteY4" fmla="*/ 152400 h 838200"/>
              <a:gd name="connsiteX0" fmla="*/ 0 w 1905000"/>
              <a:gd name="connsiteY0" fmla="*/ 152400 h 990600"/>
              <a:gd name="connsiteX1" fmla="*/ 1905000 w 1905000"/>
              <a:gd name="connsiteY1" fmla="*/ 0 h 990600"/>
              <a:gd name="connsiteX2" fmla="*/ 1905000 w 1905000"/>
              <a:gd name="connsiteY2" fmla="*/ 990600 h 990600"/>
              <a:gd name="connsiteX3" fmla="*/ 0 w 1905000"/>
              <a:gd name="connsiteY3" fmla="*/ 838200 h 990600"/>
              <a:gd name="connsiteX4" fmla="*/ 0 w 1905000"/>
              <a:gd name="connsiteY4" fmla="*/ 15240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000" h="990600">
                <a:moveTo>
                  <a:pt x="0" y="152400"/>
                </a:moveTo>
                <a:lnTo>
                  <a:pt x="1905000" y="0"/>
                </a:lnTo>
                <a:lnTo>
                  <a:pt x="1905000" y="990600"/>
                </a:lnTo>
                <a:lnTo>
                  <a:pt x="0" y="838200"/>
                </a:lnTo>
                <a:lnTo>
                  <a:pt x="0" y="152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743200" y="2895600"/>
            <a:ext cx="1371600" cy="1676400"/>
          </a:xfrm>
          <a:custGeom>
            <a:avLst/>
            <a:gdLst>
              <a:gd name="connsiteX0" fmla="*/ 0 w 1371600"/>
              <a:gd name="connsiteY0" fmla="*/ 0 h 1066800"/>
              <a:gd name="connsiteX1" fmla="*/ 1371600 w 1371600"/>
              <a:gd name="connsiteY1" fmla="*/ 0 h 1066800"/>
              <a:gd name="connsiteX2" fmla="*/ 1371600 w 1371600"/>
              <a:gd name="connsiteY2" fmla="*/ 1066800 h 1066800"/>
              <a:gd name="connsiteX3" fmla="*/ 0 w 1371600"/>
              <a:gd name="connsiteY3" fmla="*/ 1066800 h 1066800"/>
              <a:gd name="connsiteX4" fmla="*/ 0 w 1371600"/>
              <a:gd name="connsiteY4" fmla="*/ 0 h 1066800"/>
              <a:gd name="connsiteX0" fmla="*/ 0 w 1371600"/>
              <a:gd name="connsiteY0" fmla="*/ 0 h 1066800"/>
              <a:gd name="connsiteX1" fmla="*/ 1371600 w 1371600"/>
              <a:gd name="connsiteY1" fmla="*/ 0 h 1066800"/>
              <a:gd name="connsiteX2" fmla="*/ 1371600 w 1371600"/>
              <a:gd name="connsiteY2" fmla="*/ 746760 h 1066800"/>
              <a:gd name="connsiteX3" fmla="*/ 0 w 1371600"/>
              <a:gd name="connsiteY3" fmla="*/ 1066800 h 1066800"/>
              <a:gd name="connsiteX4" fmla="*/ 0 w 1371600"/>
              <a:gd name="connsiteY4" fmla="*/ 0 h 1066800"/>
              <a:gd name="connsiteX0" fmla="*/ 0 w 1371600"/>
              <a:gd name="connsiteY0" fmla="*/ 0 h 1066800"/>
              <a:gd name="connsiteX1" fmla="*/ 1371600 w 1371600"/>
              <a:gd name="connsiteY1" fmla="*/ 266700 h 1066800"/>
              <a:gd name="connsiteX2" fmla="*/ 1371600 w 1371600"/>
              <a:gd name="connsiteY2" fmla="*/ 746760 h 1066800"/>
              <a:gd name="connsiteX3" fmla="*/ 0 w 1371600"/>
              <a:gd name="connsiteY3" fmla="*/ 1066800 h 1066800"/>
              <a:gd name="connsiteX4" fmla="*/ 0 w 1371600"/>
              <a:gd name="connsiteY4" fmla="*/ 0 h 1066800"/>
              <a:gd name="connsiteX0" fmla="*/ 0 w 1371600"/>
              <a:gd name="connsiteY0" fmla="*/ 0 h 1120140"/>
              <a:gd name="connsiteX1" fmla="*/ 1371600 w 1371600"/>
              <a:gd name="connsiteY1" fmla="*/ 320040 h 1120140"/>
              <a:gd name="connsiteX2" fmla="*/ 1371600 w 1371600"/>
              <a:gd name="connsiteY2" fmla="*/ 800100 h 1120140"/>
              <a:gd name="connsiteX3" fmla="*/ 0 w 1371600"/>
              <a:gd name="connsiteY3" fmla="*/ 1120140 h 1120140"/>
              <a:gd name="connsiteX4" fmla="*/ 0 w 1371600"/>
              <a:gd name="connsiteY4" fmla="*/ 0 h 1120140"/>
              <a:gd name="connsiteX0" fmla="*/ 0 w 1371600"/>
              <a:gd name="connsiteY0" fmla="*/ 0 h 1173480"/>
              <a:gd name="connsiteX1" fmla="*/ 1371600 w 1371600"/>
              <a:gd name="connsiteY1" fmla="*/ 320040 h 1173480"/>
              <a:gd name="connsiteX2" fmla="*/ 1371600 w 1371600"/>
              <a:gd name="connsiteY2" fmla="*/ 800100 h 1173480"/>
              <a:gd name="connsiteX3" fmla="*/ 0 w 1371600"/>
              <a:gd name="connsiteY3" fmla="*/ 1173480 h 1173480"/>
              <a:gd name="connsiteX4" fmla="*/ 0 w 1371600"/>
              <a:gd name="connsiteY4" fmla="*/ 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173480">
                <a:moveTo>
                  <a:pt x="0" y="0"/>
                </a:moveTo>
                <a:lnTo>
                  <a:pt x="1371600" y="320040"/>
                </a:lnTo>
                <a:lnTo>
                  <a:pt x="1371600" y="800100"/>
                </a:lnTo>
                <a:lnTo>
                  <a:pt x="0" y="117348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667000" y="2667000"/>
            <a:ext cx="1524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962400" y="2667000"/>
            <a:ext cx="304800" cy="2133600"/>
          </a:xfrm>
          <a:custGeom>
            <a:avLst/>
            <a:gdLst>
              <a:gd name="connsiteX0" fmla="*/ 0 w 228600"/>
              <a:gd name="connsiteY0" fmla="*/ 0 h 2133600"/>
              <a:gd name="connsiteX1" fmla="*/ 228600 w 228600"/>
              <a:gd name="connsiteY1" fmla="*/ 0 h 2133600"/>
              <a:gd name="connsiteX2" fmla="*/ 228600 w 228600"/>
              <a:gd name="connsiteY2" fmla="*/ 2133600 h 2133600"/>
              <a:gd name="connsiteX3" fmla="*/ 0 w 228600"/>
              <a:gd name="connsiteY3" fmla="*/ 2133600 h 2133600"/>
              <a:gd name="connsiteX4" fmla="*/ 0 w 228600"/>
              <a:gd name="connsiteY4" fmla="*/ 0 h 2133600"/>
              <a:gd name="connsiteX0" fmla="*/ 0 w 228600"/>
              <a:gd name="connsiteY0" fmla="*/ 0 h 2133600"/>
              <a:gd name="connsiteX1" fmla="*/ 228600 w 228600"/>
              <a:gd name="connsiteY1" fmla="*/ 0 h 2133600"/>
              <a:gd name="connsiteX2" fmla="*/ 228600 w 228600"/>
              <a:gd name="connsiteY2" fmla="*/ 2133600 h 2133600"/>
              <a:gd name="connsiteX3" fmla="*/ 0 w 228600"/>
              <a:gd name="connsiteY3" fmla="*/ 2133600 h 2133600"/>
              <a:gd name="connsiteX4" fmla="*/ 57150 w 228600"/>
              <a:gd name="connsiteY4" fmla="*/ 1066800 h 2133600"/>
              <a:gd name="connsiteX5" fmla="*/ 0 w 228600"/>
              <a:gd name="connsiteY5" fmla="*/ 0 h 2133600"/>
              <a:gd name="connsiteX0" fmla="*/ 0 w 228600"/>
              <a:gd name="connsiteY0" fmla="*/ 0 h 2133600"/>
              <a:gd name="connsiteX1" fmla="*/ 228600 w 228600"/>
              <a:gd name="connsiteY1" fmla="*/ 0 h 2133600"/>
              <a:gd name="connsiteX2" fmla="*/ 171450 w 228600"/>
              <a:gd name="connsiteY2" fmla="*/ 1066800 h 2133600"/>
              <a:gd name="connsiteX3" fmla="*/ 228600 w 228600"/>
              <a:gd name="connsiteY3" fmla="*/ 2133600 h 2133600"/>
              <a:gd name="connsiteX4" fmla="*/ 0 w 228600"/>
              <a:gd name="connsiteY4" fmla="*/ 2133600 h 2133600"/>
              <a:gd name="connsiteX5" fmla="*/ 57150 w 228600"/>
              <a:gd name="connsiteY5" fmla="*/ 1066800 h 2133600"/>
              <a:gd name="connsiteX6" fmla="*/ 0 w 228600"/>
              <a:gd name="connsiteY6" fmla="*/ 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600" h="2133600">
                <a:moveTo>
                  <a:pt x="0" y="0"/>
                </a:moveTo>
                <a:lnTo>
                  <a:pt x="228600" y="0"/>
                </a:lnTo>
                <a:cubicBezTo>
                  <a:pt x="228269" y="350078"/>
                  <a:pt x="171781" y="716722"/>
                  <a:pt x="171450" y="1066800"/>
                </a:cubicBezTo>
                <a:cubicBezTo>
                  <a:pt x="171781" y="1427922"/>
                  <a:pt x="228269" y="1772478"/>
                  <a:pt x="228600" y="2133600"/>
                </a:cubicBezTo>
                <a:lnTo>
                  <a:pt x="0" y="2133600"/>
                </a:lnTo>
                <a:cubicBezTo>
                  <a:pt x="331" y="1775129"/>
                  <a:pt x="56819" y="1425271"/>
                  <a:pt x="57150" y="1066800"/>
                </a:cubicBezTo>
                <a:cubicBezTo>
                  <a:pt x="56819" y="714071"/>
                  <a:pt x="331" y="352729"/>
                  <a:pt x="0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8" idx="0"/>
            <a:endCxn id="6" idx="7"/>
          </p:cNvCxnSpPr>
          <p:nvPr/>
        </p:nvCxnSpPr>
        <p:spPr>
          <a:xfrm flipV="1">
            <a:off x="838200" y="2968299"/>
            <a:ext cx="1958882" cy="350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838200" y="4492299"/>
            <a:ext cx="1958882" cy="350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267200" y="4038600"/>
            <a:ext cx="1752600" cy="3502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267200" y="3352800"/>
            <a:ext cx="1752600" cy="3502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81000" y="350520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r>
              <a:rPr lang="en-US" sz="1200" dirty="0" smtClean="0"/>
              <a:t>1</a:t>
            </a:r>
            <a:r>
              <a:rPr lang="en-US" dirty="0" smtClean="0"/>
              <a:t>=6mm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019800" y="350520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r>
              <a:rPr lang="en-US" sz="1200" dirty="0" smtClean="0"/>
              <a:t>2</a:t>
            </a:r>
            <a:r>
              <a:rPr lang="en-US" dirty="0" smtClean="0"/>
              <a:t>=2mm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143000" y="2514600"/>
            <a:ext cx="154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ym typeface="Symbol"/>
              </a:rPr>
              <a:t></a:t>
            </a:r>
            <a:r>
              <a:rPr lang="en-US" sz="1200" dirty="0" smtClean="0"/>
              <a:t>1</a:t>
            </a:r>
            <a:r>
              <a:rPr lang="en-US" dirty="0" smtClean="0"/>
              <a:t>=0.15mrad</a:t>
            </a:r>
            <a:endParaRPr lang="en-US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2362200"/>
            <a:ext cx="1047750" cy="876300"/>
          </a:xfrm>
          <a:prstGeom prst="rect">
            <a:avLst/>
          </a:prstGeom>
          <a:noFill/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3505200"/>
            <a:ext cx="1095375" cy="876300"/>
          </a:xfrm>
          <a:prstGeom prst="rect">
            <a:avLst/>
          </a:prstGeom>
          <a:noFill/>
        </p:spPr>
      </p:pic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1352550"/>
            <a:ext cx="1809750" cy="447675"/>
          </a:xfrm>
          <a:prstGeom prst="rect">
            <a:avLst/>
          </a:prstGeom>
          <a:noFill/>
        </p:spPr>
      </p:pic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1828800"/>
            <a:ext cx="1885950" cy="447675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4724400" y="2819400"/>
            <a:ext cx="154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ym typeface="Symbol"/>
              </a:rPr>
              <a:t></a:t>
            </a:r>
            <a:r>
              <a:rPr lang="en-US" sz="1200" dirty="0" smtClean="0"/>
              <a:t>2</a:t>
            </a:r>
            <a:r>
              <a:rPr lang="en-US" dirty="0" smtClean="0"/>
              <a:t>=0.45mrad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2819400" y="2975302"/>
            <a:ext cx="2209800" cy="68229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2743200" y="3657600"/>
            <a:ext cx="2286000" cy="8382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648200" y="3657600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r>
              <a:rPr lang="en-US" sz="1200" dirty="0" smtClean="0"/>
              <a:t>1</a:t>
            </a:r>
            <a:r>
              <a:rPr lang="en-US" dirty="0" smtClean="0"/>
              <a:t>=f</a:t>
            </a:r>
            <a:r>
              <a:rPr lang="en-US" sz="1200" dirty="0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4648200"/>
            <a:ext cx="1539875" cy="10826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 - Beam Focusing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Tube </a:t>
            </a:r>
            <a:r>
              <a:rPr lang="en-US" dirty="0" smtClean="0"/>
              <a:t>Laser Alignment System</a:t>
            </a:r>
            <a:endParaRPr lang="en-US" dirty="0" smtClean="0">
              <a:cs typeface="Arial" charset="0"/>
            </a:endParaRPr>
          </a:p>
          <a:p>
            <a:pPr>
              <a:defRPr/>
            </a:pPr>
            <a:r>
              <a:rPr lang="en-US" dirty="0"/>
              <a:t>SLAC, December 11</a:t>
            </a:r>
            <a:r>
              <a:rPr lang="en-US" baseline="30000" dirty="0"/>
              <a:t>th</a:t>
            </a:r>
            <a:r>
              <a:rPr lang="en-US" dirty="0"/>
              <a:t> 2012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685800" y="2971800"/>
            <a:ext cx="1905000" cy="1676400"/>
          </a:xfrm>
          <a:custGeom>
            <a:avLst/>
            <a:gdLst>
              <a:gd name="connsiteX0" fmla="*/ 0 w 1905000"/>
              <a:gd name="connsiteY0" fmla="*/ 0 h 1524000"/>
              <a:gd name="connsiteX1" fmla="*/ 1905000 w 1905000"/>
              <a:gd name="connsiteY1" fmla="*/ 0 h 1524000"/>
              <a:gd name="connsiteX2" fmla="*/ 1905000 w 1905000"/>
              <a:gd name="connsiteY2" fmla="*/ 1524000 h 1524000"/>
              <a:gd name="connsiteX3" fmla="*/ 0 w 1905000"/>
              <a:gd name="connsiteY3" fmla="*/ 1524000 h 1524000"/>
              <a:gd name="connsiteX4" fmla="*/ 0 w 1905000"/>
              <a:gd name="connsiteY4" fmla="*/ 0 h 1524000"/>
              <a:gd name="connsiteX0" fmla="*/ 0 w 1905000"/>
              <a:gd name="connsiteY0" fmla="*/ 76200 h 1600200"/>
              <a:gd name="connsiteX1" fmla="*/ 1905000 w 1905000"/>
              <a:gd name="connsiteY1" fmla="*/ 0 h 1600200"/>
              <a:gd name="connsiteX2" fmla="*/ 1905000 w 1905000"/>
              <a:gd name="connsiteY2" fmla="*/ 1600200 h 1600200"/>
              <a:gd name="connsiteX3" fmla="*/ 0 w 1905000"/>
              <a:gd name="connsiteY3" fmla="*/ 1600200 h 1600200"/>
              <a:gd name="connsiteX4" fmla="*/ 0 w 1905000"/>
              <a:gd name="connsiteY4" fmla="*/ 76200 h 1600200"/>
              <a:gd name="connsiteX0" fmla="*/ 0 w 1905000"/>
              <a:gd name="connsiteY0" fmla="*/ 76200 h 1676400"/>
              <a:gd name="connsiteX1" fmla="*/ 1905000 w 1905000"/>
              <a:gd name="connsiteY1" fmla="*/ 0 h 1676400"/>
              <a:gd name="connsiteX2" fmla="*/ 1905000 w 1905000"/>
              <a:gd name="connsiteY2" fmla="*/ 1676400 h 1676400"/>
              <a:gd name="connsiteX3" fmla="*/ 0 w 1905000"/>
              <a:gd name="connsiteY3" fmla="*/ 1600200 h 1676400"/>
              <a:gd name="connsiteX4" fmla="*/ 0 w 1905000"/>
              <a:gd name="connsiteY4" fmla="*/ 7620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000" h="1676400">
                <a:moveTo>
                  <a:pt x="0" y="76200"/>
                </a:moveTo>
                <a:lnTo>
                  <a:pt x="1905000" y="0"/>
                </a:lnTo>
                <a:lnTo>
                  <a:pt x="1905000" y="1676400"/>
                </a:lnTo>
                <a:lnTo>
                  <a:pt x="0" y="1600200"/>
                </a:lnTo>
                <a:lnTo>
                  <a:pt x="0" y="762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962400" y="3429000"/>
            <a:ext cx="4800600" cy="685800"/>
          </a:xfrm>
          <a:custGeom>
            <a:avLst/>
            <a:gdLst>
              <a:gd name="connsiteX0" fmla="*/ 0 w 1905000"/>
              <a:gd name="connsiteY0" fmla="*/ 0 h 685800"/>
              <a:gd name="connsiteX1" fmla="*/ 1905000 w 1905000"/>
              <a:gd name="connsiteY1" fmla="*/ 0 h 685800"/>
              <a:gd name="connsiteX2" fmla="*/ 1905000 w 1905000"/>
              <a:gd name="connsiteY2" fmla="*/ 685800 h 685800"/>
              <a:gd name="connsiteX3" fmla="*/ 0 w 1905000"/>
              <a:gd name="connsiteY3" fmla="*/ 685800 h 685800"/>
              <a:gd name="connsiteX4" fmla="*/ 0 w 1905000"/>
              <a:gd name="connsiteY4" fmla="*/ 0 h 685800"/>
              <a:gd name="connsiteX0" fmla="*/ 0 w 1905000"/>
              <a:gd name="connsiteY0" fmla="*/ 152400 h 838200"/>
              <a:gd name="connsiteX1" fmla="*/ 19050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4" fmla="*/ 0 w 1905000"/>
              <a:gd name="connsiteY4" fmla="*/ 152400 h 838200"/>
              <a:gd name="connsiteX0" fmla="*/ 0 w 1905000"/>
              <a:gd name="connsiteY0" fmla="*/ 152400 h 990600"/>
              <a:gd name="connsiteX1" fmla="*/ 1905000 w 1905000"/>
              <a:gd name="connsiteY1" fmla="*/ 0 h 990600"/>
              <a:gd name="connsiteX2" fmla="*/ 1905000 w 1905000"/>
              <a:gd name="connsiteY2" fmla="*/ 990600 h 990600"/>
              <a:gd name="connsiteX3" fmla="*/ 0 w 1905000"/>
              <a:gd name="connsiteY3" fmla="*/ 838200 h 990600"/>
              <a:gd name="connsiteX4" fmla="*/ 0 w 1905000"/>
              <a:gd name="connsiteY4" fmla="*/ 152400 h 990600"/>
              <a:gd name="connsiteX0" fmla="*/ 0 w 1905000"/>
              <a:gd name="connsiteY0" fmla="*/ 0 h 838200"/>
              <a:gd name="connsiteX1" fmla="*/ 1905000 w 1905000"/>
              <a:gd name="connsiteY1" fmla="*/ 76200 h 838200"/>
              <a:gd name="connsiteX2" fmla="*/ 1905000 w 1905000"/>
              <a:gd name="connsiteY2" fmla="*/ 838200 h 838200"/>
              <a:gd name="connsiteX3" fmla="*/ 0 w 1905000"/>
              <a:gd name="connsiteY3" fmla="*/ 685800 h 838200"/>
              <a:gd name="connsiteX4" fmla="*/ 0 w 1905000"/>
              <a:gd name="connsiteY4" fmla="*/ 0 h 838200"/>
              <a:gd name="connsiteX0" fmla="*/ 0 w 1905000"/>
              <a:gd name="connsiteY0" fmla="*/ 0 h 685800"/>
              <a:gd name="connsiteX1" fmla="*/ 1905000 w 1905000"/>
              <a:gd name="connsiteY1" fmla="*/ 76200 h 685800"/>
              <a:gd name="connsiteX2" fmla="*/ 1905000 w 1905000"/>
              <a:gd name="connsiteY2" fmla="*/ 609600 h 685800"/>
              <a:gd name="connsiteX3" fmla="*/ 0 w 1905000"/>
              <a:gd name="connsiteY3" fmla="*/ 685800 h 685800"/>
              <a:gd name="connsiteX4" fmla="*/ 0 w 1905000"/>
              <a:gd name="connsiteY4" fmla="*/ 0 h 685800"/>
              <a:gd name="connsiteX0" fmla="*/ 0 w 1905000"/>
              <a:gd name="connsiteY0" fmla="*/ 0 h 685800"/>
              <a:gd name="connsiteX1" fmla="*/ 1905000 w 1905000"/>
              <a:gd name="connsiteY1" fmla="*/ 76200 h 685800"/>
              <a:gd name="connsiteX2" fmla="*/ 1905000 w 1905000"/>
              <a:gd name="connsiteY2" fmla="*/ 609600 h 685800"/>
              <a:gd name="connsiteX3" fmla="*/ 967619 w 1905000"/>
              <a:gd name="connsiteY3" fmla="*/ 457200 h 685800"/>
              <a:gd name="connsiteX4" fmla="*/ 0 w 1905000"/>
              <a:gd name="connsiteY4" fmla="*/ 685800 h 685800"/>
              <a:gd name="connsiteX5" fmla="*/ 0 w 1905000"/>
              <a:gd name="connsiteY5" fmla="*/ 0 h 685800"/>
              <a:gd name="connsiteX0" fmla="*/ 0 w 1905000"/>
              <a:gd name="connsiteY0" fmla="*/ 0 h 685800"/>
              <a:gd name="connsiteX1" fmla="*/ 967619 w 1905000"/>
              <a:gd name="connsiteY1" fmla="*/ 152400 h 685800"/>
              <a:gd name="connsiteX2" fmla="*/ 1905000 w 1905000"/>
              <a:gd name="connsiteY2" fmla="*/ 76200 h 685800"/>
              <a:gd name="connsiteX3" fmla="*/ 1905000 w 1905000"/>
              <a:gd name="connsiteY3" fmla="*/ 609600 h 685800"/>
              <a:gd name="connsiteX4" fmla="*/ 967619 w 1905000"/>
              <a:gd name="connsiteY4" fmla="*/ 457200 h 685800"/>
              <a:gd name="connsiteX5" fmla="*/ 0 w 1905000"/>
              <a:gd name="connsiteY5" fmla="*/ 685800 h 685800"/>
              <a:gd name="connsiteX6" fmla="*/ 0 w 1905000"/>
              <a:gd name="connsiteY6" fmla="*/ 0 h 685800"/>
              <a:gd name="connsiteX0" fmla="*/ 0 w 1905000"/>
              <a:gd name="connsiteY0" fmla="*/ 0 h 685800"/>
              <a:gd name="connsiteX1" fmla="*/ 967619 w 1905000"/>
              <a:gd name="connsiteY1" fmla="*/ 152400 h 685800"/>
              <a:gd name="connsiteX2" fmla="*/ 1360714 w 1905000"/>
              <a:gd name="connsiteY2" fmla="*/ 152400 h 685800"/>
              <a:gd name="connsiteX3" fmla="*/ 1905000 w 1905000"/>
              <a:gd name="connsiteY3" fmla="*/ 76200 h 685800"/>
              <a:gd name="connsiteX4" fmla="*/ 1905000 w 1905000"/>
              <a:gd name="connsiteY4" fmla="*/ 609600 h 685800"/>
              <a:gd name="connsiteX5" fmla="*/ 967619 w 1905000"/>
              <a:gd name="connsiteY5" fmla="*/ 457200 h 685800"/>
              <a:gd name="connsiteX6" fmla="*/ 0 w 1905000"/>
              <a:gd name="connsiteY6" fmla="*/ 685800 h 685800"/>
              <a:gd name="connsiteX7" fmla="*/ 0 w 1905000"/>
              <a:gd name="connsiteY7" fmla="*/ 0 h 685800"/>
              <a:gd name="connsiteX0" fmla="*/ 0 w 1905000"/>
              <a:gd name="connsiteY0" fmla="*/ 0 h 685800"/>
              <a:gd name="connsiteX1" fmla="*/ 967619 w 1905000"/>
              <a:gd name="connsiteY1" fmla="*/ 152400 h 685800"/>
              <a:gd name="connsiteX2" fmla="*/ 1360714 w 1905000"/>
              <a:gd name="connsiteY2" fmla="*/ 152400 h 685800"/>
              <a:gd name="connsiteX3" fmla="*/ 1905000 w 1905000"/>
              <a:gd name="connsiteY3" fmla="*/ 76200 h 685800"/>
              <a:gd name="connsiteX4" fmla="*/ 1905000 w 1905000"/>
              <a:gd name="connsiteY4" fmla="*/ 609600 h 685800"/>
              <a:gd name="connsiteX5" fmla="*/ 1360714 w 1905000"/>
              <a:gd name="connsiteY5" fmla="*/ 457200 h 685800"/>
              <a:gd name="connsiteX6" fmla="*/ 967619 w 1905000"/>
              <a:gd name="connsiteY6" fmla="*/ 457200 h 685800"/>
              <a:gd name="connsiteX7" fmla="*/ 0 w 1905000"/>
              <a:gd name="connsiteY7" fmla="*/ 685800 h 685800"/>
              <a:gd name="connsiteX8" fmla="*/ 0 w 1905000"/>
              <a:gd name="connsiteY8" fmla="*/ 0 h 685800"/>
              <a:gd name="connsiteX0" fmla="*/ 0 w 1905000"/>
              <a:gd name="connsiteY0" fmla="*/ 0 h 685800"/>
              <a:gd name="connsiteX1" fmla="*/ 967619 w 1905000"/>
              <a:gd name="connsiteY1" fmla="*/ 0 h 685800"/>
              <a:gd name="connsiteX2" fmla="*/ 1360714 w 1905000"/>
              <a:gd name="connsiteY2" fmla="*/ 152400 h 685800"/>
              <a:gd name="connsiteX3" fmla="*/ 1905000 w 1905000"/>
              <a:gd name="connsiteY3" fmla="*/ 76200 h 685800"/>
              <a:gd name="connsiteX4" fmla="*/ 1905000 w 1905000"/>
              <a:gd name="connsiteY4" fmla="*/ 609600 h 685800"/>
              <a:gd name="connsiteX5" fmla="*/ 1360714 w 1905000"/>
              <a:gd name="connsiteY5" fmla="*/ 457200 h 685800"/>
              <a:gd name="connsiteX6" fmla="*/ 967619 w 1905000"/>
              <a:gd name="connsiteY6" fmla="*/ 457200 h 685800"/>
              <a:gd name="connsiteX7" fmla="*/ 0 w 1905000"/>
              <a:gd name="connsiteY7" fmla="*/ 685800 h 685800"/>
              <a:gd name="connsiteX8" fmla="*/ 0 w 1905000"/>
              <a:gd name="connsiteY8" fmla="*/ 0 h 685800"/>
              <a:gd name="connsiteX0" fmla="*/ 0 w 1905000"/>
              <a:gd name="connsiteY0" fmla="*/ 0 h 685800"/>
              <a:gd name="connsiteX1" fmla="*/ 967619 w 1905000"/>
              <a:gd name="connsiteY1" fmla="*/ 0 h 685800"/>
              <a:gd name="connsiteX2" fmla="*/ 1360714 w 1905000"/>
              <a:gd name="connsiteY2" fmla="*/ 76200 h 685800"/>
              <a:gd name="connsiteX3" fmla="*/ 1905000 w 1905000"/>
              <a:gd name="connsiteY3" fmla="*/ 76200 h 685800"/>
              <a:gd name="connsiteX4" fmla="*/ 1905000 w 1905000"/>
              <a:gd name="connsiteY4" fmla="*/ 609600 h 685800"/>
              <a:gd name="connsiteX5" fmla="*/ 1360714 w 1905000"/>
              <a:gd name="connsiteY5" fmla="*/ 457200 h 685800"/>
              <a:gd name="connsiteX6" fmla="*/ 967619 w 1905000"/>
              <a:gd name="connsiteY6" fmla="*/ 457200 h 685800"/>
              <a:gd name="connsiteX7" fmla="*/ 0 w 1905000"/>
              <a:gd name="connsiteY7" fmla="*/ 685800 h 685800"/>
              <a:gd name="connsiteX8" fmla="*/ 0 w 1905000"/>
              <a:gd name="connsiteY8" fmla="*/ 0 h 685800"/>
              <a:gd name="connsiteX0" fmla="*/ 0 w 1905000"/>
              <a:gd name="connsiteY0" fmla="*/ 0 h 685800"/>
              <a:gd name="connsiteX1" fmla="*/ 967619 w 1905000"/>
              <a:gd name="connsiteY1" fmla="*/ 0 h 685800"/>
              <a:gd name="connsiteX2" fmla="*/ 1360714 w 1905000"/>
              <a:gd name="connsiteY2" fmla="*/ 76200 h 685800"/>
              <a:gd name="connsiteX3" fmla="*/ 1905000 w 1905000"/>
              <a:gd name="connsiteY3" fmla="*/ 76200 h 685800"/>
              <a:gd name="connsiteX4" fmla="*/ 1905000 w 1905000"/>
              <a:gd name="connsiteY4" fmla="*/ 609600 h 685800"/>
              <a:gd name="connsiteX5" fmla="*/ 1360714 w 1905000"/>
              <a:gd name="connsiteY5" fmla="*/ 457200 h 685800"/>
              <a:gd name="connsiteX6" fmla="*/ 967619 w 1905000"/>
              <a:gd name="connsiteY6" fmla="*/ 685800 h 685800"/>
              <a:gd name="connsiteX7" fmla="*/ 0 w 1905000"/>
              <a:gd name="connsiteY7" fmla="*/ 685800 h 685800"/>
              <a:gd name="connsiteX8" fmla="*/ 0 w 1905000"/>
              <a:gd name="connsiteY8" fmla="*/ 0 h 685800"/>
              <a:gd name="connsiteX0" fmla="*/ 0 w 1905000"/>
              <a:gd name="connsiteY0" fmla="*/ 0 h 685800"/>
              <a:gd name="connsiteX1" fmla="*/ 967619 w 1905000"/>
              <a:gd name="connsiteY1" fmla="*/ 0 h 685800"/>
              <a:gd name="connsiteX2" fmla="*/ 1360714 w 1905000"/>
              <a:gd name="connsiteY2" fmla="*/ 76200 h 685800"/>
              <a:gd name="connsiteX3" fmla="*/ 1905000 w 1905000"/>
              <a:gd name="connsiteY3" fmla="*/ 76200 h 685800"/>
              <a:gd name="connsiteX4" fmla="*/ 1905000 w 1905000"/>
              <a:gd name="connsiteY4" fmla="*/ 609600 h 685800"/>
              <a:gd name="connsiteX5" fmla="*/ 1360714 w 1905000"/>
              <a:gd name="connsiteY5" fmla="*/ 609600 h 685800"/>
              <a:gd name="connsiteX6" fmla="*/ 967619 w 1905000"/>
              <a:gd name="connsiteY6" fmla="*/ 685800 h 685800"/>
              <a:gd name="connsiteX7" fmla="*/ 0 w 1905000"/>
              <a:gd name="connsiteY7" fmla="*/ 685800 h 685800"/>
              <a:gd name="connsiteX8" fmla="*/ 0 w 1905000"/>
              <a:gd name="connsiteY8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5000" h="685800">
                <a:moveTo>
                  <a:pt x="0" y="0"/>
                </a:moveTo>
                <a:lnTo>
                  <a:pt x="967619" y="0"/>
                </a:lnTo>
                <a:lnTo>
                  <a:pt x="1360714" y="76200"/>
                </a:lnTo>
                <a:lnTo>
                  <a:pt x="1905000" y="76200"/>
                </a:lnTo>
                <a:lnTo>
                  <a:pt x="1905000" y="609600"/>
                </a:lnTo>
                <a:lnTo>
                  <a:pt x="1360714" y="609600"/>
                </a:lnTo>
                <a:lnTo>
                  <a:pt x="967619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590800" y="2971800"/>
            <a:ext cx="1371600" cy="1676400"/>
          </a:xfrm>
          <a:custGeom>
            <a:avLst/>
            <a:gdLst>
              <a:gd name="connsiteX0" fmla="*/ 0 w 1371600"/>
              <a:gd name="connsiteY0" fmla="*/ 0 h 1066800"/>
              <a:gd name="connsiteX1" fmla="*/ 1371600 w 1371600"/>
              <a:gd name="connsiteY1" fmla="*/ 0 h 1066800"/>
              <a:gd name="connsiteX2" fmla="*/ 1371600 w 1371600"/>
              <a:gd name="connsiteY2" fmla="*/ 1066800 h 1066800"/>
              <a:gd name="connsiteX3" fmla="*/ 0 w 1371600"/>
              <a:gd name="connsiteY3" fmla="*/ 1066800 h 1066800"/>
              <a:gd name="connsiteX4" fmla="*/ 0 w 1371600"/>
              <a:gd name="connsiteY4" fmla="*/ 0 h 1066800"/>
              <a:gd name="connsiteX0" fmla="*/ 0 w 1371600"/>
              <a:gd name="connsiteY0" fmla="*/ 0 h 1066800"/>
              <a:gd name="connsiteX1" fmla="*/ 1371600 w 1371600"/>
              <a:gd name="connsiteY1" fmla="*/ 0 h 1066800"/>
              <a:gd name="connsiteX2" fmla="*/ 1371600 w 1371600"/>
              <a:gd name="connsiteY2" fmla="*/ 746760 h 1066800"/>
              <a:gd name="connsiteX3" fmla="*/ 0 w 1371600"/>
              <a:gd name="connsiteY3" fmla="*/ 1066800 h 1066800"/>
              <a:gd name="connsiteX4" fmla="*/ 0 w 1371600"/>
              <a:gd name="connsiteY4" fmla="*/ 0 h 1066800"/>
              <a:gd name="connsiteX0" fmla="*/ 0 w 1371600"/>
              <a:gd name="connsiteY0" fmla="*/ 0 h 1066800"/>
              <a:gd name="connsiteX1" fmla="*/ 1371600 w 1371600"/>
              <a:gd name="connsiteY1" fmla="*/ 266700 h 1066800"/>
              <a:gd name="connsiteX2" fmla="*/ 1371600 w 1371600"/>
              <a:gd name="connsiteY2" fmla="*/ 746760 h 1066800"/>
              <a:gd name="connsiteX3" fmla="*/ 0 w 1371600"/>
              <a:gd name="connsiteY3" fmla="*/ 1066800 h 1066800"/>
              <a:gd name="connsiteX4" fmla="*/ 0 w 1371600"/>
              <a:gd name="connsiteY4" fmla="*/ 0 h 1066800"/>
              <a:gd name="connsiteX0" fmla="*/ 0 w 1371600"/>
              <a:gd name="connsiteY0" fmla="*/ 0 h 1120140"/>
              <a:gd name="connsiteX1" fmla="*/ 1371600 w 1371600"/>
              <a:gd name="connsiteY1" fmla="*/ 320040 h 1120140"/>
              <a:gd name="connsiteX2" fmla="*/ 1371600 w 1371600"/>
              <a:gd name="connsiteY2" fmla="*/ 800100 h 1120140"/>
              <a:gd name="connsiteX3" fmla="*/ 0 w 1371600"/>
              <a:gd name="connsiteY3" fmla="*/ 1120140 h 1120140"/>
              <a:gd name="connsiteX4" fmla="*/ 0 w 1371600"/>
              <a:gd name="connsiteY4" fmla="*/ 0 h 1120140"/>
              <a:gd name="connsiteX0" fmla="*/ 0 w 1371600"/>
              <a:gd name="connsiteY0" fmla="*/ 0 h 1173480"/>
              <a:gd name="connsiteX1" fmla="*/ 1371600 w 1371600"/>
              <a:gd name="connsiteY1" fmla="*/ 320040 h 1173480"/>
              <a:gd name="connsiteX2" fmla="*/ 1371600 w 1371600"/>
              <a:gd name="connsiteY2" fmla="*/ 800100 h 1173480"/>
              <a:gd name="connsiteX3" fmla="*/ 0 w 1371600"/>
              <a:gd name="connsiteY3" fmla="*/ 1173480 h 1173480"/>
              <a:gd name="connsiteX4" fmla="*/ 0 w 1371600"/>
              <a:gd name="connsiteY4" fmla="*/ 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173480">
                <a:moveTo>
                  <a:pt x="0" y="0"/>
                </a:moveTo>
                <a:lnTo>
                  <a:pt x="1371600" y="320040"/>
                </a:lnTo>
                <a:lnTo>
                  <a:pt x="1371600" y="800100"/>
                </a:lnTo>
                <a:lnTo>
                  <a:pt x="0" y="117348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14600" y="2743200"/>
            <a:ext cx="1524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8" idx="0"/>
            <a:endCxn id="6" idx="7"/>
          </p:cNvCxnSpPr>
          <p:nvPr/>
        </p:nvCxnSpPr>
        <p:spPr>
          <a:xfrm flipV="1">
            <a:off x="685800" y="3044499"/>
            <a:ext cx="1958882" cy="350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85800" y="4568499"/>
            <a:ext cx="1958882" cy="350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114800" y="4114800"/>
            <a:ext cx="1752600" cy="3502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114800" y="3429000"/>
            <a:ext cx="1752600" cy="3502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810000" y="2590800"/>
            <a:ext cx="5334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4114800" y="3962400"/>
            <a:ext cx="4876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114800" y="3276600"/>
            <a:ext cx="4876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886200" y="2743200"/>
            <a:ext cx="304800" cy="2133600"/>
          </a:xfrm>
          <a:custGeom>
            <a:avLst/>
            <a:gdLst>
              <a:gd name="connsiteX0" fmla="*/ 0 w 228600"/>
              <a:gd name="connsiteY0" fmla="*/ 0 h 2133600"/>
              <a:gd name="connsiteX1" fmla="*/ 228600 w 228600"/>
              <a:gd name="connsiteY1" fmla="*/ 0 h 2133600"/>
              <a:gd name="connsiteX2" fmla="*/ 228600 w 228600"/>
              <a:gd name="connsiteY2" fmla="*/ 2133600 h 2133600"/>
              <a:gd name="connsiteX3" fmla="*/ 0 w 228600"/>
              <a:gd name="connsiteY3" fmla="*/ 2133600 h 2133600"/>
              <a:gd name="connsiteX4" fmla="*/ 0 w 228600"/>
              <a:gd name="connsiteY4" fmla="*/ 0 h 2133600"/>
              <a:gd name="connsiteX0" fmla="*/ 0 w 228600"/>
              <a:gd name="connsiteY0" fmla="*/ 0 h 2133600"/>
              <a:gd name="connsiteX1" fmla="*/ 228600 w 228600"/>
              <a:gd name="connsiteY1" fmla="*/ 0 h 2133600"/>
              <a:gd name="connsiteX2" fmla="*/ 228600 w 228600"/>
              <a:gd name="connsiteY2" fmla="*/ 2133600 h 2133600"/>
              <a:gd name="connsiteX3" fmla="*/ 0 w 228600"/>
              <a:gd name="connsiteY3" fmla="*/ 2133600 h 2133600"/>
              <a:gd name="connsiteX4" fmla="*/ 57150 w 228600"/>
              <a:gd name="connsiteY4" fmla="*/ 1066800 h 2133600"/>
              <a:gd name="connsiteX5" fmla="*/ 0 w 228600"/>
              <a:gd name="connsiteY5" fmla="*/ 0 h 2133600"/>
              <a:gd name="connsiteX0" fmla="*/ 0 w 228600"/>
              <a:gd name="connsiteY0" fmla="*/ 0 h 2133600"/>
              <a:gd name="connsiteX1" fmla="*/ 228600 w 228600"/>
              <a:gd name="connsiteY1" fmla="*/ 0 h 2133600"/>
              <a:gd name="connsiteX2" fmla="*/ 171450 w 228600"/>
              <a:gd name="connsiteY2" fmla="*/ 1066800 h 2133600"/>
              <a:gd name="connsiteX3" fmla="*/ 228600 w 228600"/>
              <a:gd name="connsiteY3" fmla="*/ 2133600 h 2133600"/>
              <a:gd name="connsiteX4" fmla="*/ 0 w 228600"/>
              <a:gd name="connsiteY4" fmla="*/ 2133600 h 2133600"/>
              <a:gd name="connsiteX5" fmla="*/ 57150 w 228600"/>
              <a:gd name="connsiteY5" fmla="*/ 1066800 h 2133600"/>
              <a:gd name="connsiteX6" fmla="*/ 0 w 228600"/>
              <a:gd name="connsiteY6" fmla="*/ 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600" h="2133600">
                <a:moveTo>
                  <a:pt x="0" y="0"/>
                </a:moveTo>
                <a:lnTo>
                  <a:pt x="228600" y="0"/>
                </a:lnTo>
                <a:cubicBezTo>
                  <a:pt x="228269" y="350078"/>
                  <a:pt x="171781" y="716722"/>
                  <a:pt x="171450" y="1066800"/>
                </a:cubicBezTo>
                <a:cubicBezTo>
                  <a:pt x="171781" y="1427922"/>
                  <a:pt x="228269" y="1772478"/>
                  <a:pt x="228600" y="2133600"/>
                </a:cubicBezTo>
                <a:lnTo>
                  <a:pt x="0" y="2133600"/>
                </a:lnTo>
                <a:cubicBezTo>
                  <a:pt x="331" y="1775129"/>
                  <a:pt x="56819" y="1425271"/>
                  <a:pt x="57150" y="1066800"/>
                </a:cubicBezTo>
                <a:cubicBezTo>
                  <a:pt x="56819" y="714071"/>
                  <a:pt x="331" y="352729"/>
                  <a:pt x="0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368300" y="1371600"/>
            <a:ext cx="8686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move the waist of the laser beam out, add focusing lens or move one of the lenses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8305800" y="321206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ym typeface="Symbol"/>
              </a:rPr>
              <a:t></a:t>
            </a:r>
            <a:r>
              <a:rPr lang="en-US" sz="1200" dirty="0" smtClean="0"/>
              <a:t>3</a:t>
            </a:r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7620000" y="3581400"/>
            <a:ext cx="1143000" cy="13027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7620000" y="3939848"/>
            <a:ext cx="1143000" cy="13027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943600" y="358140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waist</a:t>
            </a:r>
            <a:endParaRPr lang="en-US" dirty="0"/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4251325"/>
            <a:ext cx="2705100" cy="549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 Positional Stability</a:t>
            </a:r>
            <a:endParaRPr lang="en-US" dirty="0"/>
          </a:p>
        </p:txBody>
      </p:sp>
      <p:pic>
        <p:nvPicPr>
          <p:cNvPr id="5" name="Content Placeholder 4" descr="Laser_stabilit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92633" y="1482181"/>
            <a:ext cx="5333334" cy="40000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Tube </a:t>
            </a:r>
            <a:r>
              <a:rPr lang="en-US" dirty="0" smtClean="0"/>
              <a:t>Laser Alignment </a:t>
            </a:r>
            <a:r>
              <a:rPr lang="en-US" dirty="0" smtClean="0"/>
              <a:t>System</a:t>
            </a:r>
          </a:p>
          <a:p>
            <a:pPr>
              <a:defRPr/>
            </a:pPr>
            <a:r>
              <a:rPr lang="en-US" dirty="0"/>
              <a:t>SLAC, December 11</a:t>
            </a:r>
            <a:r>
              <a:rPr lang="en-US" baseline="30000" dirty="0"/>
              <a:t>th</a:t>
            </a:r>
            <a:r>
              <a:rPr lang="en-US" dirty="0"/>
              <a:t> 2012</a:t>
            </a:r>
          </a:p>
          <a:p>
            <a:pPr>
              <a:defRPr/>
            </a:pPr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CCD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Point Grey - FL2-20S4M-C</a:t>
            </a:r>
          </a:p>
          <a:p>
            <a:pPr lvl="1"/>
            <a:r>
              <a:rPr lang="en-US" dirty="0" smtClean="0"/>
              <a:t>1624x1224 pixel (~7x5mm)</a:t>
            </a:r>
          </a:p>
          <a:p>
            <a:pPr lvl="1"/>
            <a:r>
              <a:rPr lang="en-US" dirty="0" smtClean="0"/>
              <a:t>4.4µm pixel size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sz="3600" dirty="0" smtClean="0">
                <a:ea typeface="+mn-ea"/>
                <a:cs typeface="+mn-cs"/>
              </a:rPr>
              <a:t>Natural Density Filter (OD=2) to protect CCD 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Tube </a:t>
            </a:r>
            <a:r>
              <a:rPr lang="en-US" dirty="0" smtClean="0"/>
              <a:t>Laser Alignment System</a:t>
            </a:r>
            <a:endParaRPr lang="en-US" dirty="0" smtClean="0">
              <a:cs typeface="Arial" charset="0"/>
            </a:endParaRPr>
          </a:p>
          <a:p>
            <a:pPr>
              <a:defRPr/>
            </a:pPr>
            <a:r>
              <a:rPr lang="en-US" dirty="0"/>
              <a:t>SLAC, December 11</a:t>
            </a:r>
            <a:r>
              <a:rPr lang="en-US" baseline="30000" dirty="0"/>
              <a:t>th</a:t>
            </a:r>
            <a:r>
              <a:rPr lang="en-US" dirty="0"/>
              <a:t>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CCD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00" y="1219200"/>
            <a:ext cx="86868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Tube </a:t>
            </a:r>
            <a:r>
              <a:rPr lang="en-US" dirty="0" smtClean="0"/>
              <a:t>Laser Alignment System</a:t>
            </a:r>
            <a:endParaRPr lang="en-US" dirty="0" smtClean="0">
              <a:cs typeface="Arial" charset="0"/>
            </a:endParaRPr>
          </a:p>
          <a:p>
            <a:pPr>
              <a:defRPr/>
            </a:pPr>
            <a:r>
              <a:rPr lang="en-US" dirty="0"/>
              <a:t>SLAC, December 11</a:t>
            </a:r>
            <a:r>
              <a:rPr lang="en-US" baseline="30000" dirty="0"/>
              <a:t>th</a:t>
            </a:r>
            <a:r>
              <a:rPr lang="en-US" dirty="0"/>
              <a:t> 2012</a:t>
            </a:r>
            <a:endParaRPr lang="en-US" dirty="0"/>
          </a:p>
        </p:txBody>
      </p:sp>
      <p:pic>
        <p:nvPicPr>
          <p:cNvPr id="39939" name="Picture 3" descr="F:\My Documents\presentation\IWAA 2012\ss\move\P000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11300" y="12192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Processing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Cross Correlation of two images =&gt;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X, 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Tube </a:t>
            </a:r>
            <a:r>
              <a:rPr lang="en-US" dirty="0" smtClean="0"/>
              <a:t>Laser Alignment System</a:t>
            </a:r>
            <a:endParaRPr lang="en-US" dirty="0" smtClean="0">
              <a:cs typeface="Arial" charset="0"/>
            </a:endParaRPr>
          </a:p>
          <a:p>
            <a:pPr>
              <a:defRPr/>
            </a:pPr>
            <a:r>
              <a:rPr lang="en-US" dirty="0"/>
              <a:t>SLAC, December 11</a:t>
            </a:r>
            <a:r>
              <a:rPr lang="en-US" baseline="30000" dirty="0"/>
              <a:t>th</a:t>
            </a:r>
            <a:r>
              <a:rPr lang="en-US" dirty="0"/>
              <a:t> 2012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09800" y="5334000"/>
            <a:ext cx="6934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Manuel </a:t>
            </a:r>
            <a:r>
              <a:rPr lang="en-US" sz="1400" dirty="0" err="1" smtClean="0"/>
              <a:t>Guizar-Sicairos</a:t>
            </a:r>
            <a:r>
              <a:rPr lang="en-US" sz="1400" dirty="0" smtClean="0"/>
              <a:t>, Samuel T. Thurman, and James R. </a:t>
            </a:r>
            <a:r>
              <a:rPr lang="en-US" sz="1400" dirty="0" err="1" smtClean="0"/>
              <a:t>Fienup</a:t>
            </a:r>
            <a:r>
              <a:rPr lang="en-US" sz="1400" dirty="0" smtClean="0"/>
              <a:t>, </a:t>
            </a:r>
            <a:r>
              <a:rPr lang="fr-FR" sz="1400" dirty="0" smtClean="0"/>
              <a:t> "Efficient </a:t>
            </a:r>
            <a:r>
              <a:rPr lang="fr-FR" sz="1400" dirty="0" err="1" smtClean="0"/>
              <a:t>subpixel</a:t>
            </a:r>
            <a:r>
              <a:rPr lang="fr-FR" sz="1400" dirty="0" smtClean="0"/>
              <a:t> image registration </a:t>
            </a:r>
            <a:r>
              <a:rPr lang="fr-FR" sz="1400" dirty="0" err="1" smtClean="0"/>
              <a:t>algorithms</a:t>
            </a:r>
            <a:r>
              <a:rPr lang="fr-FR" sz="1400" dirty="0" smtClean="0"/>
              <a:t>," </a:t>
            </a:r>
            <a:r>
              <a:rPr lang="fr-FR" sz="1400" dirty="0" err="1" smtClean="0"/>
              <a:t>Opt</a:t>
            </a:r>
            <a:r>
              <a:rPr lang="fr-FR" sz="1400" dirty="0" smtClean="0"/>
              <a:t>. </a:t>
            </a:r>
            <a:r>
              <a:rPr lang="fr-FR" sz="1400" dirty="0" err="1" smtClean="0"/>
              <a:t>Lett</a:t>
            </a:r>
            <a:r>
              <a:rPr lang="fr-FR" sz="1400" dirty="0" smtClean="0"/>
              <a:t>. 33, 1</a:t>
            </a:r>
            <a:r>
              <a:rPr lang="en-US" sz="1400" dirty="0" smtClean="0"/>
              <a:t>56-158 (2008)</a:t>
            </a:r>
          </a:p>
          <a:p>
            <a:endParaRPr lang="en-US" sz="1400" dirty="0"/>
          </a:p>
        </p:txBody>
      </p:sp>
      <p:pic>
        <p:nvPicPr>
          <p:cNvPr id="6" name="Picture 5" descr="P1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981200"/>
            <a:ext cx="3810000" cy="2857500"/>
          </a:xfrm>
          <a:prstGeom prst="rect">
            <a:avLst/>
          </a:prstGeom>
        </p:spPr>
      </p:pic>
      <p:pic>
        <p:nvPicPr>
          <p:cNvPr id="7" name="Picture 6" descr="N13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1981200"/>
            <a:ext cx="38100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Processing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Tube </a:t>
            </a:r>
            <a:r>
              <a:rPr lang="en-US" dirty="0" smtClean="0"/>
              <a:t>Laser Alignment System</a:t>
            </a:r>
            <a:endParaRPr lang="en-US" dirty="0" smtClean="0">
              <a:cs typeface="Arial" charset="0"/>
            </a:endParaRPr>
          </a:p>
          <a:p>
            <a:pPr>
              <a:defRPr/>
            </a:pPr>
            <a:r>
              <a:rPr lang="en-US" dirty="0"/>
              <a:t>SLAC, December 11</a:t>
            </a:r>
            <a:r>
              <a:rPr lang="en-US" baseline="30000" dirty="0"/>
              <a:t>th</a:t>
            </a:r>
            <a:r>
              <a:rPr lang="en-US" dirty="0"/>
              <a:t> 2012</a:t>
            </a:r>
            <a:endParaRPr lang="en-US" dirty="0"/>
          </a:p>
        </p:txBody>
      </p:sp>
      <p:pic>
        <p:nvPicPr>
          <p:cNvPr id="5" name="Picture 4" descr="cross_cor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447800"/>
            <a:ext cx="5333334" cy="3999999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3429000" y="1828800"/>
            <a:ext cx="5333334" cy="3999999"/>
            <a:chOff x="3429000" y="1828800"/>
            <a:chExt cx="5333334" cy="3999999"/>
          </a:xfrm>
        </p:grpSpPr>
        <p:pic>
          <p:nvPicPr>
            <p:cNvPr id="6" name="Picture 5" descr="cross_corr_sub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9000" y="1828800"/>
              <a:ext cx="5333334" cy="3999999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4495800" y="2743200"/>
              <a:ext cx="2998224" cy="990600"/>
              <a:chOff x="4495800" y="2743200"/>
              <a:chExt cx="2998224" cy="990600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 flipH="1" flipV="1">
                <a:off x="5867400" y="2743200"/>
                <a:ext cx="304800" cy="9906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4495800" y="3276600"/>
                <a:ext cx="14734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Symbol" pitchFamily="18" charset="2"/>
                  </a:rPr>
                  <a:t>D</a:t>
                </a:r>
                <a:r>
                  <a:rPr lang="en-US" dirty="0" smtClean="0"/>
                  <a:t>Y=0.4 pixel</a:t>
                </a:r>
                <a:endParaRPr lang="en-US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943600" y="2743200"/>
                <a:ext cx="1550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Symbol" pitchFamily="18" charset="2"/>
                  </a:rPr>
                  <a:t>D</a:t>
                </a:r>
                <a:r>
                  <a:rPr lang="en-US" dirty="0" smtClean="0"/>
                  <a:t>X=-0.2 pixel</a:t>
                </a:r>
                <a:endParaRPr 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4782110" y="3212068"/>
            <a:ext cx="41148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315200" y="3352800"/>
            <a:ext cx="1524000" cy="3810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Isosceles Triangle 51"/>
          <p:cNvSpPr/>
          <p:nvPr/>
        </p:nvSpPr>
        <p:spPr bwMode="auto">
          <a:xfrm rot="5400000">
            <a:off x="7124700" y="3390900"/>
            <a:ext cx="533400" cy="304800"/>
          </a:xfrm>
          <a:prstGeom prst="triangle">
            <a:avLst>
              <a:gd name="adj" fmla="val 4821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System (1)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Tube </a:t>
            </a:r>
            <a:r>
              <a:rPr lang="en-US" dirty="0" smtClean="0"/>
              <a:t>Laser Alignment System</a:t>
            </a:r>
            <a:endParaRPr lang="en-US" dirty="0" smtClean="0">
              <a:cs typeface="Arial" charset="0"/>
            </a:endParaRPr>
          </a:p>
          <a:p>
            <a:pPr>
              <a:defRPr/>
            </a:pPr>
            <a:r>
              <a:rPr lang="en-US" dirty="0"/>
              <a:t>SLAC, December 11</a:t>
            </a:r>
            <a:r>
              <a:rPr lang="en-US" baseline="30000" dirty="0"/>
              <a:t>th</a:t>
            </a:r>
            <a:r>
              <a:rPr lang="en-US" dirty="0"/>
              <a:t> 2012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2115110" y="3669268"/>
            <a:ext cx="0" cy="129540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Isosceles Triangle 5"/>
          <p:cNvSpPr/>
          <p:nvPr/>
        </p:nvSpPr>
        <p:spPr bwMode="auto">
          <a:xfrm>
            <a:off x="2667000" y="2907268"/>
            <a:ext cx="591110" cy="3810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667000" y="3288268"/>
            <a:ext cx="591110" cy="533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133600" y="1992868"/>
            <a:ext cx="990600" cy="381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020110" y="4964668"/>
            <a:ext cx="304800" cy="3048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800" y="534566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CCD Camera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544110" y="4050268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3.2m vacuum tube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638800" y="2819400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Retroreflector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981200" y="1611868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Laser Head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 bwMode="auto">
          <a:xfrm flipH="1">
            <a:off x="1701800" y="3399847"/>
            <a:ext cx="5689600" cy="23574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H="1">
            <a:off x="2115110" y="3666547"/>
            <a:ext cx="5276290" cy="2721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7384143" y="3399847"/>
            <a:ext cx="7257" cy="269421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4172510" y="3669268"/>
            <a:ext cx="0" cy="129540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Rectangle 19"/>
          <p:cNvSpPr/>
          <p:nvPr/>
        </p:nvSpPr>
        <p:spPr bwMode="auto">
          <a:xfrm rot="2700000">
            <a:off x="421808" y="3405276"/>
            <a:ext cx="6096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 rot="18900000" flipV="1">
            <a:off x="421808" y="2033676"/>
            <a:ext cx="6096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 rot="2700000">
            <a:off x="4289518" y="3176675"/>
            <a:ext cx="0" cy="76200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rot="2700000">
            <a:off x="2226702" y="3176676"/>
            <a:ext cx="0" cy="76200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Rectangle 23"/>
          <p:cNvSpPr/>
          <p:nvPr/>
        </p:nvSpPr>
        <p:spPr bwMode="auto">
          <a:xfrm>
            <a:off x="1962710" y="4964668"/>
            <a:ext cx="304800" cy="3048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-2700000">
            <a:off x="15267" y="365330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Mirror</a:t>
            </a:r>
            <a:endParaRPr lang="en-US" dirty="0"/>
          </a:p>
        </p:txBody>
      </p:sp>
      <p:sp>
        <p:nvSpPr>
          <p:cNvPr id="26" name="Freeform 25"/>
          <p:cNvSpPr/>
          <p:nvPr/>
        </p:nvSpPr>
        <p:spPr bwMode="auto">
          <a:xfrm>
            <a:off x="1279053" y="3135868"/>
            <a:ext cx="168748" cy="609600"/>
          </a:xfrm>
          <a:custGeom>
            <a:avLst/>
            <a:gdLst>
              <a:gd name="connsiteX0" fmla="*/ 0 w 152400"/>
              <a:gd name="connsiteY0" fmla="*/ 0 h 609600"/>
              <a:gd name="connsiteX1" fmla="*/ 152400 w 152400"/>
              <a:gd name="connsiteY1" fmla="*/ 0 h 609600"/>
              <a:gd name="connsiteX2" fmla="*/ 152400 w 152400"/>
              <a:gd name="connsiteY2" fmla="*/ 609600 h 609600"/>
              <a:gd name="connsiteX3" fmla="*/ 0 w 152400"/>
              <a:gd name="connsiteY3" fmla="*/ 609600 h 609600"/>
              <a:gd name="connsiteX4" fmla="*/ 0 w 152400"/>
              <a:gd name="connsiteY4" fmla="*/ 0 h 609600"/>
              <a:gd name="connsiteX0" fmla="*/ 0 w 152400"/>
              <a:gd name="connsiteY0" fmla="*/ 0 h 609600"/>
              <a:gd name="connsiteX1" fmla="*/ 152400 w 152400"/>
              <a:gd name="connsiteY1" fmla="*/ 0 h 609600"/>
              <a:gd name="connsiteX2" fmla="*/ 152400 w 152400"/>
              <a:gd name="connsiteY2" fmla="*/ 609600 h 609600"/>
              <a:gd name="connsiteX3" fmla="*/ 0 w 152400"/>
              <a:gd name="connsiteY3" fmla="*/ 609600 h 609600"/>
              <a:gd name="connsiteX4" fmla="*/ 76200 w 152400"/>
              <a:gd name="connsiteY4" fmla="*/ 304800 h 609600"/>
              <a:gd name="connsiteX5" fmla="*/ 0 w 152400"/>
              <a:gd name="connsiteY5" fmla="*/ 0 h 609600"/>
              <a:gd name="connsiteX0" fmla="*/ 0 w 152400"/>
              <a:gd name="connsiteY0" fmla="*/ 0 h 609600"/>
              <a:gd name="connsiteX1" fmla="*/ 152400 w 152400"/>
              <a:gd name="connsiteY1" fmla="*/ 0 h 609600"/>
              <a:gd name="connsiteX2" fmla="*/ 76200 w 152400"/>
              <a:gd name="connsiteY2" fmla="*/ 304800 h 609600"/>
              <a:gd name="connsiteX3" fmla="*/ 152400 w 152400"/>
              <a:gd name="connsiteY3" fmla="*/ 609600 h 609600"/>
              <a:gd name="connsiteX4" fmla="*/ 0 w 152400"/>
              <a:gd name="connsiteY4" fmla="*/ 609600 h 609600"/>
              <a:gd name="connsiteX5" fmla="*/ 76200 w 152400"/>
              <a:gd name="connsiteY5" fmla="*/ 304800 h 609600"/>
              <a:gd name="connsiteX6" fmla="*/ 0 w 152400"/>
              <a:gd name="connsiteY6" fmla="*/ 0 h 609600"/>
              <a:gd name="connsiteX0" fmla="*/ 0 w 152400"/>
              <a:gd name="connsiteY0" fmla="*/ 0 h 609600"/>
              <a:gd name="connsiteX1" fmla="*/ 152400 w 152400"/>
              <a:gd name="connsiteY1" fmla="*/ 0 h 609600"/>
              <a:gd name="connsiteX2" fmla="*/ 76200 w 152400"/>
              <a:gd name="connsiteY2" fmla="*/ 304800 h 609600"/>
              <a:gd name="connsiteX3" fmla="*/ 152400 w 152400"/>
              <a:gd name="connsiteY3" fmla="*/ 609600 h 609600"/>
              <a:gd name="connsiteX4" fmla="*/ 0 w 152400"/>
              <a:gd name="connsiteY4" fmla="*/ 609600 h 609600"/>
              <a:gd name="connsiteX5" fmla="*/ 76200 w 152400"/>
              <a:gd name="connsiteY5" fmla="*/ 304800 h 609600"/>
              <a:gd name="connsiteX6" fmla="*/ 0 w 152400"/>
              <a:gd name="connsiteY6" fmla="*/ 0 h 609600"/>
              <a:gd name="connsiteX0" fmla="*/ 0 w 152400"/>
              <a:gd name="connsiteY0" fmla="*/ 0 h 609600"/>
              <a:gd name="connsiteX1" fmla="*/ 152400 w 152400"/>
              <a:gd name="connsiteY1" fmla="*/ 0 h 609600"/>
              <a:gd name="connsiteX2" fmla="*/ 76200 w 152400"/>
              <a:gd name="connsiteY2" fmla="*/ 304800 h 609600"/>
              <a:gd name="connsiteX3" fmla="*/ 152400 w 152400"/>
              <a:gd name="connsiteY3" fmla="*/ 609600 h 609600"/>
              <a:gd name="connsiteX4" fmla="*/ 0 w 152400"/>
              <a:gd name="connsiteY4" fmla="*/ 609600 h 609600"/>
              <a:gd name="connsiteX5" fmla="*/ 76200 w 152400"/>
              <a:gd name="connsiteY5" fmla="*/ 304800 h 609600"/>
              <a:gd name="connsiteX6" fmla="*/ 0 w 152400"/>
              <a:gd name="connsiteY6" fmla="*/ 0 h 609600"/>
              <a:gd name="connsiteX0" fmla="*/ 0 w 152400"/>
              <a:gd name="connsiteY0" fmla="*/ 0 h 609600"/>
              <a:gd name="connsiteX1" fmla="*/ 152400 w 152400"/>
              <a:gd name="connsiteY1" fmla="*/ 0 h 609600"/>
              <a:gd name="connsiteX2" fmla="*/ 76200 w 152400"/>
              <a:gd name="connsiteY2" fmla="*/ 304800 h 609600"/>
              <a:gd name="connsiteX3" fmla="*/ 152400 w 152400"/>
              <a:gd name="connsiteY3" fmla="*/ 609600 h 609600"/>
              <a:gd name="connsiteX4" fmla="*/ 0 w 152400"/>
              <a:gd name="connsiteY4" fmla="*/ 609600 h 609600"/>
              <a:gd name="connsiteX5" fmla="*/ 76200 w 152400"/>
              <a:gd name="connsiteY5" fmla="*/ 304800 h 609600"/>
              <a:gd name="connsiteX6" fmla="*/ 0 w 152400"/>
              <a:gd name="connsiteY6" fmla="*/ 0 h 609600"/>
              <a:gd name="connsiteX0" fmla="*/ 0 w 152400"/>
              <a:gd name="connsiteY0" fmla="*/ 0 h 609600"/>
              <a:gd name="connsiteX1" fmla="*/ 152400 w 152400"/>
              <a:gd name="connsiteY1" fmla="*/ 0 h 609600"/>
              <a:gd name="connsiteX2" fmla="*/ 76200 w 152400"/>
              <a:gd name="connsiteY2" fmla="*/ 304800 h 609600"/>
              <a:gd name="connsiteX3" fmla="*/ 152400 w 152400"/>
              <a:gd name="connsiteY3" fmla="*/ 609600 h 609600"/>
              <a:gd name="connsiteX4" fmla="*/ 0 w 152400"/>
              <a:gd name="connsiteY4" fmla="*/ 609600 h 609600"/>
              <a:gd name="connsiteX5" fmla="*/ 152400 w 152400"/>
              <a:gd name="connsiteY5" fmla="*/ 304800 h 609600"/>
              <a:gd name="connsiteX6" fmla="*/ 0 w 152400"/>
              <a:gd name="connsiteY6" fmla="*/ 0 h 609600"/>
              <a:gd name="connsiteX0" fmla="*/ 0 w 152400"/>
              <a:gd name="connsiteY0" fmla="*/ 0 h 609600"/>
              <a:gd name="connsiteX1" fmla="*/ 152400 w 152400"/>
              <a:gd name="connsiteY1" fmla="*/ 0 h 609600"/>
              <a:gd name="connsiteX2" fmla="*/ 76200 w 152400"/>
              <a:gd name="connsiteY2" fmla="*/ 304800 h 609600"/>
              <a:gd name="connsiteX3" fmla="*/ 152400 w 152400"/>
              <a:gd name="connsiteY3" fmla="*/ 609600 h 609600"/>
              <a:gd name="connsiteX4" fmla="*/ 0 w 152400"/>
              <a:gd name="connsiteY4" fmla="*/ 609600 h 609600"/>
              <a:gd name="connsiteX5" fmla="*/ 0 w 152400"/>
              <a:gd name="connsiteY5" fmla="*/ 304800 h 609600"/>
              <a:gd name="connsiteX6" fmla="*/ 0 w 152400"/>
              <a:gd name="connsiteY6" fmla="*/ 0 h 609600"/>
              <a:gd name="connsiteX0" fmla="*/ 0 w 228600"/>
              <a:gd name="connsiteY0" fmla="*/ 0 h 609600"/>
              <a:gd name="connsiteX1" fmla="*/ 228600 w 228600"/>
              <a:gd name="connsiteY1" fmla="*/ 0 h 609600"/>
              <a:gd name="connsiteX2" fmla="*/ 76200 w 228600"/>
              <a:gd name="connsiteY2" fmla="*/ 304800 h 609600"/>
              <a:gd name="connsiteX3" fmla="*/ 152400 w 228600"/>
              <a:gd name="connsiteY3" fmla="*/ 609600 h 609600"/>
              <a:gd name="connsiteX4" fmla="*/ 0 w 228600"/>
              <a:gd name="connsiteY4" fmla="*/ 609600 h 609600"/>
              <a:gd name="connsiteX5" fmla="*/ 0 w 228600"/>
              <a:gd name="connsiteY5" fmla="*/ 304800 h 609600"/>
              <a:gd name="connsiteX6" fmla="*/ 0 w 228600"/>
              <a:gd name="connsiteY6" fmla="*/ 0 h 609600"/>
              <a:gd name="connsiteX0" fmla="*/ 0 w 228600"/>
              <a:gd name="connsiteY0" fmla="*/ 0 h 609600"/>
              <a:gd name="connsiteX1" fmla="*/ 228600 w 228600"/>
              <a:gd name="connsiteY1" fmla="*/ 0 h 609600"/>
              <a:gd name="connsiteX2" fmla="*/ 76200 w 228600"/>
              <a:gd name="connsiteY2" fmla="*/ 304800 h 609600"/>
              <a:gd name="connsiteX3" fmla="*/ 228600 w 228600"/>
              <a:gd name="connsiteY3" fmla="*/ 609600 h 609600"/>
              <a:gd name="connsiteX4" fmla="*/ 0 w 228600"/>
              <a:gd name="connsiteY4" fmla="*/ 609600 h 609600"/>
              <a:gd name="connsiteX5" fmla="*/ 0 w 228600"/>
              <a:gd name="connsiteY5" fmla="*/ 304800 h 609600"/>
              <a:gd name="connsiteX6" fmla="*/ 0 w 228600"/>
              <a:gd name="connsiteY6" fmla="*/ 0 h 609600"/>
              <a:gd name="connsiteX0" fmla="*/ 0 w 228600"/>
              <a:gd name="connsiteY0" fmla="*/ 0 h 609600"/>
              <a:gd name="connsiteX1" fmla="*/ 228600 w 228600"/>
              <a:gd name="connsiteY1" fmla="*/ 0 h 609600"/>
              <a:gd name="connsiteX2" fmla="*/ 152400 w 228600"/>
              <a:gd name="connsiteY2" fmla="*/ 304800 h 609600"/>
              <a:gd name="connsiteX3" fmla="*/ 228600 w 228600"/>
              <a:gd name="connsiteY3" fmla="*/ 609600 h 609600"/>
              <a:gd name="connsiteX4" fmla="*/ 0 w 228600"/>
              <a:gd name="connsiteY4" fmla="*/ 609600 h 609600"/>
              <a:gd name="connsiteX5" fmla="*/ 0 w 228600"/>
              <a:gd name="connsiteY5" fmla="*/ 304800 h 609600"/>
              <a:gd name="connsiteX6" fmla="*/ 0 w 228600"/>
              <a:gd name="connsiteY6" fmla="*/ 0 h 609600"/>
              <a:gd name="connsiteX0" fmla="*/ 0 w 228600"/>
              <a:gd name="connsiteY0" fmla="*/ 0 h 609600"/>
              <a:gd name="connsiteX1" fmla="*/ 228600 w 228600"/>
              <a:gd name="connsiteY1" fmla="*/ 0 h 609600"/>
              <a:gd name="connsiteX2" fmla="*/ 152400 w 228600"/>
              <a:gd name="connsiteY2" fmla="*/ 304800 h 609600"/>
              <a:gd name="connsiteX3" fmla="*/ 228600 w 228600"/>
              <a:gd name="connsiteY3" fmla="*/ 609600 h 609600"/>
              <a:gd name="connsiteX4" fmla="*/ 0 w 228600"/>
              <a:gd name="connsiteY4" fmla="*/ 609600 h 609600"/>
              <a:gd name="connsiteX5" fmla="*/ 76200 w 228600"/>
              <a:gd name="connsiteY5" fmla="*/ 304800 h 609600"/>
              <a:gd name="connsiteX6" fmla="*/ 0 w 228600"/>
              <a:gd name="connsiteY6" fmla="*/ 0 h 609600"/>
              <a:gd name="connsiteX0" fmla="*/ 0 w 228600"/>
              <a:gd name="connsiteY0" fmla="*/ 0 h 609600"/>
              <a:gd name="connsiteX1" fmla="*/ 228600 w 228600"/>
              <a:gd name="connsiteY1" fmla="*/ 0 h 609600"/>
              <a:gd name="connsiteX2" fmla="*/ 152400 w 228600"/>
              <a:gd name="connsiteY2" fmla="*/ 304800 h 609600"/>
              <a:gd name="connsiteX3" fmla="*/ 228600 w 228600"/>
              <a:gd name="connsiteY3" fmla="*/ 609600 h 609600"/>
              <a:gd name="connsiteX4" fmla="*/ 0 w 228600"/>
              <a:gd name="connsiteY4" fmla="*/ 609600 h 609600"/>
              <a:gd name="connsiteX5" fmla="*/ 76200 w 228600"/>
              <a:gd name="connsiteY5" fmla="*/ 304800 h 609600"/>
              <a:gd name="connsiteX6" fmla="*/ 0 w 228600"/>
              <a:gd name="connsiteY6" fmla="*/ 0 h 609600"/>
              <a:gd name="connsiteX0" fmla="*/ 0 w 228600"/>
              <a:gd name="connsiteY0" fmla="*/ 0 h 609600"/>
              <a:gd name="connsiteX1" fmla="*/ 228600 w 228600"/>
              <a:gd name="connsiteY1" fmla="*/ 0 h 609600"/>
              <a:gd name="connsiteX2" fmla="*/ 152400 w 228600"/>
              <a:gd name="connsiteY2" fmla="*/ 304800 h 609600"/>
              <a:gd name="connsiteX3" fmla="*/ 228600 w 228600"/>
              <a:gd name="connsiteY3" fmla="*/ 609600 h 609600"/>
              <a:gd name="connsiteX4" fmla="*/ 0 w 228600"/>
              <a:gd name="connsiteY4" fmla="*/ 609600 h 609600"/>
              <a:gd name="connsiteX5" fmla="*/ 76200 w 228600"/>
              <a:gd name="connsiteY5" fmla="*/ 304800 h 609600"/>
              <a:gd name="connsiteX6" fmla="*/ 0 w 228600"/>
              <a:gd name="connsiteY6" fmla="*/ 0 h 609600"/>
              <a:gd name="connsiteX0" fmla="*/ 0 w 228600"/>
              <a:gd name="connsiteY0" fmla="*/ 0 h 609600"/>
              <a:gd name="connsiteX1" fmla="*/ 228600 w 228600"/>
              <a:gd name="connsiteY1" fmla="*/ 0 h 609600"/>
              <a:gd name="connsiteX2" fmla="*/ 152400 w 228600"/>
              <a:gd name="connsiteY2" fmla="*/ 304800 h 609600"/>
              <a:gd name="connsiteX3" fmla="*/ 228600 w 228600"/>
              <a:gd name="connsiteY3" fmla="*/ 609600 h 609600"/>
              <a:gd name="connsiteX4" fmla="*/ 0 w 228600"/>
              <a:gd name="connsiteY4" fmla="*/ 609600 h 609600"/>
              <a:gd name="connsiteX5" fmla="*/ 76200 w 228600"/>
              <a:gd name="connsiteY5" fmla="*/ 304800 h 609600"/>
              <a:gd name="connsiteX6" fmla="*/ 0 w 228600"/>
              <a:gd name="connsiteY6" fmla="*/ 0 h 609600"/>
              <a:gd name="connsiteX0" fmla="*/ 0 w 228600"/>
              <a:gd name="connsiteY0" fmla="*/ 0 h 609600"/>
              <a:gd name="connsiteX1" fmla="*/ 228600 w 228600"/>
              <a:gd name="connsiteY1" fmla="*/ 0 h 609600"/>
              <a:gd name="connsiteX2" fmla="*/ 152400 w 228600"/>
              <a:gd name="connsiteY2" fmla="*/ 304800 h 609600"/>
              <a:gd name="connsiteX3" fmla="*/ 228600 w 228600"/>
              <a:gd name="connsiteY3" fmla="*/ 609600 h 609600"/>
              <a:gd name="connsiteX4" fmla="*/ 0 w 228600"/>
              <a:gd name="connsiteY4" fmla="*/ 609600 h 609600"/>
              <a:gd name="connsiteX5" fmla="*/ 76200 w 228600"/>
              <a:gd name="connsiteY5" fmla="*/ 304800 h 609600"/>
              <a:gd name="connsiteX6" fmla="*/ 0 w 228600"/>
              <a:gd name="connsiteY6" fmla="*/ 0 h 609600"/>
              <a:gd name="connsiteX0" fmla="*/ 0 w 228600"/>
              <a:gd name="connsiteY0" fmla="*/ 0 h 609600"/>
              <a:gd name="connsiteX1" fmla="*/ 228600 w 228600"/>
              <a:gd name="connsiteY1" fmla="*/ 0 h 609600"/>
              <a:gd name="connsiteX2" fmla="*/ 152400 w 228600"/>
              <a:gd name="connsiteY2" fmla="*/ 304800 h 609600"/>
              <a:gd name="connsiteX3" fmla="*/ 228600 w 228600"/>
              <a:gd name="connsiteY3" fmla="*/ 609600 h 609600"/>
              <a:gd name="connsiteX4" fmla="*/ 0 w 228600"/>
              <a:gd name="connsiteY4" fmla="*/ 609600 h 609600"/>
              <a:gd name="connsiteX5" fmla="*/ 76200 w 228600"/>
              <a:gd name="connsiteY5" fmla="*/ 304800 h 609600"/>
              <a:gd name="connsiteX6" fmla="*/ 0 w 228600"/>
              <a:gd name="connsiteY6" fmla="*/ 0 h 609600"/>
              <a:gd name="connsiteX0" fmla="*/ 0 w 228600"/>
              <a:gd name="connsiteY0" fmla="*/ 0 h 609600"/>
              <a:gd name="connsiteX1" fmla="*/ 228600 w 228600"/>
              <a:gd name="connsiteY1" fmla="*/ 0 h 609600"/>
              <a:gd name="connsiteX2" fmla="*/ 152400 w 228600"/>
              <a:gd name="connsiteY2" fmla="*/ 304800 h 609600"/>
              <a:gd name="connsiteX3" fmla="*/ 228600 w 228600"/>
              <a:gd name="connsiteY3" fmla="*/ 609600 h 609600"/>
              <a:gd name="connsiteX4" fmla="*/ 0 w 228600"/>
              <a:gd name="connsiteY4" fmla="*/ 609600 h 609600"/>
              <a:gd name="connsiteX5" fmla="*/ 76200 w 228600"/>
              <a:gd name="connsiteY5" fmla="*/ 304800 h 609600"/>
              <a:gd name="connsiteX6" fmla="*/ 0 w 228600"/>
              <a:gd name="connsiteY6" fmla="*/ 0 h 609600"/>
              <a:gd name="connsiteX0" fmla="*/ 0 w 228600"/>
              <a:gd name="connsiteY0" fmla="*/ 0 h 609600"/>
              <a:gd name="connsiteX1" fmla="*/ 228600 w 228600"/>
              <a:gd name="connsiteY1" fmla="*/ 0 h 609600"/>
              <a:gd name="connsiteX2" fmla="*/ 152400 w 228600"/>
              <a:gd name="connsiteY2" fmla="*/ 304800 h 609600"/>
              <a:gd name="connsiteX3" fmla="*/ 228600 w 228600"/>
              <a:gd name="connsiteY3" fmla="*/ 609600 h 609600"/>
              <a:gd name="connsiteX4" fmla="*/ 0 w 228600"/>
              <a:gd name="connsiteY4" fmla="*/ 609600 h 609600"/>
              <a:gd name="connsiteX5" fmla="*/ 76200 w 228600"/>
              <a:gd name="connsiteY5" fmla="*/ 304800 h 609600"/>
              <a:gd name="connsiteX6" fmla="*/ 0 w 228600"/>
              <a:gd name="connsiteY6" fmla="*/ 0 h 609600"/>
              <a:gd name="connsiteX0" fmla="*/ 0 w 228600"/>
              <a:gd name="connsiteY0" fmla="*/ 0 h 609600"/>
              <a:gd name="connsiteX1" fmla="*/ 228600 w 228600"/>
              <a:gd name="connsiteY1" fmla="*/ 0 h 609600"/>
              <a:gd name="connsiteX2" fmla="*/ 152400 w 228600"/>
              <a:gd name="connsiteY2" fmla="*/ 304800 h 609600"/>
              <a:gd name="connsiteX3" fmla="*/ 228600 w 228600"/>
              <a:gd name="connsiteY3" fmla="*/ 609600 h 609600"/>
              <a:gd name="connsiteX4" fmla="*/ 0 w 228600"/>
              <a:gd name="connsiteY4" fmla="*/ 609600 h 609600"/>
              <a:gd name="connsiteX5" fmla="*/ 76200 w 228600"/>
              <a:gd name="connsiteY5" fmla="*/ 304800 h 609600"/>
              <a:gd name="connsiteX6" fmla="*/ 0 w 228600"/>
              <a:gd name="connsiteY6" fmla="*/ 0 h 609600"/>
              <a:gd name="connsiteX0" fmla="*/ 0 w 228600"/>
              <a:gd name="connsiteY0" fmla="*/ 0 h 609600"/>
              <a:gd name="connsiteX1" fmla="*/ 228600 w 228600"/>
              <a:gd name="connsiteY1" fmla="*/ 0 h 609600"/>
              <a:gd name="connsiteX2" fmla="*/ 152400 w 228600"/>
              <a:gd name="connsiteY2" fmla="*/ 304800 h 609600"/>
              <a:gd name="connsiteX3" fmla="*/ 228600 w 228600"/>
              <a:gd name="connsiteY3" fmla="*/ 609600 h 609600"/>
              <a:gd name="connsiteX4" fmla="*/ 0 w 228600"/>
              <a:gd name="connsiteY4" fmla="*/ 609600 h 609600"/>
              <a:gd name="connsiteX5" fmla="*/ 76200 w 228600"/>
              <a:gd name="connsiteY5" fmla="*/ 304800 h 609600"/>
              <a:gd name="connsiteX6" fmla="*/ 0 w 228600"/>
              <a:gd name="connsiteY6" fmla="*/ 0 h 609600"/>
              <a:gd name="connsiteX0" fmla="*/ 0 w 228600"/>
              <a:gd name="connsiteY0" fmla="*/ 0 h 609600"/>
              <a:gd name="connsiteX1" fmla="*/ 228600 w 228600"/>
              <a:gd name="connsiteY1" fmla="*/ 0 h 609600"/>
              <a:gd name="connsiteX2" fmla="*/ 152400 w 228600"/>
              <a:gd name="connsiteY2" fmla="*/ 304800 h 609600"/>
              <a:gd name="connsiteX3" fmla="*/ 228600 w 228600"/>
              <a:gd name="connsiteY3" fmla="*/ 609600 h 609600"/>
              <a:gd name="connsiteX4" fmla="*/ 0 w 228600"/>
              <a:gd name="connsiteY4" fmla="*/ 609600 h 609600"/>
              <a:gd name="connsiteX5" fmla="*/ 76200 w 228600"/>
              <a:gd name="connsiteY5" fmla="*/ 304800 h 609600"/>
              <a:gd name="connsiteX6" fmla="*/ 0 w 228600"/>
              <a:gd name="connsiteY6" fmla="*/ 0 h 609600"/>
              <a:gd name="connsiteX0" fmla="*/ 0 w 228600"/>
              <a:gd name="connsiteY0" fmla="*/ 0 h 609600"/>
              <a:gd name="connsiteX1" fmla="*/ 228600 w 228600"/>
              <a:gd name="connsiteY1" fmla="*/ 0 h 609600"/>
              <a:gd name="connsiteX2" fmla="*/ 152400 w 228600"/>
              <a:gd name="connsiteY2" fmla="*/ 304800 h 609600"/>
              <a:gd name="connsiteX3" fmla="*/ 228600 w 228600"/>
              <a:gd name="connsiteY3" fmla="*/ 609600 h 609600"/>
              <a:gd name="connsiteX4" fmla="*/ 0 w 228600"/>
              <a:gd name="connsiteY4" fmla="*/ 609600 h 609600"/>
              <a:gd name="connsiteX5" fmla="*/ 76200 w 228600"/>
              <a:gd name="connsiteY5" fmla="*/ 304800 h 609600"/>
              <a:gd name="connsiteX6" fmla="*/ 0 w 228600"/>
              <a:gd name="connsiteY6" fmla="*/ 0 h 609600"/>
              <a:gd name="connsiteX0" fmla="*/ 0 w 228600"/>
              <a:gd name="connsiteY0" fmla="*/ 0 h 609600"/>
              <a:gd name="connsiteX1" fmla="*/ 228600 w 228600"/>
              <a:gd name="connsiteY1" fmla="*/ 0 h 609600"/>
              <a:gd name="connsiteX2" fmla="*/ 152400 w 228600"/>
              <a:gd name="connsiteY2" fmla="*/ 304800 h 609600"/>
              <a:gd name="connsiteX3" fmla="*/ 228600 w 228600"/>
              <a:gd name="connsiteY3" fmla="*/ 609600 h 609600"/>
              <a:gd name="connsiteX4" fmla="*/ 0 w 228600"/>
              <a:gd name="connsiteY4" fmla="*/ 609600 h 609600"/>
              <a:gd name="connsiteX5" fmla="*/ 76200 w 228600"/>
              <a:gd name="connsiteY5" fmla="*/ 304800 h 609600"/>
              <a:gd name="connsiteX6" fmla="*/ 0 w 228600"/>
              <a:gd name="connsiteY6" fmla="*/ 0 h 609600"/>
              <a:gd name="connsiteX0" fmla="*/ 0 w 228600"/>
              <a:gd name="connsiteY0" fmla="*/ 0 h 609600"/>
              <a:gd name="connsiteX1" fmla="*/ 228600 w 228600"/>
              <a:gd name="connsiteY1" fmla="*/ 0 h 609600"/>
              <a:gd name="connsiteX2" fmla="*/ 152400 w 228600"/>
              <a:gd name="connsiteY2" fmla="*/ 304800 h 609600"/>
              <a:gd name="connsiteX3" fmla="*/ 228600 w 228600"/>
              <a:gd name="connsiteY3" fmla="*/ 609600 h 609600"/>
              <a:gd name="connsiteX4" fmla="*/ 0 w 228600"/>
              <a:gd name="connsiteY4" fmla="*/ 609600 h 609600"/>
              <a:gd name="connsiteX5" fmla="*/ 76200 w 228600"/>
              <a:gd name="connsiteY5" fmla="*/ 304800 h 609600"/>
              <a:gd name="connsiteX6" fmla="*/ 0 w 228600"/>
              <a:gd name="connsiteY6" fmla="*/ 0 h 609600"/>
              <a:gd name="connsiteX0" fmla="*/ 0 w 228600"/>
              <a:gd name="connsiteY0" fmla="*/ 0 h 609600"/>
              <a:gd name="connsiteX1" fmla="*/ 228600 w 228600"/>
              <a:gd name="connsiteY1" fmla="*/ 0 h 609600"/>
              <a:gd name="connsiteX2" fmla="*/ 152400 w 228600"/>
              <a:gd name="connsiteY2" fmla="*/ 304800 h 609600"/>
              <a:gd name="connsiteX3" fmla="*/ 228600 w 228600"/>
              <a:gd name="connsiteY3" fmla="*/ 609600 h 609600"/>
              <a:gd name="connsiteX4" fmla="*/ 0 w 228600"/>
              <a:gd name="connsiteY4" fmla="*/ 609600 h 609600"/>
              <a:gd name="connsiteX5" fmla="*/ 76200 w 228600"/>
              <a:gd name="connsiteY5" fmla="*/ 304800 h 609600"/>
              <a:gd name="connsiteX6" fmla="*/ 0 w 228600"/>
              <a:gd name="connsiteY6" fmla="*/ 0 h 609600"/>
              <a:gd name="connsiteX0" fmla="*/ 0 w 228600"/>
              <a:gd name="connsiteY0" fmla="*/ 0 h 609600"/>
              <a:gd name="connsiteX1" fmla="*/ 228600 w 228600"/>
              <a:gd name="connsiteY1" fmla="*/ 0 h 609600"/>
              <a:gd name="connsiteX2" fmla="*/ 152400 w 228600"/>
              <a:gd name="connsiteY2" fmla="*/ 304800 h 609600"/>
              <a:gd name="connsiteX3" fmla="*/ 228600 w 228600"/>
              <a:gd name="connsiteY3" fmla="*/ 609600 h 609600"/>
              <a:gd name="connsiteX4" fmla="*/ 0 w 228600"/>
              <a:gd name="connsiteY4" fmla="*/ 609600 h 609600"/>
              <a:gd name="connsiteX5" fmla="*/ 76200 w 228600"/>
              <a:gd name="connsiteY5" fmla="*/ 304800 h 609600"/>
              <a:gd name="connsiteX6" fmla="*/ 0 w 228600"/>
              <a:gd name="connsiteY6" fmla="*/ 0 h 609600"/>
              <a:gd name="connsiteX0" fmla="*/ 0 w 229858"/>
              <a:gd name="connsiteY0" fmla="*/ 0 h 609600"/>
              <a:gd name="connsiteX1" fmla="*/ 228600 w 229858"/>
              <a:gd name="connsiteY1" fmla="*/ 0 h 609600"/>
              <a:gd name="connsiteX2" fmla="*/ 228600 w 229858"/>
              <a:gd name="connsiteY2" fmla="*/ 304800 h 609600"/>
              <a:gd name="connsiteX3" fmla="*/ 228600 w 229858"/>
              <a:gd name="connsiteY3" fmla="*/ 609600 h 609600"/>
              <a:gd name="connsiteX4" fmla="*/ 0 w 229858"/>
              <a:gd name="connsiteY4" fmla="*/ 609600 h 609600"/>
              <a:gd name="connsiteX5" fmla="*/ 76200 w 229858"/>
              <a:gd name="connsiteY5" fmla="*/ 304800 h 609600"/>
              <a:gd name="connsiteX6" fmla="*/ 0 w 229858"/>
              <a:gd name="connsiteY6" fmla="*/ 0 h 609600"/>
              <a:gd name="connsiteX0" fmla="*/ 16347 w 246205"/>
              <a:gd name="connsiteY0" fmla="*/ 0 h 609600"/>
              <a:gd name="connsiteX1" fmla="*/ 244947 w 246205"/>
              <a:gd name="connsiteY1" fmla="*/ 0 h 609600"/>
              <a:gd name="connsiteX2" fmla="*/ 244947 w 246205"/>
              <a:gd name="connsiteY2" fmla="*/ 304800 h 609600"/>
              <a:gd name="connsiteX3" fmla="*/ 244947 w 246205"/>
              <a:gd name="connsiteY3" fmla="*/ 609600 h 609600"/>
              <a:gd name="connsiteX4" fmla="*/ 16347 w 246205"/>
              <a:gd name="connsiteY4" fmla="*/ 609600 h 609600"/>
              <a:gd name="connsiteX5" fmla="*/ 16347 w 246205"/>
              <a:gd name="connsiteY5" fmla="*/ 304800 h 609600"/>
              <a:gd name="connsiteX6" fmla="*/ 16347 w 246205"/>
              <a:gd name="connsiteY6" fmla="*/ 0 h 609600"/>
              <a:gd name="connsiteX0" fmla="*/ 92548 w 246205"/>
              <a:gd name="connsiteY0" fmla="*/ 0 h 609600"/>
              <a:gd name="connsiteX1" fmla="*/ 244947 w 246205"/>
              <a:gd name="connsiteY1" fmla="*/ 0 h 609600"/>
              <a:gd name="connsiteX2" fmla="*/ 244947 w 246205"/>
              <a:gd name="connsiteY2" fmla="*/ 304800 h 609600"/>
              <a:gd name="connsiteX3" fmla="*/ 244947 w 246205"/>
              <a:gd name="connsiteY3" fmla="*/ 609600 h 609600"/>
              <a:gd name="connsiteX4" fmla="*/ 16347 w 246205"/>
              <a:gd name="connsiteY4" fmla="*/ 609600 h 609600"/>
              <a:gd name="connsiteX5" fmla="*/ 16347 w 246205"/>
              <a:gd name="connsiteY5" fmla="*/ 304800 h 609600"/>
              <a:gd name="connsiteX6" fmla="*/ 92548 w 246205"/>
              <a:gd name="connsiteY6" fmla="*/ 0 h 609600"/>
              <a:gd name="connsiteX0" fmla="*/ 92548 w 246205"/>
              <a:gd name="connsiteY0" fmla="*/ 0 h 609600"/>
              <a:gd name="connsiteX1" fmla="*/ 168748 w 246205"/>
              <a:gd name="connsiteY1" fmla="*/ 0 h 609600"/>
              <a:gd name="connsiteX2" fmla="*/ 244947 w 246205"/>
              <a:gd name="connsiteY2" fmla="*/ 304800 h 609600"/>
              <a:gd name="connsiteX3" fmla="*/ 244947 w 246205"/>
              <a:gd name="connsiteY3" fmla="*/ 609600 h 609600"/>
              <a:gd name="connsiteX4" fmla="*/ 16347 w 246205"/>
              <a:gd name="connsiteY4" fmla="*/ 609600 h 609600"/>
              <a:gd name="connsiteX5" fmla="*/ 16347 w 246205"/>
              <a:gd name="connsiteY5" fmla="*/ 304800 h 609600"/>
              <a:gd name="connsiteX6" fmla="*/ 92548 w 246205"/>
              <a:gd name="connsiteY6" fmla="*/ 0 h 609600"/>
              <a:gd name="connsiteX0" fmla="*/ 92548 w 246205"/>
              <a:gd name="connsiteY0" fmla="*/ 0 h 609600"/>
              <a:gd name="connsiteX1" fmla="*/ 168748 w 246205"/>
              <a:gd name="connsiteY1" fmla="*/ 0 h 609600"/>
              <a:gd name="connsiteX2" fmla="*/ 244947 w 246205"/>
              <a:gd name="connsiteY2" fmla="*/ 304800 h 609600"/>
              <a:gd name="connsiteX3" fmla="*/ 168748 w 246205"/>
              <a:gd name="connsiteY3" fmla="*/ 609600 h 609600"/>
              <a:gd name="connsiteX4" fmla="*/ 16347 w 246205"/>
              <a:gd name="connsiteY4" fmla="*/ 609600 h 609600"/>
              <a:gd name="connsiteX5" fmla="*/ 16347 w 246205"/>
              <a:gd name="connsiteY5" fmla="*/ 304800 h 609600"/>
              <a:gd name="connsiteX6" fmla="*/ 92548 w 246205"/>
              <a:gd name="connsiteY6" fmla="*/ 0 h 609600"/>
              <a:gd name="connsiteX0" fmla="*/ 92548 w 246205"/>
              <a:gd name="connsiteY0" fmla="*/ 0 h 609600"/>
              <a:gd name="connsiteX1" fmla="*/ 168748 w 246205"/>
              <a:gd name="connsiteY1" fmla="*/ 0 h 609600"/>
              <a:gd name="connsiteX2" fmla="*/ 244947 w 246205"/>
              <a:gd name="connsiteY2" fmla="*/ 304800 h 609600"/>
              <a:gd name="connsiteX3" fmla="*/ 168748 w 246205"/>
              <a:gd name="connsiteY3" fmla="*/ 609600 h 609600"/>
              <a:gd name="connsiteX4" fmla="*/ 92548 w 246205"/>
              <a:gd name="connsiteY4" fmla="*/ 609600 h 609600"/>
              <a:gd name="connsiteX5" fmla="*/ 16347 w 246205"/>
              <a:gd name="connsiteY5" fmla="*/ 304800 h 609600"/>
              <a:gd name="connsiteX6" fmla="*/ 92548 w 246205"/>
              <a:gd name="connsiteY6" fmla="*/ 0 h 609600"/>
              <a:gd name="connsiteX0" fmla="*/ 92548 w 246205"/>
              <a:gd name="connsiteY0" fmla="*/ 0 h 609600"/>
              <a:gd name="connsiteX1" fmla="*/ 168748 w 246205"/>
              <a:gd name="connsiteY1" fmla="*/ 0 h 609600"/>
              <a:gd name="connsiteX2" fmla="*/ 244947 w 246205"/>
              <a:gd name="connsiteY2" fmla="*/ 304800 h 609600"/>
              <a:gd name="connsiteX3" fmla="*/ 168748 w 246205"/>
              <a:gd name="connsiteY3" fmla="*/ 609600 h 609600"/>
              <a:gd name="connsiteX4" fmla="*/ 92548 w 246205"/>
              <a:gd name="connsiteY4" fmla="*/ 609600 h 609600"/>
              <a:gd name="connsiteX5" fmla="*/ 16347 w 246205"/>
              <a:gd name="connsiteY5" fmla="*/ 304800 h 609600"/>
              <a:gd name="connsiteX6" fmla="*/ 92548 w 246205"/>
              <a:gd name="connsiteY6" fmla="*/ 0 h 609600"/>
              <a:gd name="connsiteX0" fmla="*/ 92548 w 246205"/>
              <a:gd name="connsiteY0" fmla="*/ 0 h 609600"/>
              <a:gd name="connsiteX1" fmla="*/ 168748 w 246205"/>
              <a:gd name="connsiteY1" fmla="*/ 0 h 609600"/>
              <a:gd name="connsiteX2" fmla="*/ 244947 w 246205"/>
              <a:gd name="connsiteY2" fmla="*/ 304800 h 609600"/>
              <a:gd name="connsiteX3" fmla="*/ 168748 w 246205"/>
              <a:gd name="connsiteY3" fmla="*/ 609600 h 609600"/>
              <a:gd name="connsiteX4" fmla="*/ 92548 w 246205"/>
              <a:gd name="connsiteY4" fmla="*/ 609600 h 609600"/>
              <a:gd name="connsiteX5" fmla="*/ 16347 w 246205"/>
              <a:gd name="connsiteY5" fmla="*/ 304800 h 609600"/>
              <a:gd name="connsiteX6" fmla="*/ 92548 w 246205"/>
              <a:gd name="connsiteY6" fmla="*/ 0 h 609600"/>
              <a:gd name="connsiteX0" fmla="*/ 92548 w 246205"/>
              <a:gd name="connsiteY0" fmla="*/ 0 h 609600"/>
              <a:gd name="connsiteX1" fmla="*/ 168748 w 246205"/>
              <a:gd name="connsiteY1" fmla="*/ 0 h 609600"/>
              <a:gd name="connsiteX2" fmla="*/ 244947 w 246205"/>
              <a:gd name="connsiteY2" fmla="*/ 304800 h 609600"/>
              <a:gd name="connsiteX3" fmla="*/ 168748 w 246205"/>
              <a:gd name="connsiteY3" fmla="*/ 609600 h 609600"/>
              <a:gd name="connsiteX4" fmla="*/ 92548 w 246205"/>
              <a:gd name="connsiteY4" fmla="*/ 609600 h 609600"/>
              <a:gd name="connsiteX5" fmla="*/ 16347 w 246205"/>
              <a:gd name="connsiteY5" fmla="*/ 304800 h 609600"/>
              <a:gd name="connsiteX6" fmla="*/ 92548 w 246205"/>
              <a:gd name="connsiteY6" fmla="*/ 0 h 609600"/>
              <a:gd name="connsiteX0" fmla="*/ 92548 w 246205"/>
              <a:gd name="connsiteY0" fmla="*/ 0 h 609600"/>
              <a:gd name="connsiteX1" fmla="*/ 168748 w 246205"/>
              <a:gd name="connsiteY1" fmla="*/ 0 h 609600"/>
              <a:gd name="connsiteX2" fmla="*/ 244947 w 246205"/>
              <a:gd name="connsiteY2" fmla="*/ 304800 h 609600"/>
              <a:gd name="connsiteX3" fmla="*/ 168748 w 246205"/>
              <a:gd name="connsiteY3" fmla="*/ 609600 h 609600"/>
              <a:gd name="connsiteX4" fmla="*/ 92548 w 246205"/>
              <a:gd name="connsiteY4" fmla="*/ 609600 h 609600"/>
              <a:gd name="connsiteX5" fmla="*/ 16347 w 246205"/>
              <a:gd name="connsiteY5" fmla="*/ 304800 h 609600"/>
              <a:gd name="connsiteX6" fmla="*/ 92548 w 246205"/>
              <a:gd name="connsiteY6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6205" h="609600">
                <a:moveTo>
                  <a:pt x="92548" y="0"/>
                </a:moveTo>
                <a:lnTo>
                  <a:pt x="168748" y="0"/>
                </a:lnTo>
                <a:cubicBezTo>
                  <a:pt x="206364" y="92955"/>
                  <a:pt x="244407" y="173680"/>
                  <a:pt x="244947" y="304800"/>
                </a:cubicBezTo>
                <a:cubicBezTo>
                  <a:pt x="246205" y="410926"/>
                  <a:pt x="193734" y="510730"/>
                  <a:pt x="168748" y="609600"/>
                </a:cubicBezTo>
                <a:lnTo>
                  <a:pt x="92548" y="609600"/>
                </a:lnTo>
                <a:cubicBezTo>
                  <a:pt x="50932" y="492859"/>
                  <a:pt x="18107" y="437333"/>
                  <a:pt x="16347" y="304800"/>
                </a:cubicBezTo>
                <a:cubicBezTo>
                  <a:pt x="0" y="148124"/>
                  <a:pt x="59867" y="81992"/>
                  <a:pt x="92548" y="0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1600200" y="3135868"/>
            <a:ext cx="152400" cy="609600"/>
          </a:xfrm>
          <a:custGeom>
            <a:avLst/>
            <a:gdLst>
              <a:gd name="connsiteX0" fmla="*/ 0 w 152400"/>
              <a:gd name="connsiteY0" fmla="*/ 0 h 609600"/>
              <a:gd name="connsiteX1" fmla="*/ 152400 w 152400"/>
              <a:gd name="connsiteY1" fmla="*/ 0 h 609600"/>
              <a:gd name="connsiteX2" fmla="*/ 152400 w 152400"/>
              <a:gd name="connsiteY2" fmla="*/ 609600 h 609600"/>
              <a:gd name="connsiteX3" fmla="*/ 0 w 152400"/>
              <a:gd name="connsiteY3" fmla="*/ 609600 h 609600"/>
              <a:gd name="connsiteX4" fmla="*/ 0 w 152400"/>
              <a:gd name="connsiteY4" fmla="*/ 0 h 609600"/>
              <a:gd name="connsiteX0" fmla="*/ 0 w 152400"/>
              <a:gd name="connsiteY0" fmla="*/ 0 h 609600"/>
              <a:gd name="connsiteX1" fmla="*/ 152400 w 152400"/>
              <a:gd name="connsiteY1" fmla="*/ 0 h 609600"/>
              <a:gd name="connsiteX2" fmla="*/ 152400 w 152400"/>
              <a:gd name="connsiteY2" fmla="*/ 609600 h 609600"/>
              <a:gd name="connsiteX3" fmla="*/ 0 w 152400"/>
              <a:gd name="connsiteY3" fmla="*/ 609600 h 609600"/>
              <a:gd name="connsiteX4" fmla="*/ 76200 w 152400"/>
              <a:gd name="connsiteY4" fmla="*/ 304800 h 609600"/>
              <a:gd name="connsiteX5" fmla="*/ 0 w 152400"/>
              <a:gd name="connsiteY5" fmla="*/ 0 h 609600"/>
              <a:gd name="connsiteX0" fmla="*/ 0 w 152400"/>
              <a:gd name="connsiteY0" fmla="*/ 0 h 609600"/>
              <a:gd name="connsiteX1" fmla="*/ 152400 w 152400"/>
              <a:gd name="connsiteY1" fmla="*/ 0 h 609600"/>
              <a:gd name="connsiteX2" fmla="*/ 76200 w 152400"/>
              <a:gd name="connsiteY2" fmla="*/ 304800 h 609600"/>
              <a:gd name="connsiteX3" fmla="*/ 152400 w 152400"/>
              <a:gd name="connsiteY3" fmla="*/ 609600 h 609600"/>
              <a:gd name="connsiteX4" fmla="*/ 0 w 152400"/>
              <a:gd name="connsiteY4" fmla="*/ 609600 h 609600"/>
              <a:gd name="connsiteX5" fmla="*/ 76200 w 152400"/>
              <a:gd name="connsiteY5" fmla="*/ 304800 h 609600"/>
              <a:gd name="connsiteX6" fmla="*/ 0 w 152400"/>
              <a:gd name="connsiteY6" fmla="*/ 0 h 609600"/>
              <a:gd name="connsiteX0" fmla="*/ 0 w 152400"/>
              <a:gd name="connsiteY0" fmla="*/ 0 h 609600"/>
              <a:gd name="connsiteX1" fmla="*/ 152400 w 152400"/>
              <a:gd name="connsiteY1" fmla="*/ 0 h 609600"/>
              <a:gd name="connsiteX2" fmla="*/ 76200 w 152400"/>
              <a:gd name="connsiteY2" fmla="*/ 304800 h 609600"/>
              <a:gd name="connsiteX3" fmla="*/ 152400 w 152400"/>
              <a:gd name="connsiteY3" fmla="*/ 609600 h 609600"/>
              <a:gd name="connsiteX4" fmla="*/ 0 w 152400"/>
              <a:gd name="connsiteY4" fmla="*/ 609600 h 609600"/>
              <a:gd name="connsiteX5" fmla="*/ 76200 w 152400"/>
              <a:gd name="connsiteY5" fmla="*/ 304800 h 609600"/>
              <a:gd name="connsiteX6" fmla="*/ 0 w 152400"/>
              <a:gd name="connsiteY6" fmla="*/ 0 h 609600"/>
              <a:gd name="connsiteX0" fmla="*/ 0 w 152400"/>
              <a:gd name="connsiteY0" fmla="*/ 0 h 609600"/>
              <a:gd name="connsiteX1" fmla="*/ 152400 w 152400"/>
              <a:gd name="connsiteY1" fmla="*/ 0 h 609600"/>
              <a:gd name="connsiteX2" fmla="*/ 76200 w 152400"/>
              <a:gd name="connsiteY2" fmla="*/ 304800 h 609600"/>
              <a:gd name="connsiteX3" fmla="*/ 152400 w 152400"/>
              <a:gd name="connsiteY3" fmla="*/ 609600 h 609600"/>
              <a:gd name="connsiteX4" fmla="*/ 0 w 152400"/>
              <a:gd name="connsiteY4" fmla="*/ 609600 h 609600"/>
              <a:gd name="connsiteX5" fmla="*/ 76200 w 152400"/>
              <a:gd name="connsiteY5" fmla="*/ 304800 h 609600"/>
              <a:gd name="connsiteX6" fmla="*/ 0 w 152400"/>
              <a:gd name="connsiteY6" fmla="*/ 0 h 609600"/>
              <a:gd name="connsiteX0" fmla="*/ 0 w 152400"/>
              <a:gd name="connsiteY0" fmla="*/ 0 h 609600"/>
              <a:gd name="connsiteX1" fmla="*/ 152400 w 152400"/>
              <a:gd name="connsiteY1" fmla="*/ 0 h 609600"/>
              <a:gd name="connsiteX2" fmla="*/ 76200 w 152400"/>
              <a:gd name="connsiteY2" fmla="*/ 304800 h 609600"/>
              <a:gd name="connsiteX3" fmla="*/ 152400 w 152400"/>
              <a:gd name="connsiteY3" fmla="*/ 609600 h 609600"/>
              <a:gd name="connsiteX4" fmla="*/ 0 w 152400"/>
              <a:gd name="connsiteY4" fmla="*/ 609600 h 609600"/>
              <a:gd name="connsiteX5" fmla="*/ 76200 w 152400"/>
              <a:gd name="connsiteY5" fmla="*/ 304800 h 609600"/>
              <a:gd name="connsiteX6" fmla="*/ 0 w 152400"/>
              <a:gd name="connsiteY6" fmla="*/ 0 h 609600"/>
              <a:gd name="connsiteX0" fmla="*/ 0 w 152400"/>
              <a:gd name="connsiteY0" fmla="*/ 0 h 609600"/>
              <a:gd name="connsiteX1" fmla="*/ 152400 w 152400"/>
              <a:gd name="connsiteY1" fmla="*/ 0 h 609600"/>
              <a:gd name="connsiteX2" fmla="*/ 76200 w 152400"/>
              <a:gd name="connsiteY2" fmla="*/ 304800 h 609600"/>
              <a:gd name="connsiteX3" fmla="*/ 152400 w 152400"/>
              <a:gd name="connsiteY3" fmla="*/ 609600 h 609600"/>
              <a:gd name="connsiteX4" fmla="*/ 0 w 152400"/>
              <a:gd name="connsiteY4" fmla="*/ 609600 h 609600"/>
              <a:gd name="connsiteX5" fmla="*/ 152400 w 152400"/>
              <a:gd name="connsiteY5" fmla="*/ 304800 h 609600"/>
              <a:gd name="connsiteX6" fmla="*/ 0 w 152400"/>
              <a:gd name="connsiteY6" fmla="*/ 0 h 609600"/>
              <a:gd name="connsiteX0" fmla="*/ 0 w 152400"/>
              <a:gd name="connsiteY0" fmla="*/ 0 h 609600"/>
              <a:gd name="connsiteX1" fmla="*/ 152400 w 152400"/>
              <a:gd name="connsiteY1" fmla="*/ 0 h 609600"/>
              <a:gd name="connsiteX2" fmla="*/ 76200 w 152400"/>
              <a:gd name="connsiteY2" fmla="*/ 304800 h 609600"/>
              <a:gd name="connsiteX3" fmla="*/ 152400 w 152400"/>
              <a:gd name="connsiteY3" fmla="*/ 609600 h 609600"/>
              <a:gd name="connsiteX4" fmla="*/ 0 w 152400"/>
              <a:gd name="connsiteY4" fmla="*/ 609600 h 609600"/>
              <a:gd name="connsiteX5" fmla="*/ 0 w 152400"/>
              <a:gd name="connsiteY5" fmla="*/ 304800 h 609600"/>
              <a:gd name="connsiteX6" fmla="*/ 0 w 152400"/>
              <a:gd name="connsiteY6" fmla="*/ 0 h 609600"/>
              <a:gd name="connsiteX0" fmla="*/ 0 w 228600"/>
              <a:gd name="connsiteY0" fmla="*/ 0 h 609600"/>
              <a:gd name="connsiteX1" fmla="*/ 228600 w 228600"/>
              <a:gd name="connsiteY1" fmla="*/ 0 h 609600"/>
              <a:gd name="connsiteX2" fmla="*/ 76200 w 228600"/>
              <a:gd name="connsiteY2" fmla="*/ 304800 h 609600"/>
              <a:gd name="connsiteX3" fmla="*/ 152400 w 228600"/>
              <a:gd name="connsiteY3" fmla="*/ 609600 h 609600"/>
              <a:gd name="connsiteX4" fmla="*/ 0 w 228600"/>
              <a:gd name="connsiteY4" fmla="*/ 609600 h 609600"/>
              <a:gd name="connsiteX5" fmla="*/ 0 w 228600"/>
              <a:gd name="connsiteY5" fmla="*/ 304800 h 609600"/>
              <a:gd name="connsiteX6" fmla="*/ 0 w 228600"/>
              <a:gd name="connsiteY6" fmla="*/ 0 h 609600"/>
              <a:gd name="connsiteX0" fmla="*/ 0 w 228600"/>
              <a:gd name="connsiteY0" fmla="*/ 0 h 609600"/>
              <a:gd name="connsiteX1" fmla="*/ 228600 w 228600"/>
              <a:gd name="connsiteY1" fmla="*/ 0 h 609600"/>
              <a:gd name="connsiteX2" fmla="*/ 76200 w 228600"/>
              <a:gd name="connsiteY2" fmla="*/ 304800 h 609600"/>
              <a:gd name="connsiteX3" fmla="*/ 228600 w 228600"/>
              <a:gd name="connsiteY3" fmla="*/ 609600 h 609600"/>
              <a:gd name="connsiteX4" fmla="*/ 0 w 228600"/>
              <a:gd name="connsiteY4" fmla="*/ 609600 h 609600"/>
              <a:gd name="connsiteX5" fmla="*/ 0 w 228600"/>
              <a:gd name="connsiteY5" fmla="*/ 304800 h 609600"/>
              <a:gd name="connsiteX6" fmla="*/ 0 w 228600"/>
              <a:gd name="connsiteY6" fmla="*/ 0 h 609600"/>
              <a:gd name="connsiteX0" fmla="*/ 0 w 228600"/>
              <a:gd name="connsiteY0" fmla="*/ 0 h 609600"/>
              <a:gd name="connsiteX1" fmla="*/ 228600 w 228600"/>
              <a:gd name="connsiteY1" fmla="*/ 0 h 609600"/>
              <a:gd name="connsiteX2" fmla="*/ 152400 w 228600"/>
              <a:gd name="connsiteY2" fmla="*/ 304800 h 609600"/>
              <a:gd name="connsiteX3" fmla="*/ 228600 w 228600"/>
              <a:gd name="connsiteY3" fmla="*/ 609600 h 609600"/>
              <a:gd name="connsiteX4" fmla="*/ 0 w 228600"/>
              <a:gd name="connsiteY4" fmla="*/ 609600 h 609600"/>
              <a:gd name="connsiteX5" fmla="*/ 0 w 228600"/>
              <a:gd name="connsiteY5" fmla="*/ 304800 h 609600"/>
              <a:gd name="connsiteX6" fmla="*/ 0 w 228600"/>
              <a:gd name="connsiteY6" fmla="*/ 0 h 609600"/>
              <a:gd name="connsiteX0" fmla="*/ 0 w 228600"/>
              <a:gd name="connsiteY0" fmla="*/ 0 h 609600"/>
              <a:gd name="connsiteX1" fmla="*/ 228600 w 228600"/>
              <a:gd name="connsiteY1" fmla="*/ 0 h 609600"/>
              <a:gd name="connsiteX2" fmla="*/ 152400 w 228600"/>
              <a:gd name="connsiteY2" fmla="*/ 304800 h 609600"/>
              <a:gd name="connsiteX3" fmla="*/ 228600 w 228600"/>
              <a:gd name="connsiteY3" fmla="*/ 609600 h 609600"/>
              <a:gd name="connsiteX4" fmla="*/ 0 w 228600"/>
              <a:gd name="connsiteY4" fmla="*/ 609600 h 609600"/>
              <a:gd name="connsiteX5" fmla="*/ 76200 w 228600"/>
              <a:gd name="connsiteY5" fmla="*/ 304800 h 609600"/>
              <a:gd name="connsiteX6" fmla="*/ 0 w 228600"/>
              <a:gd name="connsiteY6" fmla="*/ 0 h 609600"/>
              <a:gd name="connsiteX0" fmla="*/ 0 w 228600"/>
              <a:gd name="connsiteY0" fmla="*/ 0 h 609600"/>
              <a:gd name="connsiteX1" fmla="*/ 228600 w 228600"/>
              <a:gd name="connsiteY1" fmla="*/ 0 h 609600"/>
              <a:gd name="connsiteX2" fmla="*/ 152400 w 228600"/>
              <a:gd name="connsiteY2" fmla="*/ 304800 h 609600"/>
              <a:gd name="connsiteX3" fmla="*/ 228600 w 228600"/>
              <a:gd name="connsiteY3" fmla="*/ 609600 h 609600"/>
              <a:gd name="connsiteX4" fmla="*/ 0 w 228600"/>
              <a:gd name="connsiteY4" fmla="*/ 609600 h 609600"/>
              <a:gd name="connsiteX5" fmla="*/ 76200 w 228600"/>
              <a:gd name="connsiteY5" fmla="*/ 304800 h 609600"/>
              <a:gd name="connsiteX6" fmla="*/ 0 w 228600"/>
              <a:gd name="connsiteY6" fmla="*/ 0 h 609600"/>
              <a:gd name="connsiteX0" fmla="*/ 0 w 228600"/>
              <a:gd name="connsiteY0" fmla="*/ 0 h 609600"/>
              <a:gd name="connsiteX1" fmla="*/ 228600 w 228600"/>
              <a:gd name="connsiteY1" fmla="*/ 0 h 609600"/>
              <a:gd name="connsiteX2" fmla="*/ 152400 w 228600"/>
              <a:gd name="connsiteY2" fmla="*/ 304800 h 609600"/>
              <a:gd name="connsiteX3" fmla="*/ 228600 w 228600"/>
              <a:gd name="connsiteY3" fmla="*/ 609600 h 609600"/>
              <a:gd name="connsiteX4" fmla="*/ 0 w 228600"/>
              <a:gd name="connsiteY4" fmla="*/ 609600 h 609600"/>
              <a:gd name="connsiteX5" fmla="*/ 76200 w 228600"/>
              <a:gd name="connsiteY5" fmla="*/ 304800 h 609600"/>
              <a:gd name="connsiteX6" fmla="*/ 0 w 228600"/>
              <a:gd name="connsiteY6" fmla="*/ 0 h 609600"/>
              <a:gd name="connsiteX0" fmla="*/ 0 w 228600"/>
              <a:gd name="connsiteY0" fmla="*/ 0 h 609600"/>
              <a:gd name="connsiteX1" fmla="*/ 228600 w 228600"/>
              <a:gd name="connsiteY1" fmla="*/ 0 h 609600"/>
              <a:gd name="connsiteX2" fmla="*/ 152400 w 228600"/>
              <a:gd name="connsiteY2" fmla="*/ 304800 h 609600"/>
              <a:gd name="connsiteX3" fmla="*/ 228600 w 228600"/>
              <a:gd name="connsiteY3" fmla="*/ 609600 h 609600"/>
              <a:gd name="connsiteX4" fmla="*/ 0 w 228600"/>
              <a:gd name="connsiteY4" fmla="*/ 609600 h 609600"/>
              <a:gd name="connsiteX5" fmla="*/ 76200 w 228600"/>
              <a:gd name="connsiteY5" fmla="*/ 304800 h 609600"/>
              <a:gd name="connsiteX6" fmla="*/ 0 w 228600"/>
              <a:gd name="connsiteY6" fmla="*/ 0 h 609600"/>
              <a:gd name="connsiteX0" fmla="*/ 0 w 228600"/>
              <a:gd name="connsiteY0" fmla="*/ 0 h 609600"/>
              <a:gd name="connsiteX1" fmla="*/ 228600 w 228600"/>
              <a:gd name="connsiteY1" fmla="*/ 0 h 609600"/>
              <a:gd name="connsiteX2" fmla="*/ 152400 w 228600"/>
              <a:gd name="connsiteY2" fmla="*/ 304800 h 609600"/>
              <a:gd name="connsiteX3" fmla="*/ 228600 w 228600"/>
              <a:gd name="connsiteY3" fmla="*/ 609600 h 609600"/>
              <a:gd name="connsiteX4" fmla="*/ 0 w 228600"/>
              <a:gd name="connsiteY4" fmla="*/ 609600 h 609600"/>
              <a:gd name="connsiteX5" fmla="*/ 76200 w 228600"/>
              <a:gd name="connsiteY5" fmla="*/ 304800 h 609600"/>
              <a:gd name="connsiteX6" fmla="*/ 0 w 228600"/>
              <a:gd name="connsiteY6" fmla="*/ 0 h 609600"/>
              <a:gd name="connsiteX0" fmla="*/ 0 w 228600"/>
              <a:gd name="connsiteY0" fmla="*/ 0 h 609600"/>
              <a:gd name="connsiteX1" fmla="*/ 228600 w 228600"/>
              <a:gd name="connsiteY1" fmla="*/ 0 h 609600"/>
              <a:gd name="connsiteX2" fmla="*/ 152400 w 228600"/>
              <a:gd name="connsiteY2" fmla="*/ 304800 h 609600"/>
              <a:gd name="connsiteX3" fmla="*/ 228600 w 228600"/>
              <a:gd name="connsiteY3" fmla="*/ 609600 h 609600"/>
              <a:gd name="connsiteX4" fmla="*/ 0 w 228600"/>
              <a:gd name="connsiteY4" fmla="*/ 609600 h 609600"/>
              <a:gd name="connsiteX5" fmla="*/ 76200 w 228600"/>
              <a:gd name="connsiteY5" fmla="*/ 304800 h 609600"/>
              <a:gd name="connsiteX6" fmla="*/ 0 w 228600"/>
              <a:gd name="connsiteY6" fmla="*/ 0 h 609600"/>
              <a:gd name="connsiteX0" fmla="*/ 0 w 228600"/>
              <a:gd name="connsiteY0" fmla="*/ 0 h 609600"/>
              <a:gd name="connsiteX1" fmla="*/ 228600 w 228600"/>
              <a:gd name="connsiteY1" fmla="*/ 0 h 609600"/>
              <a:gd name="connsiteX2" fmla="*/ 152400 w 228600"/>
              <a:gd name="connsiteY2" fmla="*/ 304800 h 609600"/>
              <a:gd name="connsiteX3" fmla="*/ 228600 w 228600"/>
              <a:gd name="connsiteY3" fmla="*/ 609600 h 609600"/>
              <a:gd name="connsiteX4" fmla="*/ 0 w 228600"/>
              <a:gd name="connsiteY4" fmla="*/ 609600 h 609600"/>
              <a:gd name="connsiteX5" fmla="*/ 76200 w 228600"/>
              <a:gd name="connsiteY5" fmla="*/ 304800 h 609600"/>
              <a:gd name="connsiteX6" fmla="*/ 0 w 228600"/>
              <a:gd name="connsiteY6" fmla="*/ 0 h 609600"/>
              <a:gd name="connsiteX0" fmla="*/ 0 w 228600"/>
              <a:gd name="connsiteY0" fmla="*/ 0 h 609600"/>
              <a:gd name="connsiteX1" fmla="*/ 228600 w 228600"/>
              <a:gd name="connsiteY1" fmla="*/ 0 h 609600"/>
              <a:gd name="connsiteX2" fmla="*/ 152400 w 228600"/>
              <a:gd name="connsiteY2" fmla="*/ 304800 h 609600"/>
              <a:gd name="connsiteX3" fmla="*/ 228600 w 228600"/>
              <a:gd name="connsiteY3" fmla="*/ 609600 h 609600"/>
              <a:gd name="connsiteX4" fmla="*/ 0 w 228600"/>
              <a:gd name="connsiteY4" fmla="*/ 609600 h 609600"/>
              <a:gd name="connsiteX5" fmla="*/ 76200 w 228600"/>
              <a:gd name="connsiteY5" fmla="*/ 304800 h 609600"/>
              <a:gd name="connsiteX6" fmla="*/ 0 w 228600"/>
              <a:gd name="connsiteY6" fmla="*/ 0 h 609600"/>
              <a:gd name="connsiteX0" fmla="*/ 0 w 228600"/>
              <a:gd name="connsiteY0" fmla="*/ 0 h 609600"/>
              <a:gd name="connsiteX1" fmla="*/ 228600 w 228600"/>
              <a:gd name="connsiteY1" fmla="*/ 0 h 609600"/>
              <a:gd name="connsiteX2" fmla="*/ 152400 w 228600"/>
              <a:gd name="connsiteY2" fmla="*/ 304800 h 609600"/>
              <a:gd name="connsiteX3" fmla="*/ 228600 w 228600"/>
              <a:gd name="connsiteY3" fmla="*/ 609600 h 609600"/>
              <a:gd name="connsiteX4" fmla="*/ 0 w 228600"/>
              <a:gd name="connsiteY4" fmla="*/ 609600 h 609600"/>
              <a:gd name="connsiteX5" fmla="*/ 76200 w 228600"/>
              <a:gd name="connsiteY5" fmla="*/ 304800 h 609600"/>
              <a:gd name="connsiteX6" fmla="*/ 0 w 228600"/>
              <a:gd name="connsiteY6" fmla="*/ 0 h 609600"/>
              <a:gd name="connsiteX0" fmla="*/ 0 w 228600"/>
              <a:gd name="connsiteY0" fmla="*/ 0 h 609600"/>
              <a:gd name="connsiteX1" fmla="*/ 228600 w 228600"/>
              <a:gd name="connsiteY1" fmla="*/ 0 h 609600"/>
              <a:gd name="connsiteX2" fmla="*/ 152400 w 228600"/>
              <a:gd name="connsiteY2" fmla="*/ 304800 h 609600"/>
              <a:gd name="connsiteX3" fmla="*/ 228600 w 228600"/>
              <a:gd name="connsiteY3" fmla="*/ 609600 h 609600"/>
              <a:gd name="connsiteX4" fmla="*/ 0 w 228600"/>
              <a:gd name="connsiteY4" fmla="*/ 609600 h 609600"/>
              <a:gd name="connsiteX5" fmla="*/ 76200 w 228600"/>
              <a:gd name="connsiteY5" fmla="*/ 304800 h 609600"/>
              <a:gd name="connsiteX6" fmla="*/ 0 w 228600"/>
              <a:gd name="connsiteY6" fmla="*/ 0 h 609600"/>
              <a:gd name="connsiteX0" fmla="*/ 0 w 228600"/>
              <a:gd name="connsiteY0" fmla="*/ 0 h 609600"/>
              <a:gd name="connsiteX1" fmla="*/ 228600 w 228600"/>
              <a:gd name="connsiteY1" fmla="*/ 0 h 609600"/>
              <a:gd name="connsiteX2" fmla="*/ 152400 w 228600"/>
              <a:gd name="connsiteY2" fmla="*/ 304800 h 609600"/>
              <a:gd name="connsiteX3" fmla="*/ 228600 w 228600"/>
              <a:gd name="connsiteY3" fmla="*/ 609600 h 609600"/>
              <a:gd name="connsiteX4" fmla="*/ 0 w 228600"/>
              <a:gd name="connsiteY4" fmla="*/ 609600 h 609600"/>
              <a:gd name="connsiteX5" fmla="*/ 76200 w 228600"/>
              <a:gd name="connsiteY5" fmla="*/ 304800 h 609600"/>
              <a:gd name="connsiteX6" fmla="*/ 0 w 228600"/>
              <a:gd name="connsiteY6" fmla="*/ 0 h 609600"/>
              <a:gd name="connsiteX0" fmla="*/ 0 w 228600"/>
              <a:gd name="connsiteY0" fmla="*/ 0 h 609600"/>
              <a:gd name="connsiteX1" fmla="*/ 228600 w 228600"/>
              <a:gd name="connsiteY1" fmla="*/ 0 h 609600"/>
              <a:gd name="connsiteX2" fmla="*/ 152400 w 228600"/>
              <a:gd name="connsiteY2" fmla="*/ 304800 h 609600"/>
              <a:gd name="connsiteX3" fmla="*/ 228600 w 228600"/>
              <a:gd name="connsiteY3" fmla="*/ 609600 h 609600"/>
              <a:gd name="connsiteX4" fmla="*/ 0 w 228600"/>
              <a:gd name="connsiteY4" fmla="*/ 609600 h 609600"/>
              <a:gd name="connsiteX5" fmla="*/ 76200 w 228600"/>
              <a:gd name="connsiteY5" fmla="*/ 304800 h 609600"/>
              <a:gd name="connsiteX6" fmla="*/ 0 w 228600"/>
              <a:gd name="connsiteY6" fmla="*/ 0 h 609600"/>
              <a:gd name="connsiteX0" fmla="*/ 0 w 228600"/>
              <a:gd name="connsiteY0" fmla="*/ 0 h 609600"/>
              <a:gd name="connsiteX1" fmla="*/ 228600 w 228600"/>
              <a:gd name="connsiteY1" fmla="*/ 0 h 609600"/>
              <a:gd name="connsiteX2" fmla="*/ 152400 w 228600"/>
              <a:gd name="connsiteY2" fmla="*/ 304800 h 609600"/>
              <a:gd name="connsiteX3" fmla="*/ 228600 w 228600"/>
              <a:gd name="connsiteY3" fmla="*/ 609600 h 609600"/>
              <a:gd name="connsiteX4" fmla="*/ 0 w 228600"/>
              <a:gd name="connsiteY4" fmla="*/ 609600 h 609600"/>
              <a:gd name="connsiteX5" fmla="*/ 76200 w 228600"/>
              <a:gd name="connsiteY5" fmla="*/ 304800 h 609600"/>
              <a:gd name="connsiteX6" fmla="*/ 0 w 228600"/>
              <a:gd name="connsiteY6" fmla="*/ 0 h 609600"/>
              <a:gd name="connsiteX0" fmla="*/ 0 w 228600"/>
              <a:gd name="connsiteY0" fmla="*/ 0 h 609600"/>
              <a:gd name="connsiteX1" fmla="*/ 228600 w 228600"/>
              <a:gd name="connsiteY1" fmla="*/ 0 h 609600"/>
              <a:gd name="connsiteX2" fmla="*/ 152400 w 228600"/>
              <a:gd name="connsiteY2" fmla="*/ 304800 h 609600"/>
              <a:gd name="connsiteX3" fmla="*/ 228600 w 228600"/>
              <a:gd name="connsiteY3" fmla="*/ 609600 h 609600"/>
              <a:gd name="connsiteX4" fmla="*/ 0 w 228600"/>
              <a:gd name="connsiteY4" fmla="*/ 609600 h 609600"/>
              <a:gd name="connsiteX5" fmla="*/ 76200 w 228600"/>
              <a:gd name="connsiteY5" fmla="*/ 304800 h 609600"/>
              <a:gd name="connsiteX6" fmla="*/ 0 w 228600"/>
              <a:gd name="connsiteY6" fmla="*/ 0 h 609600"/>
              <a:gd name="connsiteX0" fmla="*/ 0 w 228600"/>
              <a:gd name="connsiteY0" fmla="*/ 0 h 609600"/>
              <a:gd name="connsiteX1" fmla="*/ 228600 w 228600"/>
              <a:gd name="connsiteY1" fmla="*/ 0 h 609600"/>
              <a:gd name="connsiteX2" fmla="*/ 152400 w 228600"/>
              <a:gd name="connsiteY2" fmla="*/ 304800 h 609600"/>
              <a:gd name="connsiteX3" fmla="*/ 228600 w 228600"/>
              <a:gd name="connsiteY3" fmla="*/ 609600 h 609600"/>
              <a:gd name="connsiteX4" fmla="*/ 0 w 228600"/>
              <a:gd name="connsiteY4" fmla="*/ 609600 h 609600"/>
              <a:gd name="connsiteX5" fmla="*/ 76200 w 228600"/>
              <a:gd name="connsiteY5" fmla="*/ 304800 h 609600"/>
              <a:gd name="connsiteX6" fmla="*/ 0 w 228600"/>
              <a:gd name="connsiteY6" fmla="*/ 0 h 609600"/>
              <a:gd name="connsiteX0" fmla="*/ 0 w 228600"/>
              <a:gd name="connsiteY0" fmla="*/ 0 h 609600"/>
              <a:gd name="connsiteX1" fmla="*/ 228600 w 228600"/>
              <a:gd name="connsiteY1" fmla="*/ 0 h 609600"/>
              <a:gd name="connsiteX2" fmla="*/ 152400 w 228600"/>
              <a:gd name="connsiteY2" fmla="*/ 304800 h 609600"/>
              <a:gd name="connsiteX3" fmla="*/ 228600 w 228600"/>
              <a:gd name="connsiteY3" fmla="*/ 609600 h 609600"/>
              <a:gd name="connsiteX4" fmla="*/ 0 w 228600"/>
              <a:gd name="connsiteY4" fmla="*/ 609600 h 609600"/>
              <a:gd name="connsiteX5" fmla="*/ 76200 w 228600"/>
              <a:gd name="connsiteY5" fmla="*/ 304800 h 609600"/>
              <a:gd name="connsiteX6" fmla="*/ 0 w 228600"/>
              <a:gd name="connsiteY6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600" h="609600">
                <a:moveTo>
                  <a:pt x="0" y="0"/>
                </a:moveTo>
                <a:lnTo>
                  <a:pt x="228600" y="0"/>
                </a:lnTo>
                <a:cubicBezTo>
                  <a:pt x="200937" y="85757"/>
                  <a:pt x="151860" y="173680"/>
                  <a:pt x="152400" y="304800"/>
                </a:cubicBezTo>
                <a:cubicBezTo>
                  <a:pt x="153658" y="410926"/>
                  <a:pt x="203200" y="508000"/>
                  <a:pt x="228600" y="609600"/>
                </a:cubicBezTo>
                <a:lnTo>
                  <a:pt x="0" y="609600"/>
                </a:lnTo>
                <a:cubicBezTo>
                  <a:pt x="25400" y="508000"/>
                  <a:pt x="77960" y="437333"/>
                  <a:pt x="76200" y="304800"/>
                </a:cubicBezTo>
                <a:cubicBezTo>
                  <a:pt x="59853" y="148124"/>
                  <a:pt x="25400" y="10160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8" name="Straight Connector 27"/>
          <p:cNvCxnSpPr>
            <a:stCxn id="10" idx="1"/>
          </p:cNvCxnSpPr>
          <p:nvPr/>
        </p:nvCxnSpPr>
        <p:spPr bwMode="auto">
          <a:xfrm flipH="1" flipV="1">
            <a:off x="780490" y="2170294"/>
            <a:ext cx="1353110" cy="13074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20" idx="0"/>
            <a:endCxn id="21" idx="0"/>
          </p:cNvCxnSpPr>
          <p:nvPr/>
        </p:nvCxnSpPr>
        <p:spPr bwMode="auto">
          <a:xfrm flipV="1">
            <a:off x="780490" y="2163758"/>
            <a:ext cx="0" cy="1263836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27" idx="2"/>
            <a:endCxn id="20" idx="0"/>
          </p:cNvCxnSpPr>
          <p:nvPr/>
        </p:nvCxnSpPr>
        <p:spPr bwMode="auto">
          <a:xfrm flipH="1" flipV="1">
            <a:off x="780490" y="3427594"/>
            <a:ext cx="921310" cy="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>
            <a:endCxn id="6" idx="5"/>
          </p:cNvCxnSpPr>
          <p:nvPr/>
        </p:nvCxnSpPr>
        <p:spPr bwMode="auto">
          <a:xfrm flipH="1" flipV="1">
            <a:off x="3110333" y="3097768"/>
            <a:ext cx="0" cy="34290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endCxn id="6" idx="1"/>
          </p:cNvCxnSpPr>
          <p:nvPr/>
        </p:nvCxnSpPr>
        <p:spPr bwMode="auto">
          <a:xfrm flipH="1" flipV="1">
            <a:off x="2814778" y="3097768"/>
            <a:ext cx="4622" cy="57150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>
            <a:stCxn id="6" idx="5"/>
            <a:endCxn id="6" idx="1"/>
          </p:cNvCxnSpPr>
          <p:nvPr/>
        </p:nvCxnSpPr>
        <p:spPr bwMode="auto">
          <a:xfrm flipH="1">
            <a:off x="2814778" y="3097768"/>
            <a:ext cx="295555" cy="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4038600" y="3419332"/>
            <a:ext cx="91440" cy="0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1981200" y="3419332"/>
            <a:ext cx="91440" cy="0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flipH="1">
            <a:off x="4419600" y="3669268"/>
            <a:ext cx="91440" cy="0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flipH="1">
            <a:off x="2916072" y="3093788"/>
            <a:ext cx="91440" cy="0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rot="16200000" flipH="1" flipV="1">
            <a:off x="2067408" y="4553188"/>
            <a:ext cx="91440" cy="0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rot="16200000" flipH="1" flipV="1">
            <a:off x="4121896" y="4400788"/>
            <a:ext cx="91440" cy="0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flipH="1">
            <a:off x="2286000" y="3669268"/>
            <a:ext cx="91440" cy="0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3048000" y="2526268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Interferometer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438400" y="435506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Splitter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295400" y="5345668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Receiver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81000" y="4278868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Focusing </a:t>
            </a:r>
          </a:p>
          <a:p>
            <a:r>
              <a:rPr lang="en-US" dirty="0" smtClean="0"/>
              <a:t>Lenses</a:t>
            </a:r>
            <a:endParaRPr lang="en-US" dirty="0"/>
          </a:p>
        </p:txBody>
      </p:sp>
      <p:cxnSp>
        <p:nvCxnSpPr>
          <p:cNvPr id="45" name="Straight Arrow Connector 44"/>
          <p:cNvCxnSpPr/>
          <p:nvPr/>
        </p:nvCxnSpPr>
        <p:spPr bwMode="auto">
          <a:xfrm flipV="1">
            <a:off x="3733800" y="3897868"/>
            <a:ext cx="304800" cy="38100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 flipV="1">
            <a:off x="1143000" y="3821668"/>
            <a:ext cx="304800" cy="38100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 flipH="1" flipV="1">
            <a:off x="2209800" y="3897868"/>
            <a:ext cx="304800" cy="38100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>
            <a:off x="8382000" y="3212068"/>
            <a:ext cx="0" cy="60960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49" name="TextBox 48"/>
          <p:cNvSpPr txBox="1"/>
          <p:nvPr/>
        </p:nvSpPr>
        <p:spPr>
          <a:xfrm rot="16200000">
            <a:off x="8031904" y="4171764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Ø4.8mm</a:t>
            </a:r>
            <a:endParaRPr lang="en-US" dirty="0"/>
          </a:p>
        </p:txBody>
      </p:sp>
      <p:cxnSp>
        <p:nvCxnSpPr>
          <p:cNvPr id="50" name="Straight Connector 49"/>
          <p:cNvCxnSpPr/>
          <p:nvPr/>
        </p:nvCxnSpPr>
        <p:spPr bwMode="auto">
          <a:xfrm>
            <a:off x="8382000" y="3821668"/>
            <a:ext cx="0" cy="1066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 flipH="1">
            <a:off x="2667000" y="3288267"/>
            <a:ext cx="596525" cy="533401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TextBox 52"/>
          <p:cNvSpPr txBox="1"/>
          <p:nvPr/>
        </p:nvSpPr>
        <p:spPr>
          <a:xfrm rot="-2700000">
            <a:off x="187937" y="1768569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Mirror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7239000" y="243840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Hall Probe</a:t>
            </a:r>
            <a:endParaRPr lang="en-US" dirty="0"/>
          </a:p>
        </p:txBody>
      </p:sp>
      <p:cxnSp>
        <p:nvCxnSpPr>
          <p:cNvPr id="56" name="Straight Arrow Connector 55"/>
          <p:cNvCxnSpPr/>
          <p:nvPr/>
        </p:nvCxnSpPr>
        <p:spPr bwMode="auto">
          <a:xfrm>
            <a:off x="7848600" y="2743200"/>
            <a:ext cx="304800" cy="76200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 flipH="1">
            <a:off x="4781550" y="3200400"/>
            <a:ext cx="4114800" cy="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 flipH="1">
            <a:off x="4791075" y="3810000"/>
            <a:ext cx="4114800" cy="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System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00" y="1386999"/>
            <a:ext cx="8686800" cy="4525963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Tube </a:t>
            </a:r>
            <a:r>
              <a:rPr lang="en-US" dirty="0" smtClean="0"/>
              <a:t>Laser Alignment System</a:t>
            </a:r>
            <a:endParaRPr lang="en-US" dirty="0" smtClean="0">
              <a:cs typeface="Arial" charset="0"/>
            </a:endParaRPr>
          </a:p>
          <a:p>
            <a:pPr>
              <a:defRPr/>
            </a:pPr>
            <a:r>
              <a:rPr lang="en-US" dirty="0"/>
              <a:t>SLAC, December 11</a:t>
            </a:r>
            <a:r>
              <a:rPr lang="en-US" baseline="30000" dirty="0"/>
              <a:t>th</a:t>
            </a:r>
            <a:r>
              <a:rPr lang="en-US" dirty="0"/>
              <a:t> 2012</a:t>
            </a:r>
            <a:endParaRPr lang="en-US" dirty="0"/>
          </a:p>
        </p:txBody>
      </p:sp>
      <p:pic>
        <p:nvPicPr>
          <p:cNvPr id="40962" name="Picture 2" descr="F:\My Documents\presentation\IWAA 2012\P1000572.JPG"/>
          <p:cNvPicPr>
            <a:picLocks noChangeAspect="1" noChangeArrowheads="1"/>
          </p:cNvPicPr>
          <p:nvPr/>
        </p:nvPicPr>
        <p:blipFill>
          <a:blip r:embed="rId2" cstate="print"/>
          <a:srcRect t="19531"/>
          <a:stretch>
            <a:fillRect/>
          </a:stretch>
        </p:blipFill>
        <p:spPr bwMode="auto">
          <a:xfrm>
            <a:off x="657860" y="1295400"/>
            <a:ext cx="7802880" cy="4709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Retroreflector Position</a:t>
            </a:r>
            <a:endParaRPr lang="en-US" dirty="0"/>
          </a:p>
        </p:txBody>
      </p:sp>
      <p:pic>
        <p:nvPicPr>
          <p:cNvPr id="5" name="Content Placeholder 4" descr="Double_Run_resutl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666" y="2133600"/>
            <a:ext cx="5333334" cy="399999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Tube </a:t>
            </a:r>
            <a:r>
              <a:rPr lang="en-US" dirty="0" smtClean="0"/>
              <a:t>Laser Alignment System</a:t>
            </a:r>
            <a:endParaRPr lang="en-US" dirty="0" smtClean="0">
              <a:cs typeface="Arial" charset="0"/>
            </a:endParaRPr>
          </a:p>
          <a:p>
            <a:pPr>
              <a:defRPr/>
            </a:pPr>
            <a:r>
              <a:rPr lang="en-US" dirty="0"/>
              <a:t>SLAC, December 11</a:t>
            </a:r>
            <a:r>
              <a:rPr lang="en-US" baseline="30000" dirty="0"/>
              <a:t>th</a:t>
            </a:r>
            <a:r>
              <a:rPr lang="en-US" dirty="0"/>
              <a:t> 2012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15900" y="1219200"/>
            <a:ext cx="8686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Move the retroreflector from 0-3000mm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through the vacuum chamber and back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Delta Undulator Project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Tube </a:t>
            </a:r>
            <a:r>
              <a:rPr lang="en-US" dirty="0" smtClean="0"/>
              <a:t>Laser Alignment System</a:t>
            </a:r>
            <a:endParaRPr lang="en-US" dirty="0" smtClean="0">
              <a:cs typeface="Arial" charset="0"/>
            </a:endParaRPr>
          </a:p>
          <a:p>
            <a:pPr>
              <a:defRPr/>
            </a:pPr>
            <a:r>
              <a:rPr lang="en-US" dirty="0" smtClean="0"/>
              <a:t>SLAC, December 11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/>
              <a:t>2012</a:t>
            </a:r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323" y="1066800"/>
            <a:ext cx="8391677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33400" y="1295400"/>
            <a:ext cx="38010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Period 32 mm, Length 3.2m</a:t>
            </a:r>
          </a:p>
          <a:p>
            <a:r>
              <a:rPr lang="en-US" dirty="0" smtClean="0"/>
              <a:t>Gap (bore) 6.4mm </a:t>
            </a:r>
          </a:p>
          <a:p>
            <a:r>
              <a:rPr lang="en-US" dirty="0" smtClean="0"/>
              <a:t>PM material </a:t>
            </a:r>
            <a:r>
              <a:rPr lang="en-US" dirty="0" err="1" smtClean="0"/>
              <a:t>NdFeB</a:t>
            </a:r>
            <a:r>
              <a:rPr lang="en-US" dirty="0" smtClean="0"/>
              <a:t>, grade N40UH 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971800" y="2362200"/>
            <a:ext cx="5782725" cy="3780169"/>
            <a:chOff x="2971800" y="2362200"/>
            <a:chExt cx="5782725" cy="3780169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4953000" y="2362200"/>
              <a:ext cx="3801525" cy="3780169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2971800" y="5410200"/>
              <a:ext cx="219803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Vacuum</a:t>
              </a:r>
            </a:p>
            <a:p>
              <a:r>
                <a:rPr lang="en-US" dirty="0" smtClean="0"/>
                <a:t>Chamber ID </a:t>
              </a:r>
              <a:r>
                <a:rPr lang="en-US" dirty="0" smtClean="0"/>
                <a:t>5.0mm</a:t>
              </a:r>
              <a:endParaRPr lang="en-US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4267200" y="4343400"/>
              <a:ext cx="2438400" cy="12954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tests indicate that sub 50µm accuracy is achievable.</a:t>
            </a:r>
          </a:p>
          <a:p>
            <a:r>
              <a:rPr lang="en-US" dirty="0" smtClean="0"/>
              <a:t>Can be triggered together with magnetic measurements.</a:t>
            </a:r>
          </a:p>
          <a:p>
            <a:r>
              <a:rPr lang="en-US" dirty="0" smtClean="0"/>
              <a:t>Effects of atmosphere need further investigation especially when system is moving.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Tube </a:t>
            </a:r>
            <a:r>
              <a:rPr lang="en-US" dirty="0" smtClean="0"/>
              <a:t>Laser Alignment System</a:t>
            </a:r>
            <a:endParaRPr lang="en-US" dirty="0" smtClean="0">
              <a:cs typeface="Arial" charset="0"/>
            </a:endParaRPr>
          </a:p>
          <a:p>
            <a:pPr>
              <a:defRPr/>
            </a:pPr>
            <a:r>
              <a:rPr lang="en-US" dirty="0"/>
              <a:t>SLAC, December 11</a:t>
            </a:r>
            <a:r>
              <a:rPr lang="en-US" baseline="30000" dirty="0"/>
              <a:t>th</a:t>
            </a:r>
            <a:r>
              <a:rPr lang="en-US" dirty="0"/>
              <a:t>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the x- and y- location of a Hall probe assembly at different z-locations inside the vacuum tube allowing simultaneous position and magnetic measurement.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Tube </a:t>
            </a:r>
            <a:r>
              <a:rPr lang="en-US" dirty="0" smtClean="0"/>
              <a:t>Laser Alignment System</a:t>
            </a:r>
            <a:endParaRPr lang="en-US" dirty="0" smtClean="0">
              <a:cs typeface="Arial" charset="0"/>
            </a:endParaRPr>
          </a:p>
          <a:p>
            <a:pPr>
              <a:defRPr/>
            </a:pPr>
            <a:r>
              <a:rPr lang="en-US" dirty="0"/>
              <a:t>SLAC, December 11</a:t>
            </a:r>
            <a:r>
              <a:rPr lang="en-US" baseline="30000" dirty="0"/>
              <a:t>th</a:t>
            </a:r>
            <a:r>
              <a:rPr lang="en-US" dirty="0"/>
              <a:t> 2012</a:t>
            </a:r>
            <a:endParaRPr lang="en-US" dirty="0"/>
          </a:p>
        </p:txBody>
      </p:sp>
      <p:pic>
        <p:nvPicPr>
          <p:cNvPr id="1026" name="Picture 2" descr="F:\My Documents\presentation\IWAA 2012\P1010137.JPG"/>
          <p:cNvPicPr>
            <a:picLocks noChangeAspect="1" noChangeArrowheads="1"/>
          </p:cNvPicPr>
          <p:nvPr/>
        </p:nvPicPr>
        <p:blipFill>
          <a:blip r:embed="rId2" cstate="print"/>
          <a:srcRect l="31494" t="21875" r="34082" b="42969"/>
          <a:stretch>
            <a:fillRect/>
          </a:stretch>
        </p:blipFill>
        <p:spPr bwMode="auto">
          <a:xfrm>
            <a:off x="2819400" y="3276600"/>
            <a:ext cx="35814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Concept: x-Position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Tube </a:t>
            </a:r>
            <a:r>
              <a:rPr lang="en-US" dirty="0" smtClean="0"/>
              <a:t>Laser Alignment System</a:t>
            </a:r>
            <a:endParaRPr lang="en-US" dirty="0" smtClean="0">
              <a:cs typeface="Arial" charset="0"/>
            </a:endParaRPr>
          </a:p>
          <a:p>
            <a:pPr>
              <a:defRPr/>
            </a:pPr>
            <a:r>
              <a:rPr lang="en-US" dirty="0"/>
              <a:t>SLAC, December 11</a:t>
            </a:r>
            <a:r>
              <a:rPr lang="en-US" baseline="30000" dirty="0"/>
              <a:t>th</a:t>
            </a:r>
            <a:r>
              <a:rPr lang="en-US" dirty="0"/>
              <a:t> 2012</a:t>
            </a:r>
            <a:endParaRPr lang="en-US" dirty="0"/>
          </a:p>
        </p:txBody>
      </p:sp>
      <p:sp>
        <p:nvSpPr>
          <p:cNvPr id="79" name="Isosceles Triangle 78"/>
          <p:cNvSpPr/>
          <p:nvPr/>
        </p:nvSpPr>
        <p:spPr bwMode="auto">
          <a:xfrm rot="5400000">
            <a:off x="7048500" y="1802368"/>
            <a:ext cx="533400" cy="304800"/>
          </a:xfrm>
          <a:prstGeom prst="triangle">
            <a:avLst>
              <a:gd name="adj" fmla="val 4821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722566" y="1754743"/>
            <a:ext cx="990600" cy="381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4038600" y="2878693"/>
            <a:ext cx="457200" cy="3048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514600" y="312420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CCD Camera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7409116" y="1992868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Retroreflector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579691" y="1383268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Laser</a:t>
            </a:r>
            <a:endParaRPr lang="en-US" dirty="0"/>
          </a:p>
        </p:txBody>
      </p:sp>
      <p:cxnSp>
        <p:nvCxnSpPr>
          <p:cNvPr id="85" name="Straight Connector 84"/>
          <p:cNvCxnSpPr/>
          <p:nvPr/>
        </p:nvCxnSpPr>
        <p:spPr bwMode="auto">
          <a:xfrm flipH="1">
            <a:off x="1700466" y="1945243"/>
            <a:ext cx="5765800" cy="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Connector 87"/>
          <p:cNvCxnSpPr/>
          <p:nvPr/>
        </p:nvCxnSpPr>
        <p:spPr bwMode="auto">
          <a:xfrm flipV="1">
            <a:off x="4409301" y="1966436"/>
            <a:ext cx="0" cy="91440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Connector 88"/>
          <p:cNvCxnSpPr/>
          <p:nvPr/>
        </p:nvCxnSpPr>
        <p:spPr bwMode="auto">
          <a:xfrm rot="2700000">
            <a:off x="4288184" y="1711968"/>
            <a:ext cx="0" cy="76200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Arrow Connector 89"/>
          <p:cNvCxnSpPr/>
          <p:nvPr/>
        </p:nvCxnSpPr>
        <p:spPr bwMode="auto">
          <a:xfrm>
            <a:off x="4037266" y="1945243"/>
            <a:ext cx="91440" cy="0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>
            <a:off x="1979866" y="1945243"/>
            <a:ext cx="91440" cy="0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3" name="Straight Arrow Connector 92"/>
          <p:cNvCxnSpPr/>
          <p:nvPr/>
        </p:nvCxnSpPr>
        <p:spPr bwMode="auto">
          <a:xfrm rot="16200000" flipH="1" flipV="1">
            <a:off x="4368212" y="2640806"/>
            <a:ext cx="91440" cy="0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4" name="TextBox 93"/>
          <p:cNvSpPr txBox="1"/>
          <p:nvPr/>
        </p:nvSpPr>
        <p:spPr>
          <a:xfrm>
            <a:off x="1979866" y="2345293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Splitter</a:t>
            </a:r>
            <a:endParaRPr lang="en-US" dirty="0"/>
          </a:p>
        </p:txBody>
      </p:sp>
      <p:cxnSp>
        <p:nvCxnSpPr>
          <p:cNvPr id="95" name="Straight Arrow Connector 94"/>
          <p:cNvCxnSpPr/>
          <p:nvPr/>
        </p:nvCxnSpPr>
        <p:spPr bwMode="auto">
          <a:xfrm flipV="1">
            <a:off x="3503866" y="2269093"/>
            <a:ext cx="457200" cy="30480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Straight Connector 96"/>
          <p:cNvCxnSpPr/>
          <p:nvPr/>
        </p:nvCxnSpPr>
        <p:spPr bwMode="auto">
          <a:xfrm flipH="1">
            <a:off x="4429125" y="1964293"/>
            <a:ext cx="3026664" cy="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Straight Arrow Connector 98"/>
          <p:cNvCxnSpPr/>
          <p:nvPr/>
        </p:nvCxnSpPr>
        <p:spPr bwMode="auto">
          <a:xfrm flipH="1">
            <a:off x="4953000" y="1964293"/>
            <a:ext cx="91440" cy="0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5" name="TextBox 124"/>
          <p:cNvSpPr txBox="1"/>
          <p:nvPr/>
        </p:nvSpPr>
        <p:spPr>
          <a:xfrm>
            <a:off x="152400" y="114300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a)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52400" y="2895600"/>
            <a:ext cx="8606344" cy="3036332"/>
            <a:chOff x="152400" y="2895600"/>
            <a:chExt cx="8606344" cy="3036332"/>
          </a:xfrm>
        </p:grpSpPr>
        <p:grpSp>
          <p:nvGrpSpPr>
            <p:cNvPr id="47" name="Group 46"/>
            <p:cNvGrpSpPr/>
            <p:nvPr/>
          </p:nvGrpSpPr>
          <p:grpSpPr>
            <a:xfrm>
              <a:off x="152400" y="2895600"/>
              <a:ext cx="8606344" cy="3036332"/>
              <a:chOff x="152400" y="2895600"/>
              <a:chExt cx="8606344" cy="3036332"/>
            </a:xfrm>
          </p:grpSpPr>
          <p:grpSp>
            <p:nvGrpSpPr>
              <p:cNvPr id="136" name="Group 135"/>
              <p:cNvGrpSpPr/>
              <p:nvPr/>
            </p:nvGrpSpPr>
            <p:grpSpPr>
              <a:xfrm>
                <a:off x="152400" y="2895600"/>
                <a:ext cx="8606344" cy="3036332"/>
                <a:chOff x="152400" y="2895600"/>
                <a:chExt cx="8606344" cy="3036332"/>
              </a:xfrm>
            </p:grpSpPr>
            <p:sp>
              <p:nvSpPr>
                <p:cNvPr id="100" name="Isosceles Triangle 99"/>
                <p:cNvSpPr/>
                <p:nvPr/>
              </p:nvSpPr>
              <p:spPr bwMode="auto">
                <a:xfrm rot="5400000">
                  <a:off x="7049834" y="4381500"/>
                  <a:ext cx="533400" cy="304800"/>
                </a:xfrm>
                <a:prstGeom prst="triangle">
                  <a:avLst>
                    <a:gd name="adj" fmla="val 48214"/>
                  </a:avLst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1" name="Rectangle 100"/>
                <p:cNvSpPr/>
                <p:nvPr/>
              </p:nvSpPr>
              <p:spPr bwMode="auto">
                <a:xfrm>
                  <a:off x="723900" y="4193143"/>
                  <a:ext cx="990600" cy="381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2" name="Rectangle 101"/>
                <p:cNvSpPr/>
                <p:nvPr/>
              </p:nvSpPr>
              <p:spPr bwMode="auto">
                <a:xfrm>
                  <a:off x="4038600" y="5317093"/>
                  <a:ext cx="458534" cy="304800"/>
                </a:xfrm>
                <a:prstGeom prst="rect">
                  <a:avLst/>
                </a:prstGeom>
                <a:solidFill>
                  <a:schemeClr val="tx2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3" name="TextBox 102"/>
                <p:cNvSpPr txBox="1"/>
                <p:nvPr/>
              </p:nvSpPr>
              <p:spPr>
                <a:xfrm>
                  <a:off x="2515934" y="5562600"/>
                  <a:ext cx="15696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CCD Camera</a:t>
                  </a:r>
                  <a:endParaRPr lang="en-US" dirty="0"/>
                </a:p>
              </p:txBody>
            </p:sp>
            <p:sp>
              <p:nvSpPr>
                <p:cNvPr id="105" name="TextBox 104"/>
                <p:cNvSpPr txBox="1"/>
                <p:nvPr/>
              </p:nvSpPr>
              <p:spPr>
                <a:xfrm>
                  <a:off x="581025" y="3821668"/>
                  <a:ext cx="76174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Laser</a:t>
                  </a:r>
                  <a:endParaRPr lang="en-US" dirty="0"/>
                </a:p>
              </p:txBody>
            </p:sp>
            <p:cxnSp>
              <p:nvCxnSpPr>
                <p:cNvPr id="106" name="Straight Connector 105"/>
                <p:cNvCxnSpPr>
                  <a:stCxn id="100" idx="1"/>
                </p:cNvCxnSpPr>
                <p:nvPr/>
              </p:nvCxnSpPr>
              <p:spPr bwMode="auto">
                <a:xfrm flipH="1" flipV="1">
                  <a:off x="1701800" y="4383643"/>
                  <a:ext cx="5614734" cy="12144"/>
                </a:xfrm>
                <a:prstGeom prst="line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rgbClr val="FF33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7" name="Straight Connector 106"/>
                <p:cNvCxnSpPr/>
                <p:nvPr/>
              </p:nvCxnSpPr>
              <p:spPr bwMode="auto">
                <a:xfrm flipH="1" flipV="1">
                  <a:off x="4191000" y="4648200"/>
                  <a:ext cx="4334" cy="671036"/>
                </a:xfrm>
                <a:prstGeom prst="line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rgbClr val="FF33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8" name="Straight Connector 107"/>
                <p:cNvCxnSpPr/>
                <p:nvPr/>
              </p:nvCxnSpPr>
              <p:spPr bwMode="auto">
                <a:xfrm rot="2700000">
                  <a:off x="4289518" y="4150368"/>
                  <a:ext cx="0" cy="762000"/>
                </a:xfrm>
                <a:prstGeom prst="line">
                  <a:avLst/>
                </a:prstGeom>
                <a:solidFill>
                  <a:schemeClr val="bg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9" name="Straight Arrow Connector 108"/>
                <p:cNvCxnSpPr/>
                <p:nvPr/>
              </p:nvCxnSpPr>
              <p:spPr bwMode="auto">
                <a:xfrm>
                  <a:off x="4038600" y="4383643"/>
                  <a:ext cx="91440" cy="0"/>
                </a:xfrm>
                <a:prstGeom prst="straightConnector1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110" name="Straight Arrow Connector 109"/>
                <p:cNvCxnSpPr/>
                <p:nvPr/>
              </p:nvCxnSpPr>
              <p:spPr bwMode="auto">
                <a:xfrm>
                  <a:off x="1981200" y="4383643"/>
                  <a:ext cx="91440" cy="0"/>
                </a:xfrm>
                <a:prstGeom prst="straightConnector1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111" name="Straight Arrow Connector 110"/>
                <p:cNvCxnSpPr/>
                <p:nvPr/>
              </p:nvCxnSpPr>
              <p:spPr bwMode="auto">
                <a:xfrm rot="16200000" flipH="1" flipV="1">
                  <a:off x="4145280" y="5079206"/>
                  <a:ext cx="91440" cy="0"/>
                </a:xfrm>
                <a:prstGeom prst="straightConnector1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112" name="TextBox 111"/>
                <p:cNvSpPr txBox="1"/>
                <p:nvPr/>
              </p:nvSpPr>
              <p:spPr>
                <a:xfrm>
                  <a:off x="1981200" y="4783693"/>
                  <a:ext cx="15696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Beam Splitter</a:t>
                  </a:r>
                  <a:endParaRPr lang="en-US" dirty="0"/>
                </a:p>
              </p:txBody>
            </p:sp>
            <p:cxnSp>
              <p:nvCxnSpPr>
                <p:cNvPr id="113" name="Straight Arrow Connector 112"/>
                <p:cNvCxnSpPr/>
                <p:nvPr/>
              </p:nvCxnSpPr>
              <p:spPr bwMode="auto">
                <a:xfrm flipV="1">
                  <a:off x="3505200" y="4707493"/>
                  <a:ext cx="457200" cy="304800"/>
                </a:xfrm>
                <a:prstGeom prst="straightConnector1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114" name="Straight Connector 113"/>
                <p:cNvCxnSpPr>
                  <a:stCxn id="100" idx="5"/>
                </p:cNvCxnSpPr>
                <p:nvPr/>
              </p:nvCxnSpPr>
              <p:spPr bwMode="auto">
                <a:xfrm flipH="1" flipV="1">
                  <a:off x="4191000" y="4648200"/>
                  <a:ext cx="3125534" cy="14287"/>
                </a:xfrm>
                <a:prstGeom prst="line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rgbClr val="FF33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5" name="Straight Arrow Connector 114"/>
                <p:cNvCxnSpPr/>
                <p:nvPr/>
              </p:nvCxnSpPr>
              <p:spPr bwMode="auto">
                <a:xfrm flipH="1">
                  <a:off x="4954334" y="4648200"/>
                  <a:ext cx="91440" cy="0"/>
                </a:xfrm>
                <a:prstGeom prst="straightConnector1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119" name="Straight Connector 118"/>
                <p:cNvCxnSpPr>
                  <a:stCxn id="100" idx="5"/>
                </p:cNvCxnSpPr>
                <p:nvPr/>
              </p:nvCxnSpPr>
              <p:spPr bwMode="auto">
                <a:xfrm flipH="1" flipV="1">
                  <a:off x="7310866" y="4391025"/>
                  <a:ext cx="5668" cy="271462"/>
                </a:xfrm>
                <a:prstGeom prst="line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rgbClr val="FF33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21" name="TextBox 120"/>
                <p:cNvSpPr txBox="1"/>
                <p:nvPr/>
              </p:nvSpPr>
              <p:spPr>
                <a:xfrm>
                  <a:off x="5791200" y="3897868"/>
                  <a:ext cx="29675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Retroreflector moved by </a:t>
                  </a:r>
                  <a:r>
                    <a:rPr lang="el-GR" dirty="0" smtClean="0"/>
                    <a:t>Δ</a:t>
                  </a:r>
                  <a:r>
                    <a:rPr lang="en-US" dirty="0" smtClean="0"/>
                    <a:t>x</a:t>
                  </a:r>
                  <a:endParaRPr lang="en-US" dirty="0"/>
                </a:p>
              </p:txBody>
            </p:sp>
            <p:sp>
              <p:nvSpPr>
                <p:cNvPr id="126" name="TextBox 125"/>
                <p:cNvSpPr txBox="1"/>
                <p:nvPr/>
              </p:nvSpPr>
              <p:spPr>
                <a:xfrm>
                  <a:off x="5513789" y="4343400"/>
                  <a:ext cx="5822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2</a:t>
                  </a:r>
                  <a:r>
                    <a:rPr lang="el-GR" dirty="0" smtClean="0"/>
                    <a:t>Δ</a:t>
                  </a:r>
                  <a:r>
                    <a:rPr lang="en-US" dirty="0" smtClean="0"/>
                    <a:t>x</a:t>
                  </a:r>
                  <a:endParaRPr lang="en-US" dirty="0"/>
                </a:p>
              </p:txBody>
            </p:sp>
            <p:cxnSp>
              <p:nvCxnSpPr>
                <p:cNvPr id="128" name="Straight Arrow Connector 127"/>
                <p:cNvCxnSpPr/>
                <p:nvPr/>
              </p:nvCxnSpPr>
              <p:spPr>
                <a:xfrm>
                  <a:off x="5334000" y="4419600"/>
                  <a:ext cx="0" cy="2286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9" name="TextBox 128"/>
                <p:cNvSpPr txBox="1"/>
                <p:nvPr/>
              </p:nvSpPr>
              <p:spPr>
                <a:xfrm>
                  <a:off x="4419600" y="4876800"/>
                  <a:ext cx="5822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2</a:t>
                  </a:r>
                  <a:r>
                    <a:rPr lang="el-GR" dirty="0" smtClean="0"/>
                    <a:t>Δ</a:t>
                  </a:r>
                  <a:r>
                    <a:rPr lang="en-US" dirty="0" smtClean="0"/>
                    <a:t>x</a:t>
                  </a:r>
                  <a:endParaRPr lang="en-US" dirty="0"/>
                </a:p>
              </p:txBody>
            </p:sp>
            <p:cxnSp>
              <p:nvCxnSpPr>
                <p:cNvPr id="130" name="Straight Arrow Connector 129"/>
                <p:cNvCxnSpPr/>
                <p:nvPr/>
              </p:nvCxnSpPr>
              <p:spPr>
                <a:xfrm rot="16200000">
                  <a:off x="4305300" y="4991100"/>
                  <a:ext cx="0" cy="2286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 bwMode="auto">
                <a:xfrm flipH="1" flipV="1">
                  <a:off x="4419600" y="2895600"/>
                  <a:ext cx="1" cy="2438400"/>
                </a:xfrm>
                <a:prstGeom prst="line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35" name="TextBox 134"/>
                <p:cNvSpPr txBox="1"/>
                <p:nvPr/>
              </p:nvSpPr>
              <p:spPr>
                <a:xfrm>
                  <a:off x="152400" y="3619500"/>
                  <a:ext cx="3898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b)</a:t>
                  </a:r>
                  <a:endParaRPr lang="en-US" dirty="0"/>
                </a:p>
              </p:txBody>
            </p:sp>
          </p:grpSp>
          <p:sp>
            <p:nvSpPr>
              <p:cNvPr id="138" name="TextBox 137"/>
              <p:cNvSpPr txBox="1"/>
              <p:nvPr/>
            </p:nvSpPr>
            <p:spPr>
              <a:xfrm>
                <a:off x="7467600" y="4267200"/>
                <a:ext cx="4539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 smtClean="0"/>
                  <a:t>Δ</a:t>
                </a:r>
                <a:r>
                  <a:rPr lang="en-US" dirty="0" smtClean="0"/>
                  <a:t>x</a:t>
                </a:r>
                <a:endParaRPr lang="en-US" dirty="0"/>
              </a:p>
            </p:txBody>
          </p:sp>
        </p:grpSp>
        <p:cxnSp>
          <p:nvCxnSpPr>
            <p:cNvPr id="139" name="Straight Arrow Connector 138"/>
            <p:cNvCxnSpPr/>
            <p:nvPr/>
          </p:nvCxnSpPr>
          <p:spPr>
            <a:xfrm>
              <a:off x="7467600" y="4400550"/>
              <a:ext cx="0" cy="10972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Concept: x-y-Position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Incoming beam:	 </a:t>
            </a:r>
            <a:r>
              <a:rPr lang="el-GR" dirty="0" smtClean="0"/>
              <a:t>Δ</a:t>
            </a:r>
            <a:r>
              <a:rPr lang="en-US" dirty="0" smtClean="0"/>
              <a:t>x</a:t>
            </a:r>
          </a:p>
          <a:p>
            <a:pPr>
              <a:buNone/>
            </a:pPr>
            <a:r>
              <a:rPr lang="en-US" dirty="0" smtClean="0"/>
              <a:t>	 				 </a:t>
            </a:r>
            <a:r>
              <a:rPr lang="el-GR" dirty="0" smtClean="0"/>
              <a:t>Δ</a:t>
            </a:r>
            <a:r>
              <a:rPr lang="en-US" dirty="0" smtClean="0"/>
              <a:t>y</a:t>
            </a:r>
          </a:p>
          <a:p>
            <a:endParaRPr lang="en-US" dirty="0" smtClean="0"/>
          </a:p>
          <a:p>
            <a:r>
              <a:rPr lang="en-US" dirty="0" smtClean="0"/>
              <a:t>Outgoing beam:	-</a:t>
            </a:r>
            <a:r>
              <a:rPr lang="el-GR" dirty="0" smtClean="0"/>
              <a:t>Δ</a:t>
            </a:r>
            <a:r>
              <a:rPr lang="en-US" dirty="0" smtClean="0"/>
              <a:t>x</a:t>
            </a:r>
          </a:p>
          <a:p>
            <a:pPr>
              <a:buNone/>
            </a:pPr>
            <a:r>
              <a:rPr lang="en-US" dirty="0" smtClean="0"/>
              <a:t>	 				-</a:t>
            </a:r>
            <a:r>
              <a:rPr lang="el-GR" dirty="0" smtClean="0"/>
              <a:t>Δ</a:t>
            </a:r>
            <a:r>
              <a:rPr lang="en-US" dirty="0" smtClean="0"/>
              <a:t>y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Tube </a:t>
            </a:r>
            <a:r>
              <a:rPr lang="en-US" dirty="0" smtClean="0"/>
              <a:t>Laser Alignment System</a:t>
            </a:r>
            <a:endParaRPr lang="en-US" dirty="0" smtClean="0">
              <a:cs typeface="Arial" charset="0"/>
            </a:endParaRPr>
          </a:p>
          <a:p>
            <a:pPr>
              <a:defRPr/>
            </a:pPr>
            <a:r>
              <a:rPr lang="en-US" dirty="0"/>
              <a:t>SLAC, December 11</a:t>
            </a:r>
            <a:r>
              <a:rPr lang="en-US" baseline="30000" dirty="0"/>
              <a:t>th</a:t>
            </a:r>
            <a:r>
              <a:rPr lang="en-US" dirty="0"/>
              <a:t> 2012</a:t>
            </a:r>
            <a:endParaRPr lang="en-US" dirty="0"/>
          </a:p>
        </p:txBody>
      </p:sp>
      <p:pic>
        <p:nvPicPr>
          <p:cNvPr id="2052" name="Picture 4" descr="F:\My Documents\presentation\IWAA 2012\Retroreflector 3D_color_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371600"/>
            <a:ext cx="3592572" cy="4248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ontent Placeholder 2"/>
          <p:cNvSpPr>
            <a:spLocks noGrp="1"/>
          </p:cNvSpPr>
          <p:nvPr>
            <p:ph idx="1"/>
          </p:nvPr>
        </p:nvSpPr>
        <p:spPr>
          <a:xfrm>
            <a:off x="215900" y="1219200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We already use a laser and a </a:t>
            </a:r>
            <a:r>
              <a:rPr lang="en-US" dirty="0" err="1" smtClean="0"/>
              <a:t>retroreflector</a:t>
            </a:r>
            <a:r>
              <a:rPr lang="en-US" dirty="0" smtClean="0"/>
              <a:t> =&gt; replace laser head with interferometer laser and we get distance.</a:t>
            </a:r>
            <a:endParaRPr lang="en-US" dirty="0"/>
          </a:p>
        </p:txBody>
      </p:sp>
      <p:sp>
        <p:nvSpPr>
          <p:cNvPr id="52" name="Isosceles Triangle 51"/>
          <p:cNvSpPr/>
          <p:nvPr/>
        </p:nvSpPr>
        <p:spPr bwMode="auto">
          <a:xfrm rot="5400000">
            <a:off x="7694306" y="3695700"/>
            <a:ext cx="533400" cy="304800"/>
          </a:xfrm>
          <a:prstGeom prst="triangle">
            <a:avLst>
              <a:gd name="adj" fmla="val 4821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Concept: z-Position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Tube </a:t>
            </a:r>
            <a:r>
              <a:rPr lang="en-US" dirty="0" smtClean="0"/>
              <a:t>Laser Alignment System</a:t>
            </a:r>
            <a:endParaRPr lang="en-US" dirty="0" smtClean="0">
              <a:cs typeface="Arial" charset="0"/>
            </a:endParaRPr>
          </a:p>
          <a:p>
            <a:pPr>
              <a:defRPr/>
            </a:pPr>
            <a:r>
              <a:rPr lang="en-US" dirty="0"/>
              <a:t>SLAC, December 11</a:t>
            </a:r>
            <a:r>
              <a:rPr lang="en-US" baseline="30000" dirty="0"/>
              <a:t>th</a:t>
            </a:r>
            <a:r>
              <a:rPr lang="en-US" dirty="0"/>
              <a:t> 2012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2684716" y="3974068"/>
            <a:ext cx="0" cy="129540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Isosceles Triangle 5"/>
          <p:cNvSpPr/>
          <p:nvPr/>
        </p:nvSpPr>
        <p:spPr bwMode="auto">
          <a:xfrm>
            <a:off x="3236606" y="3212068"/>
            <a:ext cx="591110" cy="3810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236606" y="3593068"/>
            <a:ext cx="591110" cy="533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303031" y="3524250"/>
            <a:ext cx="990600" cy="381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589716" y="5269468"/>
            <a:ext cx="304800" cy="3048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22406" y="565046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CCD Camera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934200" y="3124200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Retroreflector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03006" y="3200400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Laser Head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 bwMode="auto">
          <a:xfrm flipH="1">
            <a:off x="2271406" y="3704647"/>
            <a:ext cx="5689600" cy="23574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H="1">
            <a:off x="2684716" y="3971347"/>
            <a:ext cx="5276290" cy="2721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7953749" y="3704647"/>
            <a:ext cx="7257" cy="269421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4742116" y="3974068"/>
            <a:ext cx="0" cy="129540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rot="2700000">
            <a:off x="4859124" y="3481475"/>
            <a:ext cx="0" cy="76200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rot="2700000">
            <a:off x="2796308" y="3481476"/>
            <a:ext cx="0" cy="76200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Rectangle 23"/>
          <p:cNvSpPr/>
          <p:nvPr/>
        </p:nvSpPr>
        <p:spPr bwMode="auto">
          <a:xfrm>
            <a:off x="2532316" y="5269468"/>
            <a:ext cx="304800" cy="3048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1" name="Straight Connector 30"/>
          <p:cNvCxnSpPr>
            <a:endCxn id="6" idx="5"/>
          </p:cNvCxnSpPr>
          <p:nvPr/>
        </p:nvCxnSpPr>
        <p:spPr bwMode="auto">
          <a:xfrm flipH="1" flipV="1">
            <a:off x="3679939" y="3402568"/>
            <a:ext cx="0" cy="34290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endCxn id="6" idx="1"/>
          </p:cNvCxnSpPr>
          <p:nvPr/>
        </p:nvCxnSpPr>
        <p:spPr bwMode="auto">
          <a:xfrm flipH="1" flipV="1">
            <a:off x="3384384" y="3402568"/>
            <a:ext cx="4622" cy="57150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>
            <a:stCxn id="6" idx="5"/>
            <a:endCxn id="6" idx="1"/>
          </p:cNvCxnSpPr>
          <p:nvPr/>
        </p:nvCxnSpPr>
        <p:spPr bwMode="auto">
          <a:xfrm flipH="1">
            <a:off x="3384384" y="3402568"/>
            <a:ext cx="295555" cy="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4608206" y="3724132"/>
            <a:ext cx="91440" cy="0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2550806" y="3724132"/>
            <a:ext cx="91440" cy="0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flipH="1">
            <a:off x="4989206" y="3974068"/>
            <a:ext cx="91440" cy="0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flipH="1">
            <a:off x="3485678" y="3398588"/>
            <a:ext cx="91440" cy="0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rot="16200000" flipH="1" flipV="1">
            <a:off x="2637014" y="4857988"/>
            <a:ext cx="91440" cy="0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rot="16200000" flipH="1" flipV="1">
            <a:off x="4691502" y="4705588"/>
            <a:ext cx="91440" cy="0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flipH="1">
            <a:off x="2855606" y="3974068"/>
            <a:ext cx="91440" cy="0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2743200" y="2819400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Interferometer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3008006" y="465986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Splitter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865006" y="5650468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Receiver</a:t>
            </a:r>
            <a:endParaRPr lang="en-US" dirty="0"/>
          </a:p>
        </p:txBody>
      </p:sp>
      <p:cxnSp>
        <p:nvCxnSpPr>
          <p:cNvPr id="45" name="Straight Arrow Connector 44"/>
          <p:cNvCxnSpPr/>
          <p:nvPr/>
        </p:nvCxnSpPr>
        <p:spPr bwMode="auto">
          <a:xfrm flipV="1">
            <a:off x="4303406" y="4202668"/>
            <a:ext cx="304800" cy="38100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 flipH="1" flipV="1">
            <a:off x="2779406" y="4202668"/>
            <a:ext cx="304800" cy="38100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 flipH="1">
            <a:off x="3236606" y="3593067"/>
            <a:ext cx="596525" cy="533401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2400" dirty="0" smtClean="0"/>
              <a:t>Prism cut from solid</a:t>
            </a:r>
          </a:p>
          <a:p>
            <a:pPr>
              <a:buNone/>
            </a:pPr>
            <a:r>
              <a:rPr lang="en-US" sz="2400" dirty="0" smtClean="0"/>
              <a:t>1.5” CCR with</a:t>
            </a:r>
          </a:p>
          <a:p>
            <a:pPr>
              <a:buNone/>
            </a:pPr>
            <a:r>
              <a:rPr lang="en-US" sz="2400" dirty="0" smtClean="0"/>
              <a:t>diamond core drill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Retroreflector (1)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Tube Laser Alignment System</a:t>
            </a:r>
            <a:endParaRPr lang="en-US" dirty="0" smtClean="0">
              <a:cs typeface="Arial" charset="0"/>
            </a:endParaRPr>
          </a:p>
          <a:p>
            <a:pPr>
              <a:defRPr/>
            </a:pPr>
            <a:r>
              <a:rPr lang="en-US" dirty="0"/>
              <a:t>SLAC, December 11</a:t>
            </a:r>
            <a:r>
              <a:rPr lang="en-US" baseline="30000" dirty="0"/>
              <a:t>th</a:t>
            </a:r>
            <a:r>
              <a:rPr lang="en-US" dirty="0"/>
              <a:t> 2012</a:t>
            </a:r>
            <a:endParaRPr lang="en-US" dirty="0"/>
          </a:p>
        </p:txBody>
      </p:sp>
      <p:pic>
        <p:nvPicPr>
          <p:cNvPr id="8" name="Picture 2" descr="F:\My Documents\presentation\IWAA 2012\P1010137.JPG"/>
          <p:cNvPicPr>
            <a:picLocks noChangeAspect="1" noChangeArrowheads="1"/>
          </p:cNvPicPr>
          <p:nvPr/>
        </p:nvPicPr>
        <p:blipFill>
          <a:blip r:embed="rId2" cstate="print"/>
          <a:srcRect l="31494" t="21875" r="34082" b="42969"/>
          <a:stretch>
            <a:fillRect/>
          </a:stretch>
        </p:blipFill>
        <p:spPr bwMode="auto">
          <a:xfrm>
            <a:off x="228600" y="1219200"/>
            <a:ext cx="3581400" cy="27432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447800"/>
            <a:ext cx="4858413" cy="4215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Retroreflector (2)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Tube </a:t>
            </a:r>
            <a:r>
              <a:rPr lang="en-US" dirty="0" smtClean="0"/>
              <a:t>Laser Alignment System</a:t>
            </a:r>
            <a:endParaRPr lang="en-US" dirty="0" smtClean="0">
              <a:cs typeface="Arial" charset="0"/>
            </a:endParaRPr>
          </a:p>
          <a:p>
            <a:pPr>
              <a:defRPr/>
            </a:pPr>
            <a:r>
              <a:rPr lang="en-US" dirty="0"/>
              <a:t>SLAC, December 11</a:t>
            </a:r>
            <a:r>
              <a:rPr lang="en-US" baseline="30000" dirty="0"/>
              <a:t>th</a:t>
            </a:r>
            <a:r>
              <a:rPr lang="en-US" dirty="0"/>
              <a:t> 2012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3024762" cy="223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6467" y="2565895"/>
            <a:ext cx="3051629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18326"/>
          <a:stretch>
            <a:fillRect/>
          </a:stretch>
        </p:blipFill>
        <p:spPr bwMode="auto">
          <a:xfrm>
            <a:off x="5791200" y="3886200"/>
            <a:ext cx="305642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6"/>
          <p:cNvSpPr txBox="1">
            <a:spLocks/>
          </p:cNvSpPr>
          <p:nvPr/>
        </p:nvSpPr>
        <p:spPr bwMode="auto">
          <a:xfrm>
            <a:off x="215900" y="1219200"/>
            <a:ext cx="8686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Prism Ø 4.5mm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kern="0" dirty="0" smtClean="0">
                <a:latin typeface="+mn-lt"/>
              </a:rPr>
              <a:t>- Prism and </a:t>
            </a:r>
            <a:r>
              <a:rPr lang="en-US" sz="2400" kern="0" smtClean="0">
                <a:latin typeface="+mn-lt"/>
              </a:rPr>
              <a:t>Hall Probe </a:t>
            </a:r>
            <a:r>
              <a:rPr lang="en-US" sz="2400" kern="0" dirty="0" smtClean="0">
                <a:latin typeface="+mn-lt"/>
              </a:rPr>
              <a:t>might not be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kern="0" dirty="0" smtClean="0">
                <a:latin typeface="+mn-lt"/>
              </a:rPr>
              <a:t>  centered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=&gt; roll stability important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kern="0" noProof="0" dirty="0" smtClean="0">
                <a:latin typeface="+mn-lt"/>
              </a:rPr>
              <a:t>  (carbon fiber tube pusher system)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 -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Agilent 5517B Laser Head</a:t>
            </a:r>
          </a:p>
          <a:p>
            <a:pPr lvl="1"/>
            <a:r>
              <a:rPr lang="en-US" dirty="0" smtClean="0"/>
              <a:t>Helium-Neon (632nm), Continuous wave </a:t>
            </a:r>
          </a:p>
          <a:p>
            <a:pPr lvl="1"/>
            <a:r>
              <a:rPr lang="en-US" dirty="0" smtClean="0"/>
              <a:t>Beam diameter 6mm </a:t>
            </a:r>
          </a:p>
          <a:p>
            <a:pPr lvl="1"/>
            <a:r>
              <a:rPr lang="en-US" dirty="0" smtClean="0"/>
              <a:t>Beam divergence ~0.15mrad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Tube </a:t>
            </a:r>
            <a:r>
              <a:rPr lang="en-US" dirty="0" smtClean="0"/>
              <a:t>Laser Alignment System</a:t>
            </a:r>
            <a:endParaRPr lang="en-US" dirty="0" smtClean="0">
              <a:cs typeface="Arial" charset="0"/>
            </a:endParaRPr>
          </a:p>
          <a:p>
            <a:pPr>
              <a:defRPr/>
            </a:pPr>
            <a:r>
              <a:rPr lang="en-US" dirty="0"/>
              <a:t>SLAC, December 11</a:t>
            </a:r>
            <a:r>
              <a:rPr lang="en-US" baseline="30000" dirty="0"/>
              <a:t>th</a:t>
            </a:r>
            <a:r>
              <a:rPr lang="en-US" dirty="0"/>
              <a:t> 2012</a:t>
            </a:r>
            <a:endParaRPr lang="en-US" dirty="0"/>
          </a:p>
        </p:txBody>
      </p:sp>
      <p:pic>
        <p:nvPicPr>
          <p:cNvPr id="3074" name="Picture 2" descr="F:\My Documents\presentation\IWAA 2012\laser_he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362200"/>
            <a:ext cx="2819400" cy="360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4100</TotalTime>
  <Words>560</Words>
  <Application>Microsoft Office PowerPoint</Application>
  <PresentationFormat>On-screen Show (4:3)</PresentationFormat>
  <Paragraphs>149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Default Design</vt:lpstr>
      <vt:lpstr>2_Default Design</vt:lpstr>
      <vt:lpstr>Tube Laser Alignment System</vt:lpstr>
      <vt:lpstr>Delta Undulator Project </vt:lpstr>
      <vt:lpstr>Alignment Scope</vt:lpstr>
      <vt:lpstr>Concept: x-Position </vt:lpstr>
      <vt:lpstr>Concept: x-y-Position </vt:lpstr>
      <vt:lpstr>Concept: z-Position</vt:lpstr>
      <vt:lpstr>Retroreflector (1)</vt:lpstr>
      <vt:lpstr>Retroreflector (2)</vt:lpstr>
      <vt:lpstr>Laser - Hardware</vt:lpstr>
      <vt:lpstr>Laser - Beam Size Reduction</vt:lpstr>
      <vt:lpstr>Laser - Beam Focusing</vt:lpstr>
      <vt:lpstr>Laser Positional Stability</vt:lpstr>
      <vt:lpstr>CCD Image</vt:lpstr>
      <vt:lpstr>CCD Images</vt:lpstr>
      <vt:lpstr>Image Processing (1)</vt:lpstr>
      <vt:lpstr>Image Processing (2)</vt:lpstr>
      <vt:lpstr>Measurement System (1)</vt:lpstr>
      <vt:lpstr>Measurement System (2)</vt:lpstr>
      <vt:lpstr>Results – Retroreflector Position</vt:lpstr>
      <vt:lpstr>Summary</vt:lpstr>
    </vt:vector>
  </TitlesOfParts>
  <Company>Stanford Linear Accelerator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mtlee</dc:creator>
  <cp:lastModifiedBy>Gassner, Georg L.</cp:lastModifiedBy>
  <cp:revision>368</cp:revision>
  <dcterms:created xsi:type="dcterms:W3CDTF">2008-11-05T19:53:02Z</dcterms:created>
  <dcterms:modified xsi:type="dcterms:W3CDTF">2012-12-11T21:35:23Z</dcterms:modified>
</cp:coreProperties>
</file>