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3" r:id="rId3"/>
    <p:sldId id="261" r:id="rId4"/>
    <p:sldId id="264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33CC33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e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3" name="Text Box 7"/>
          <p:cNvSpPr txBox="1">
            <a:spLocks noChangeArrowheads="1"/>
          </p:cNvSpPr>
          <p:nvPr/>
        </p:nvSpPr>
        <p:spPr bwMode="auto">
          <a:xfrm>
            <a:off x="507875" y="4918075"/>
            <a:ext cx="8128251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/>
              <a:t>0.433</a:t>
            </a:r>
            <a:r>
              <a:rPr lang="en-US" sz="1600" dirty="0" smtClean="0"/>
              <a:t>D14-C (1.575D14-C)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ASM-20171113-6552 </a:t>
            </a:r>
            <a:r>
              <a:rPr lang="en-US" altLang="en-US" sz="16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Red_Gap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CHG_11mm_9_5_19.pdf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4552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16-Oct-2019 14:32:43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18-Oct-2019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BCXXL3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" name="Line 16"/>
          <p:cNvSpPr>
            <a:spLocks noChangeShapeType="1"/>
          </p:cNvSpPr>
          <p:nvPr/>
        </p:nvSpPr>
        <p:spPr bwMode="auto">
          <a:xfrm rot="21540000" flipH="1" flipV="1">
            <a:off x="3354772" y="2664357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2133600" y="3609201"/>
            <a:ext cx="2727734" cy="27699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FF0000"/>
                </a:solidFill>
              </a:rPr>
              <a:t>BL </a:t>
            </a:r>
            <a:r>
              <a:rPr lang="en-US" sz="1200" dirty="0" smtClean="0">
                <a:solidFill>
                  <a:srgbClr val="FF0000"/>
                </a:solidFill>
              </a:rPr>
              <a:t>@ </a:t>
            </a:r>
            <a:r>
              <a:rPr lang="en-US" sz="1200" dirty="0" err="1" smtClean="0">
                <a:solidFill>
                  <a:srgbClr val="FF0000"/>
                </a:solidFill>
              </a:rPr>
              <a:t>I</a:t>
            </a:r>
            <a:r>
              <a:rPr lang="en-US" sz="1200" baseline="-25000" dirty="0" err="1" smtClean="0">
                <a:solidFill>
                  <a:srgbClr val="FF0000"/>
                </a:solidFill>
              </a:rPr>
              <a:t>main</a:t>
            </a:r>
            <a:r>
              <a:rPr lang="en-US" sz="1200" dirty="0" smtClean="0">
                <a:solidFill>
                  <a:srgbClr val="FF0000"/>
                </a:solidFill>
              </a:rPr>
              <a:t> = 0 (after </a:t>
            </a:r>
            <a:r>
              <a:rPr lang="en-US" sz="1200" dirty="0" err="1" smtClean="0">
                <a:solidFill>
                  <a:srgbClr val="FF0000"/>
                </a:solidFill>
              </a:rPr>
              <a:t>stdz</a:t>
            </a:r>
            <a:r>
              <a:rPr lang="en-US" sz="1200" dirty="0" smtClean="0">
                <a:solidFill>
                  <a:srgbClr val="FF0000"/>
                </a:solidFill>
              </a:rPr>
              <a:t>): 18.25 G-m</a:t>
            </a:r>
            <a:endParaRPr lang="en-US" sz="1200" dirty="0">
              <a:solidFill>
                <a:srgbClr val="FF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2551105"/>
            <a:ext cx="3200400" cy="2401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512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0"/>
            <a:ext cx="4572000" cy="343128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4572000" cy="343128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07316" y="2286000"/>
            <a:ext cx="24048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after </a:t>
            </a:r>
            <a:r>
              <a:rPr lang="en-US" sz="1200" b="1" dirty="0" smtClean="0">
                <a:solidFill>
                  <a:srgbClr val="0070C0"/>
                </a:solidFill>
              </a:rPr>
              <a:t>standardize</a:t>
            </a:r>
          </a:p>
          <a:p>
            <a:pPr algn="ctr"/>
            <a:r>
              <a:rPr lang="en-US" sz="1200" dirty="0" err="1" smtClean="0">
                <a:solidFill>
                  <a:srgbClr val="0070C0"/>
                </a:solidFill>
              </a:rPr>
              <a:t>I</a:t>
            </a:r>
            <a:r>
              <a:rPr lang="en-US" sz="1200" baseline="-25000" dirty="0" err="1" smtClean="0">
                <a:solidFill>
                  <a:srgbClr val="0070C0"/>
                </a:solidFill>
              </a:rPr>
              <a:t>main</a:t>
            </a:r>
            <a:r>
              <a:rPr lang="en-US" sz="1200" dirty="0" smtClean="0">
                <a:solidFill>
                  <a:srgbClr val="0070C0"/>
                </a:solidFill>
              </a:rPr>
              <a:t> = 0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slope @ </a:t>
            </a:r>
            <a:r>
              <a:rPr lang="en-US" sz="1200" dirty="0" err="1" smtClean="0">
                <a:solidFill>
                  <a:srgbClr val="0070C0"/>
                </a:solidFill>
              </a:rPr>
              <a:t>I</a:t>
            </a:r>
            <a:r>
              <a:rPr lang="en-US" sz="1200" baseline="-25000" dirty="0" err="1" smtClean="0">
                <a:solidFill>
                  <a:srgbClr val="0070C0"/>
                </a:solidFill>
              </a:rPr>
              <a:t>trim</a:t>
            </a:r>
            <a:r>
              <a:rPr lang="en-US" sz="1200" dirty="0" smtClean="0">
                <a:solidFill>
                  <a:srgbClr val="0070C0"/>
                </a:solidFill>
              </a:rPr>
              <a:t> = 0 : -</a:t>
            </a:r>
            <a:r>
              <a:rPr lang="en-US" sz="1200" dirty="0" smtClean="0">
                <a:solidFill>
                  <a:srgbClr val="0070C0"/>
                </a:solidFill>
              </a:rPr>
              <a:t>4.1559 </a:t>
            </a:r>
            <a:r>
              <a:rPr lang="en-US" sz="1200" dirty="0" smtClean="0">
                <a:solidFill>
                  <a:srgbClr val="0070C0"/>
                </a:solidFill>
              </a:rPr>
              <a:t>G-m/A</a:t>
            </a:r>
            <a:endParaRPr lang="en-US" sz="1200" dirty="0">
              <a:solidFill>
                <a:srgbClr val="0070C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91375" y="2286000"/>
            <a:ext cx="24048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after </a:t>
            </a:r>
            <a:r>
              <a:rPr lang="en-US" sz="1200" b="1" dirty="0" smtClean="0">
                <a:solidFill>
                  <a:srgbClr val="0070C0"/>
                </a:solidFill>
              </a:rPr>
              <a:t>degauss</a:t>
            </a:r>
          </a:p>
          <a:p>
            <a:pPr algn="ctr"/>
            <a:r>
              <a:rPr lang="en-US" sz="1200" dirty="0" err="1" smtClean="0">
                <a:solidFill>
                  <a:srgbClr val="0070C0"/>
                </a:solidFill>
              </a:rPr>
              <a:t>I</a:t>
            </a:r>
            <a:r>
              <a:rPr lang="en-US" sz="1200" baseline="-25000" dirty="0" err="1" smtClean="0">
                <a:solidFill>
                  <a:srgbClr val="0070C0"/>
                </a:solidFill>
              </a:rPr>
              <a:t>main</a:t>
            </a:r>
            <a:r>
              <a:rPr lang="en-US" sz="1200" dirty="0" smtClean="0">
                <a:solidFill>
                  <a:srgbClr val="0070C0"/>
                </a:solidFill>
              </a:rPr>
              <a:t> = 0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slope @ </a:t>
            </a:r>
            <a:r>
              <a:rPr lang="en-US" sz="1200" dirty="0" err="1" smtClean="0">
                <a:solidFill>
                  <a:srgbClr val="0070C0"/>
                </a:solidFill>
              </a:rPr>
              <a:t>I</a:t>
            </a:r>
            <a:r>
              <a:rPr lang="en-US" sz="1200" baseline="-25000" dirty="0" err="1" smtClean="0">
                <a:solidFill>
                  <a:srgbClr val="0070C0"/>
                </a:solidFill>
              </a:rPr>
              <a:t>trim</a:t>
            </a:r>
            <a:r>
              <a:rPr lang="en-US" sz="1200" dirty="0" smtClean="0">
                <a:solidFill>
                  <a:srgbClr val="0070C0"/>
                </a:solidFill>
              </a:rPr>
              <a:t> = 0 : -</a:t>
            </a:r>
            <a:r>
              <a:rPr lang="en-US" sz="1200" dirty="0" smtClean="0">
                <a:solidFill>
                  <a:srgbClr val="0070C0"/>
                </a:solidFill>
              </a:rPr>
              <a:t>3.8175 </a:t>
            </a:r>
            <a:r>
              <a:rPr lang="en-US" sz="1200" dirty="0" smtClean="0">
                <a:solidFill>
                  <a:srgbClr val="0070C0"/>
                </a:solidFill>
              </a:rPr>
              <a:t>G-m/A</a:t>
            </a:r>
            <a:endParaRPr lang="en-US" sz="1200" dirty="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70137" y="3392149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00FF"/>
                </a:solidFill>
              </a:rPr>
              <a:t>wiredat.ru5</a:t>
            </a:r>
            <a:endParaRPr lang="en-US" sz="1200" dirty="0">
              <a:solidFill>
                <a:srgbClr val="0000FF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887271" y="3391359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00FF"/>
                </a:solidFill>
              </a:rPr>
              <a:t>wiredat.ru3</a:t>
            </a:r>
            <a:endParaRPr lang="en-US" sz="12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12127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26719"/>
            <a:ext cx="4572000" cy="3431281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0"/>
            <a:ext cx="4572000" cy="343128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4572000" cy="3431281"/>
          </a:xfrm>
          <a:prstGeom prst="rect">
            <a:avLst/>
          </a:prstGeom>
        </p:spPr>
      </p:pic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4361156" y="4236581"/>
            <a:ext cx="4592924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name: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BCXXL3_Trim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main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dirty="0" smtClean="0"/>
              <a:t>378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trim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sz="1600" dirty="0" smtClean="0"/>
              <a:t>10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turns (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main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):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37.8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slopes (measured):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39.726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IMMO (amps):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[-6,6]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BMMO (main coil 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[-0.1510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,+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0.1510]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450357" y="2435423"/>
            <a:ext cx="1560043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main</a:t>
            </a:r>
            <a:r>
              <a:rPr lang="en-US" sz="1400" dirty="0" smtClean="0">
                <a:solidFill>
                  <a:srgbClr val="FF0000"/>
                </a:solidFill>
              </a:rPr>
              <a:t> = 0 </a:t>
            </a:r>
            <a:r>
              <a:rPr lang="en-US" sz="1000" dirty="0" smtClean="0">
                <a:solidFill>
                  <a:srgbClr val="FF0000"/>
                </a:solidFill>
              </a:rPr>
              <a:t>(after STDZ)</a:t>
            </a:r>
            <a:endParaRPr lang="en-US" sz="10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70137" y="3392149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00FF"/>
                </a:solidFill>
              </a:rPr>
              <a:t>wiredat.ru3</a:t>
            </a:r>
            <a:endParaRPr lang="en-US" sz="1200" dirty="0">
              <a:solidFill>
                <a:srgbClr val="0000FF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38200" y="2435423"/>
            <a:ext cx="737702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trim</a:t>
            </a:r>
            <a:r>
              <a:rPr lang="en-US" sz="1400" dirty="0" smtClean="0">
                <a:solidFill>
                  <a:srgbClr val="FF0000"/>
                </a:solidFill>
              </a:rPr>
              <a:t> = 0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7103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1000" y="1206773"/>
            <a:ext cx="5922000" cy="444445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983729" y="1625597"/>
            <a:ext cx="278204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ramp type = COSINE</a:t>
            </a: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ramp rate = 2 A/s</a:t>
            </a: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settle time = 5 s</a:t>
            </a: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remnant BL = -0.1250 </a:t>
            </a:r>
            <a:r>
              <a:rPr lang="en-US" sz="1200" dirty="0">
                <a:solidFill>
                  <a:srgbClr val="FF0000"/>
                </a:solidFill>
              </a:rPr>
              <a:t>+/-  </a:t>
            </a:r>
            <a:r>
              <a:rPr lang="en-US" sz="1200" dirty="0" smtClean="0">
                <a:solidFill>
                  <a:srgbClr val="FF0000"/>
                </a:solidFill>
              </a:rPr>
              <a:t>0.1192 G-m</a:t>
            </a:r>
            <a:endParaRPr lang="en-US" sz="1200" dirty="0">
              <a:solidFill>
                <a:srgbClr val="FF0000"/>
              </a:solidFill>
            </a:endParaRP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degauss time </a:t>
            </a:r>
            <a:r>
              <a:rPr lang="en-US" sz="1200" dirty="0">
                <a:solidFill>
                  <a:srgbClr val="FF0000"/>
                </a:solidFill>
              </a:rPr>
              <a:t>=</a:t>
            </a:r>
            <a:r>
              <a:rPr lang="en-US" sz="1200" dirty="0" smtClean="0">
                <a:solidFill>
                  <a:srgbClr val="FF0000"/>
                </a:solidFill>
              </a:rPr>
              <a:t> 420 s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0" y="4724400"/>
            <a:ext cx="18229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00FF"/>
                </a:solidFill>
              </a:rPr>
              <a:t>remnant BL: wiredat.ru6</a:t>
            </a:r>
            <a:endParaRPr lang="en-US" sz="12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4769573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20028</TotalTime>
  <Words>88</Words>
  <Application>Microsoft Office PowerPoint</Application>
  <PresentationFormat>On-screen Show (4:3)</PresentationFormat>
  <Paragraphs>32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188</cp:revision>
  <dcterms:created xsi:type="dcterms:W3CDTF">2006-04-28T20:17:03Z</dcterms:created>
  <dcterms:modified xsi:type="dcterms:W3CDTF">2019-10-18T20:57:05Z</dcterms:modified>
</cp:coreProperties>
</file>