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6" r:id="rId3"/>
    <p:sldId id="267" r:id="rId4"/>
    <p:sldId id="268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33CC33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54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e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C784371-DC52-4CA0-A3FB-C11412FC2F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0600"/>
          </a:xfrm>
          <a:prstGeom prst="rect">
            <a:avLst/>
          </a:prstGeom>
        </p:spPr>
      </p:pic>
      <p:sp>
        <p:nvSpPr>
          <p:cNvPr id="3" name="Text Box 7"/>
          <p:cNvSpPr txBox="1">
            <a:spLocks noChangeArrowheads="1"/>
          </p:cNvSpPr>
          <p:nvPr/>
        </p:nvSpPr>
        <p:spPr bwMode="auto">
          <a:xfrm>
            <a:off x="3970312" y="4918075"/>
            <a:ext cx="5028941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/>
              <a:t>0.276</a:t>
            </a:r>
            <a:r>
              <a:rPr lang="en-US" sz="1600" dirty="0"/>
              <a:t>D14-C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Everson Tesla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2321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007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15-Feb-2022 13:56:59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21-Feb-2022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BCXCBX14</a:t>
            </a:r>
          </a:p>
        </p:txBody>
      </p:sp>
      <p:sp>
        <p:nvSpPr>
          <p:cNvPr id="7" name="Line 16"/>
          <p:cNvSpPr>
            <a:spLocks noChangeShapeType="1"/>
          </p:cNvSpPr>
          <p:nvPr/>
        </p:nvSpPr>
        <p:spPr bwMode="auto">
          <a:xfrm rot="240000" flipV="1">
            <a:off x="3483353" y="2047046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D225C69-29BD-4AF8-8287-B765392F65F7}"/>
              </a:ext>
            </a:extLst>
          </p:cNvPr>
          <p:cNvSpPr txBox="1"/>
          <p:nvPr/>
        </p:nvSpPr>
        <p:spPr>
          <a:xfrm>
            <a:off x="3389830" y="3429000"/>
            <a:ext cx="23583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>
                <a:solidFill>
                  <a:srgbClr val="FF0000"/>
                </a:solidFill>
              </a:rPr>
              <a:t>I</a:t>
            </a:r>
            <a:r>
              <a:rPr lang="en-US" sz="1400" baseline="-25000" dirty="0" err="1">
                <a:solidFill>
                  <a:srgbClr val="FF0000"/>
                </a:solidFill>
              </a:rPr>
              <a:t>trim</a:t>
            </a:r>
            <a:r>
              <a:rPr lang="en-US" sz="1400" dirty="0">
                <a:solidFill>
                  <a:srgbClr val="FF0000"/>
                </a:solidFill>
              </a:rPr>
              <a:t> = 0 (</a:t>
            </a:r>
            <a:r>
              <a:rPr lang="en-US" sz="1050" dirty="0">
                <a:solidFill>
                  <a:srgbClr val="FF0000"/>
                </a:solidFill>
              </a:rPr>
              <a:t>after bipolar standardize)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8EAB722-AA02-40B7-984A-552D8A6A3F1D}"/>
              </a:ext>
            </a:extLst>
          </p:cNvPr>
          <p:cNvSpPr txBox="1"/>
          <p:nvPr/>
        </p:nvSpPr>
        <p:spPr>
          <a:xfrm>
            <a:off x="293828" y="4918075"/>
            <a:ext cx="3382656" cy="830997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200" dirty="0">
                <a:solidFill>
                  <a:srgbClr val="0070C0"/>
                </a:solidFill>
              </a:rPr>
              <a:t>BL @ </a:t>
            </a:r>
            <a:r>
              <a:rPr lang="en-US" sz="1200" dirty="0" err="1">
                <a:solidFill>
                  <a:srgbClr val="0070C0"/>
                </a:solidFill>
              </a:rPr>
              <a:t>I</a:t>
            </a:r>
            <a:r>
              <a:rPr lang="en-US" sz="1200" baseline="-25000" dirty="0" err="1">
                <a:solidFill>
                  <a:srgbClr val="0070C0"/>
                </a:solidFill>
              </a:rPr>
              <a:t>main</a:t>
            </a:r>
            <a:r>
              <a:rPr lang="en-US" sz="1200" dirty="0">
                <a:solidFill>
                  <a:srgbClr val="0070C0"/>
                </a:solidFill>
              </a:rPr>
              <a:t> = 0:</a:t>
            </a:r>
          </a:p>
          <a:p>
            <a:pPr algn="ctr"/>
            <a:r>
              <a:rPr lang="en-US" sz="1200" dirty="0">
                <a:solidFill>
                  <a:srgbClr val="0070C0"/>
                </a:solidFill>
              </a:rPr>
              <a:t>after bipolar standardize = -27.89 +/- 0.11 G-m</a:t>
            </a:r>
          </a:p>
          <a:p>
            <a:pPr algn="ctr"/>
            <a:r>
              <a:rPr lang="en-US" sz="1200" dirty="0">
                <a:solidFill>
                  <a:srgbClr val="0070C0"/>
                </a:solidFill>
              </a:rPr>
              <a:t>after degauss = -1.42 +/- 1.19 G-m</a:t>
            </a:r>
          </a:p>
          <a:p>
            <a:pPr algn="ctr"/>
            <a:r>
              <a:rPr lang="en-US" sz="1200" dirty="0">
                <a:solidFill>
                  <a:srgbClr val="0070C0"/>
                </a:solidFill>
              </a:rPr>
              <a:t>pole-tip field @ magnet center B = -0.45 G 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B83697E-4A91-4A06-AD81-D984F9179B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08474"/>
            <a:ext cx="3200400" cy="24003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249BB97E-1F9A-4095-8DE3-228F6BEB2AB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2541942"/>
            <a:ext cx="3200400" cy="2400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1512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7EE1838-44C5-4CEF-9DC1-3173F46228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741842"/>
            <a:ext cx="4572000" cy="3429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D1026AF1-4A43-4DC4-8D0A-7CF5CC1F20D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741842"/>
            <a:ext cx="4572000" cy="34290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284C5E66-B9FC-468E-A9CB-9BCC53680ED9}"/>
              </a:ext>
            </a:extLst>
          </p:cNvPr>
          <p:cNvSpPr txBox="1"/>
          <p:nvPr/>
        </p:nvSpPr>
        <p:spPr>
          <a:xfrm>
            <a:off x="2171343" y="689160"/>
            <a:ext cx="48013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Use harmonic tolerances from SXRSS bends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DCE3D56-DB7F-4F78-9413-D0AE3F21164B}"/>
              </a:ext>
            </a:extLst>
          </p:cNvPr>
          <p:cNvSpPr txBox="1"/>
          <p:nvPr/>
        </p:nvSpPr>
        <p:spPr>
          <a:xfrm>
            <a:off x="5384695" y="5219851"/>
            <a:ext cx="286969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Harmonics @ r= 10 mm:</a:t>
            </a:r>
          </a:p>
          <a:p>
            <a:endParaRPr lang="pt-BR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t-BR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|b1/b0| = 0.007 [0.500] %</a:t>
            </a:r>
          </a:p>
          <a:p>
            <a:r>
              <a:rPr lang="pt-BR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|b2/b0| = 0.062 [1.000] %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6AAEDD5-FB25-4FE4-A737-1F82DC22C2EE}"/>
              </a:ext>
            </a:extLst>
          </p:cNvPr>
          <p:cNvSpPr txBox="1"/>
          <p:nvPr/>
        </p:nvSpPr>
        <p:spPr>
          <a:xfrm>
            <a:off x="6319661" y="3615531"/>
            <a:ext cx="115768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rgbClr val="002060"/>
                </a:solidFill>
              </a:rPr>
              <a:t>p0 =  4.9706e-03</a:t>
            </a:r>
          </a:p>
          <a:p>
            <a:r>
              <a:rPr lang="en-US" sz="1000" dirty="0">
                <a:solidFill>
                  <a:srgbClr val="002060"/>
                </a:solidFill>
              </a:rPr>
              <a:t>p1 = -6.8025e-04</a:t>
            </a:r>
          </a:p>
          <a:p>
            <a:r>
              <a:rPr lang="en-US" sz="1000" dirty="0">
                <a:solidFill>
                  <a:srgbClr val="002060"/>
                </a:solidFill>
              </a:rPr>
              <a:t>p2 = -6.1646e-04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FB65E52-42CD-4687-83EC-49373CF73004}"/>
              </a:ext>
            </a:extLst>
          </p:cNvPr>
          <p:cNvSpPr txBox="1"/>
          <p:nvPr/>
        </p:nvSpPr>
        <p:spPr>
          <a:xfrm>
            <a:off x="851152" y="5214733"/>
            <a:ext cx="286969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Harmonics @ r= 10 mm:</a:t>
            </a:r>
          </a:p>
          <a:p>
            <a:endParaRPr lang="pt-BR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t-BR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|b1/b0| = 0.019 [0.500] %</a:t>
            </a:r>
          </a:p>
          <a:p>
            <a:r>
              <a:rPr lang="pt-BR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|b2/b0| = 0.042 [1.000] %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CA2D60F-A11A-4776-B7AF-3393EC46C3F8}"/>
              </a:ext>
            </a:extLst>
          </p:cNvPr>
          <p:cNvSpPr txBox="1"/>
          <p:nvPr/>
        </p:nvSpPr>
        <p:spPr>
          <a:xfrm>
            <a:off x="1786118" y="3626663"/>
            <a:ext cx="115768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rgbClr val="002060"/>
                </a:solidFill>
              </a:rPr>
              <a:t>p0 =  1.2282e-02</a:t>
            </a:r>
          </a:p>
          <a:p>
            <a:r>
              <a:rPr lang="en-US" sz="1000" dirty="0">
                <a:solidFill>
                  <a:srgbClr val="002060"/>
                </a:solidFill>
              </a:rPr>
              <a:t>p1 =  1.8614e-03</a:t>
            </a:r>
          </a:p>
          <a:p>
            <a:r>
              <a:rPr lang="en-US" sz="1000" dirty="0">
                <a:solidFill>
                  <a:srgbClr val="002060"/>
                </a:solidFill>
              </a:rPr>
              <a:t>p2 = -4.2012e-04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8C877D0-7066-4EE8-BD25-313D0F19799A}"/>
              </a:ext>
            </a:extLst>
          </p:cNvPr>
          <p:cNvSpPr txBox="1"/>
          <p:nvPr/>
        </p:nvSpPr>
        <p:spPr>
          <a:xfrm>
            <a:off x="1887890" y="4281101"/>
            <a:ext cx="9605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002060"/>
                </a:solidFill>
              </a:rPr>
              <a:t>wirevsx.ru1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CF81023-003C-472B-BDE1-FF92D3BF570A}"/>
              </a:ext>
            </a:extLst>
          </p:cNvPr>
          <p:cNvSpPr txBox="1"/>
          <p:nvPr/>
        </p:nvSpPr>
        <p:spPr>
          <a:xfrm>
            <a:off x="6421550" y="4281101"/>
            <a:ext cx="9605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002060"/>
                </a:solidFill>
              </a:rPr>
              <a:t>wirevsx.ru2</a:t>
            </a:r>
          </a:p>
        </p:txBody>
      </p:sp>
    </p:spTree>
    <p:extLst>
      <p:ext uri="{BB962C8B-B14F-4D97-AF65-F5344CB8AC3E}">
        <p14:creationId xmlns:p14="http://schemas.microsoft.com/office/powerpoint/2010/main" val="5717528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69526B0F-6FA9-4AE3-8121-A692C72BCD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429000"/>
            <a:ext cx="4572000" cy="34290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B77FBF5-D2C8-44C1-9E54-58C2359620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0"/>
            <a:ext cx="4572000" cy="3429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57AF61C8-2C56-4221-B057-0B566CE7503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4572000" cy="3429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248400" y="2362200"/>
            <a:ext cx="2302233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400" dirty="0" err="1">
                <a:solidFill>
                  <a:srgbClr val="FF0000"/>
                </a:solidFill>
              </a:rPr>
              <a:t>I</a:t>
            </a:r>
            <a:r>
              <a:rPr lang="en-US" sz="1400" baseline="-25000" dirty="0" err="1">
                <a:solidFill>
                  <a:srgbClr val="FF0000"/>
                </a:solidFill>
              </a:rPr>
              <a:t>main</a:t>
            </a:r>
            <a:r>
              <a:rPr lang="en-US" sz="1400" dirty="0">
                <a:solidFill>
                  <a:srgbClr val="FF0000"/>
                </a:solidFill>
              </a:rPr>
              <a:t> = 0 </a:t>
            </a:r>
            <a:r>
              <a:rPr lang="en-US" sz="1000" dirty="0">
                <a:solidFill>
                  <a:srgbClr val="FF0000"/>
                </a:solidFill>
              </a:rPr>
              <a:t>(after bipolar standardize)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70137" y="3392149"/>
            <a:ext cx="9428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0000FF"/>
                </a:solidFill>
              </a:rPr>
              <a:t>wiredat.ru4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148224" y="2372380"/>
            <a:ext cx="1737976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</a:rPr>
              <a:t>|</a:t>
            </a:r>
            <a:r>
              <a:rPr lang="en-US" sz="1400" dirty="0" err="1">
                <a:solidFill>
                  <a:srgbClr val="FF0000"/>
                </a:solidFill>
              </a:rPr>
              <a:t>I</a:t>
            </a:r>
            <a:r>
              <a:rPr lang="en-US" sz="1400" baseline="-25000" dirty="0" err="1">
                <a:solidFill>
                  <a:srgbClr val="FF0000"/>
                </a:solidFill>
              </a:rPr>
              <a:t>main</a:t>
            </a:r>
            <a:r>
              <a:rPr lang="en-US" sz="1400" dirty="0">
                <a:solidFill>
                  <a:srgbClr val="FF0000"/>
                </a:solidFill>
              </a:rPr>
              <a:t>| &lt; 9 A, </a:t>
            </a:r>
            <a:r>
              <a:rPr lang="en-US" sz="1400" dirty="0" err="1">
                <a:solidFill>
                  <a:srgbClr val="FF0000"/>
                </a:solidFill>
              </a:rPr>
              <a:t>I</a:t>
            </a:r>
            <a:r>
              <a:rPr lang="en-US" sz="1400" baseline="-25000" dirty="0" err="1">
                <a:solidFill>
                  <a:srgbClr val="FF0000"/>
                </a:solidFill>
              </a:rPr>
              <a:t>trim</a:t>
            </a:r>
            <a:r>
              <a:rPr lang="en-US" sz="1400" dirty="0">
                <a:solidFill>
                  <a:srgbClr val="FF0000"/>
                </a:solidFill>
              </a:rPr>
              <a:t> = 0</a:t>
            </a:r>
          </a:p>
          <a:p>
            <a:r>
              <a:rPr lang="en-US" sz="1400" dirty="0">
                <a:solidFill>
                  <a:srgbClr val="FF0000"/>
                </a:solidFill>
              </a:rPr>
              <a:t>(</a:t>
            </a:r>
            <a:r>
              <a:rPr lang="en-US" sz="1050" dirty="0">
                <a:solidFill>
                  <a:srgbClr val="FF0000"/>
                </a:solidFill>
              </a:rPr>
              <a:t>after bipolar standardize)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11" name="Text Box 7">
            <a:extLst>
              <a:ext uri="{FF2B5EF4-FFF2-40B4-BE49-F238E27FC236}">
                <a16:creationId xmlns:a16="http://schemas.microsoft.com/office/drawing/2014/main" id="{1650A49E-37F1-46CF-A095-4F9F724288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61156" y="4236581"/>
            <a:ext cx="458170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name: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BCXCBX14T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# of main coil turns:		234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# of trim coil turns:		69/2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turns (</a:t>
            </a:r>
            <a:r>
              <a:rPr lang="en-US" altLang="en-US" sz="16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main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/</a:t>
            </a:r>
            <a:r>
              <a:rPr lang="en-US" altLang="en-US" sz="16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trim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): 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6.7826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slopes (measured):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6.6461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IMMO (amps):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[-2,2]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BMMO (main coil amps):	[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-0.3009,+0.3009]</a:t>
            </a:r>
          </a:p>
        </p:txBody>
      </p:sp>
    </p:spTree>
    <p:extLst>
      <p:ext uri="{BB962C8B-B14F-4D97-AF65-F5344CB8AC3E}">
        <p14:creationId xmlns:p14="http://schemas.microsoft.com/office/powerpoint/2010/main" val="11433318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E3A1868-FF23-4620-91DD-5D2B7BB606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494710"/>
            <a:ext cx="6400800" cy="48006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1C76FA6-9A68-43BF-849C-717C75B82677}"/>
              </a:ext>
            </a:extLst>
          </p:cNvPr>
          <p:cNvSpPr txBox="1"/>
          <p:nvPr/>
        </p:nvSpPr>
        <p:spPr>
          <a:xfrm>
            <a:off x="2396533" y="562689"/>
            <a:ext cx="43509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After degauss, BL=0 at I</a:t>
            </a:r>
            <a:r>
              <a:rPr lang="en-US" baseline="-25000" dirty="0">
                <a:solidFill>
                  <a:srgbClr val="00B050"/>
                </a:solidFill>
              </a:rPr>
              <a:t>TRIM</a:t>
            </a:r>
            <a:r>
              <a:rPr lang="en-US" dirty="0">
                <a:solidFill>
                  <a:srgbClr val="00B050"/>
                </a:solidFill>
              </a:rPr>
              <a:t> = -0.0786 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3D8A90D-34B5-4142-A9E1-FB01992E6E15}"/>
              </a:ext>
            </a:extLst>
          </p:cNvPr>
          <p:cNvSpPr txBox="1"/>
          <p:nvPr/>
        </p:nvSpPr>
        <p:spPr>
          <a:xfrm>
            <a:off x="2362200" y="1981200"/>
            <a:ext cx="9428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0000FF"/>
                </a:solidFill>
              </a:rPr>
              <a:t>wiredat.ru5</a:t>
            </a:r>
          </a:p>
        </p:txBody>
      </p:sp>
    </p:spTree>
    <p:extLst>
      <p:ext uri="{BB962C8B-B14F-4D97-AF65-F5344CB8AC3E}">
        <p14:creationId xmlns:p14="http://schemas.microsoft.com/office/powerpoint/2010/main" val="2699946839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33350</TotalTime>
  <Words>280</Words>
  <Application>Microsoft Office PowerPoint</Application>
  <PresentationFormat>On-screen Show (4:3)</PresentationFormat>
  <Paragraphs>42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Courier New</vt:lpstr>
      <vt:lpstr>Default Design</vt:lpstr>
      <vt:lpstr>PowerPoint Presentation</vt:lpstr>
      <vt:lpstr>PowerPoint Presentation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213</cp:revision>
  <dcterms:created xsi:type="dcterms:W3CDTF">2006-04-28T20:17:03Z</dcterms:created>
  <dcterms:modified xsi:type="dcterms:W3CDTF">2022-02-21T22:11:48Z</dcterms:modified>
</cp:coreProperties>
</file>