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1" r:id="rId5"/>
    <p:sldId id="264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62F48A1-75EA-4CA7-D443-28B7273D0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41683"/>
            <a:ext cx="3200400" cy="24003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E7BC33-C7A9-9714-FDB3-02DBFDEEE1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267" y="0"/>
            <a:ext cx="6400800" cy="4800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10D839-97CA-EA4B-460C-A6A2CE641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9295"/>
            <a:ext cx="3200400" cy="24003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60772" y="4918075"/>
            <a:ext cx="52806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D13.08-C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Stangenes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731-30822-10 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30822-4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06-Nov-2025 16:10:28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02-Dec-2025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BCX203280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360000" flipV="1">
            <a:off x="3189246" y="230130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2890619" y="3407361"/>
            <a:ext cx="23583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54286" y="5373469"/>
            <a:ext cx="3352200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 (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0):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-15.50 +/- 0.21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0.113 +/- 0.016 G-m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4B101F-5E62-7289-A25E-14DADA854C81}"/>
              </a:ext>
            </a:extLst>
          </p:cNvPr>
          <p:cNvSpPr txBox="1"/>
          <p:nvPr/>
        </p:nvSpPr>
        <p:spPr>
          <a:xfrm>
            <a:off x="2514600" y="2861831"/>
            <a:ext cx="3095719" cy="27699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|</a:t>
            </a:r>
            <a:r>
              <a:rPr lang="el-GR" sz="1200" dirty="0">
                <a:solidFill>
                  <a:srgbClr val="00B050"/>
                </a:solidFill>
              </a:rPr>
              <a:t>Δ</a:t>
            </a:r>
            <a:r>
              <a:rPr lang="en-US" sz="1200" dirty="0">
                <a:solidFill>
                  <a:srgbClr val="00B050"/>
                </a:solidFill>
              </a:rPr>
              <a:t>B/B</a:t>
            </a:r>
            <a:r>
              <a:rPr lang="en-US" sz="1200" baseline="-25000" dirty="0">
                <a:solidFill>
                  <a:srgbClr val="00B050"/>
                </a:solidFill>
              </a:rPr>
              <a:t>0</a:t>
            </a:r>
            <a:r>
              <a:rPr lang="en-US" sz="1200" dirty="0">
                <a:solidFill>
                  <a:srgbClr val="00B050"/>
                </a:solidFill>
              </a:rPr>
              <a:t>|</a:t>
            </a:r>
            <a:r>
              <a:rPr lang="en-US" sz="1200" baseline="-25000" dirty="0">
                <a:solidFill>
                  <a:srgbClr val="00B050"/>
                </a:solidFill>
              </a:rPr>
              <a:t>max</a:t>
            </a:r>
            <a:r>
              <a:rPr lang="en-US" sz="1200" dirty="0">
                <a:solidFill>
                  <a:srgbClr val="00B050"/>
                </a:solidFill>
              </a:rPr>
              <a:t> = 0.48% @ X = +9 mm &lt; 0.5%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9AD0CB-ACA6-EF61-BF25-B4F461DAAF3D}"/>
              </a:ext>
            </a:extLst>
          </p:cNvPr>
          <p:cNvSpPr txBox="1"/>
          <p:nvPr/>
        </p:nvSpPr>
        <p:spPr>
          <a:xfrm>
            <a:off x="6907990" y="2817168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>
                <a:solidFill>
                  <a:srgbClr val="0000FF"/>
                </a:solidFill>
              </a:rPr>
              <a:t>I</a:t>
            </a:r>
            <a:r>
              <a:rPr lang="en-US" sz="900" baseline="-25000" dirty="0" err="1">
                <a:solidFill>
                  <a:srgbClr val="0000FF"/>
                </a:solidFill>
              </a:rPr>
              <a:t>main</a:t>
            </a:r>
            <a:r>
              <a:rPr lang="en-US" sz="900" dirty="0">
                <a:solidFill>
                  <a:srgbClr val="0000FF"/>
                </a:solidFill>
              </a:rPr>
              <a:t> = 13 A (wirevsx.ru9)</a:t>
            </a: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278953-505B-0B74-B5E8-CC8B4A12B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2030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1841124" y="1359009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 tolerance: |</a:t>
            </a:r>
            <a:r>
              <a:rPr lang="el-GR" dirty="0"/>
              <a:t>Δ</a:t>
            </a:r>
            <a:r>
              <a:rPr lang="en-US" dirty="0"/>
              <a:t>B/B</a:t>
            </a:r>
            <a:r>
              <a:rPr lang="en-US" baseline="-25000" dirty="0"/>
              <a:t>0</a:t>
            </a:r>
            <a:r>
              <a:rPr lang="en-US" dirty="0"/>
              <a:t>| &lt; 0.5% for |X| ≤ 9 mm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7A1D68A-ED46-453D-107D-3F27417A0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69991"/>
            <a:ext cx="4572000" cy="3429000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C0BB4650-5901-EE1E-6AF6-0FFA03B2DD26}"/>
              </a:ext>
            </a:extLst>
          </p:cNvPr>
          <p:cNvSpPr/>
          <p:nvPr/>
        </p:nvSpPr>
        <p:spPr>
          <a:xfrm>
            <a:off x="8450885" y="4384188"/>
            <a:ext cx="152400" cy="554182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7EFBCA-8A93-064B-61E6-055281F9B89D}"/>
              </a:ext>
            </a:extLst>
          </p:cNvPr>
          <p:cNvSpPr txBox="1"/>
          <p:nvPr/>
        </p:nvSpPr>
        <p:spPr>
          <a:xfrm>
            <a:off x="1982356" y="4808324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00FF"/>
                </a:solidFill>
              </a:rPr>
              <a:t>wirevsx.ru9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886C62-B347-9DF4-C891-EBCD5BEC319D}"/>
              </a:ext>
            </a:extLst>
          </p:cNvPr>
          <p:cNvSpPr txBox="1"/>
          <p:nvPr/>
        </p:nvSpPr>
        <p:spPr>
          <a:xfrm>
            <a:off x="6554356" y="4808324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00FF"/>
                </a:solidFill>
              </a:rPr>
              <a:t>wirevsx.r10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6D2543-A025-AA87-7F70-E0987B885E4B}"/>
              </a:ext>
            </a:extLst>
          </p:cNvPr>
          <p:cNvSpPr txBox="1"/>
          <p:nvPr/>
        </p:nvSpPr>
        <p:spPr>
          <a:xfrm>
            <a:off x="1278924" y="2051680"/>
            <a:ext cx="2172390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(</a:t>
            </a:r>
            <a:r>
              <a:rPr lang="en-US" sz="1000" b="1" dirty="0" err="1"/>
              <a:t>Imain</a:t>
            </a:r>
            <a:r>
              <a:rPr lang="en-US" sz="1000" b="1" dirty="0"/>
              <a:t>=13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8973FB-738A-C01C-3D6E-D94DE9088B3E}"/>
              </a:ext>
            </a:extLst>
          </p:cNvPr>
          <p:cNvSpPr txBox="1"/>
          <p:nvPr/>
        </p:nvSpPr>
        <p:spPr>
          <a:xfrm>
            <a:off x="5791200" y="2051680"/>
            <a:ext cx="227818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(</a:t>
            </a:r>
            <a:r>
              <a:rPr lang="en-US" sz="1000" b="1" dirty="0" err="1"/>
              <a:t>Imain</a:t>
            </a:r>
            <a:r>
              <a:rPr lang="en-US" sz="1000" b="1" dirty="0"/>
              <a:t>=14.5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8E3C502-5F42-704C-D093-6A5B03862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CAF1CD7-E84C-71B7-26FD-91DA548EB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3D6AD17-F73B-383C-9496-420201766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8034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BCX203280T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668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164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4.0732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4.1658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(trim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[-1.4402,+1.4402]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B98DD3-11CA-7F5D-B6F7-A9D3EE169C38}"/>
              </a:ext>
            </a:extLst>
          </p:cNvPr>
          <p:cNvSpPr txBox="1"/>
          <p:nvPr/>
        </p:nvSpPr>
        <p:spPr>
          <a:xfrm>
            <a:off x="1388801" y="0"/>
            <a:ext cx="196399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main coil: BL vs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0D7F92-3D22-6D3F-11C2-5C9CEAC86037}"/>
              </a:ext>
            </a:extLst>
          </p:cNvPr>
          <p:cNvSpPr txBox="1"/>
          <p:nvPr/>
        </p:nvSpPr>
        <p:spPr>
          <a:xfrm>
            <a:off x="5983953" y="0"/>
            <a:ext cx="19078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trim coil: BL vs 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82B412-FA39-1FBC-017B-0BA4E742AE88}"/>
              </a:ext>
            </a:extLst>
          </p:cNvPr>
          <p:cNvSpPr txBox="1"/>
          <p:nvPr/>
        </p:nvSpPr>
        <p:spPr>
          <a:xfrm>
            <a:off x="1791000" y="3429000"/>
            <a:ext cx="11560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trim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65671F0-E5A6-5B8E-0116-6337DAF5C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A0F607E-786A-3761-DAC0-BA0B4E05B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91E042-1FBF-1E3F-E63B-06EF211102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46557" y="236220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8034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267531-45DC-6397-BDE0-40133024F50F}"/>
              </a:ext>
            </a:extLst>
          </p:cNvPr>
          <p:cNvSpPr txBox="1"/>
          <p:nvPr/>
        </p:nvSpPr>
        <p:spPr>
          <a:xfrm>
            <a:off x="1388801" y="0"/>
            <a:ext cx="196399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main coil: BL vs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5FBD97-4740-68AB-D540-5A4B2CFB5B6E}"/>
              </a:ext>
            </a:extLst>
          </p:cNvPr>
          <p:cNvSpPr txBox="1"/>
          <p:nvPr/>
        </p:nvSpPr>
        <p:spPr>
          <a:xfrm>
            <a:off x="5983953" y="0"/>
            <a:ext cx="19078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trim coil: BL vs 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D9A9C7-6F81-D99A-E11E-D66279D5D683}"/>
              </a:ext>
            </a:extLst>
          </p:cNvPr>
          <p:cNvSpPr txBox="1"/>
          <p:nvPr/>
        </p:nvSpPr>
        <p:spPr>
          <a:xfrm>
            <a:off x="1791000" y="3429000"/>
            <a:ext cx="11560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trim</a:t>
            </a: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EEF4D0-F7EB-D827-E96B-2D5604696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48607" y="1796490"/>
            <a:ext cx="260840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ramp type = COSINE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ramp rate = 2 A/s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settle time = 3 s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remnant BL = +0.1130 +/-  0.0163 G-m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degauss time = 268 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24200" y="4572000"/>
            <a:ext cx="3384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remnant BL: </a:t>
            </a:r>
            <a:r>
              <a:rPr lang="en-US" sz="1200" i="1" dirty="0">
                <a:solidFill>
                  <a:srgbClr val="0000FF"/>
                </a:solidFill>
              </a:rPr>
              <a:t>Degauss Run Summary 4595.xlsx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52ACC-69E8-A897-0673-CADCE26CDF2B}"/>
              </a:ext>
            </a:extLst>
          </p:cNvPr>
          <p:cNvSpPr txBox="1"/>
          <p:nvPr/>
        </p:nvSpPr>
        <p:spPr>
          <a:xfrm>
            <a:off x="3886200" y="1456038"/>
            <a:ext cx="143180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degauss</a:t>
            </a: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6E2B1E-E9B5-C1AA-D408-53E7BAD8E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875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36A6256-3621-7393-3006-8A9762919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28750"/>
            <a:ext cx="4572000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C2F5C28-02DC-2300-A9F6-357BF8FA5B9B}"/>
              </a:ext>
            </a:extLst>
          </p:cNvPr>
          <p:cNvSpPr txBox="1"/>
          <p:nvPr/>
        </p:nvSpPr>
        <p:spPr>
          <a:xfrm>
            <a:off x="1532238" y="1412790"/>
            <a:ext cx="167385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BCX203280: BL vs </a:t>
            </a:r>
            <a:r>
              <a:rPr lang="en-US" sz="1000" b="1" dirty="0" err="1"/>
              <a:t>Imain</a:t>
            </a:r>
            <a:endParaRPr lang="en-US" sz="1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58300E-16BA-F9E0-E2B1-7FF3AAC5D2AA}"/>
              </a:ext>
            </a:extLst>
          </p:cNvPr>
          <p:cNvSpPr txBox="1"/>
          <p:nvPr/>
        </p:nvSpPr>
        <p:spPr>
          <a:xfrm>
            <a:off x="5844607" y="1412790"/>
            <a:ext cx="2199641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BCX203280: </a:t>
            </a:r>
            <a:r>
              <a:rPr lang="en-US" sz="1000" b="1" dirty="0" err="1"/>
              <a:t>dBL</a:t>
            </a:r>
            <a:r>
              <a:rPr lang="en-US" sz="1000" b="1" dirty="0"/>
              <a:t>/</a:t>
            </a:r>
            <a:r>
              <a:rPr lang="en-US" sz="1000" b="1" dirty="0" err="1"/>
              <a:t>dImain</a:t>
            </a:r>
            <a:r>
              <a:rPr lang="en-US" sz="1000" b="1" dirty="0"/>
              <a:t> vs </a:t>
            </a:r>
            <a:r>
              <a:rPr lang="en-US" sz="1000" b="1" dirty="0" err="1"/>
              <a:t>Imain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305519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0CEAD3-A23B-7C73-F26A-2A727757B7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4C354A-B309-F85C-1AF4-D06AB3173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706017-B720-2182-D852-3B9DA682F1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323E0DB-383D-47E1-F34C-5C58D9D2BC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429000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3D3E0F3-21F3-FA26-1B7B-15F755656D7D}"/>
              </a:ext>
            </a:extLst>
          </p:cNvPr>
          <p:cNvSpPr txBox="1"/>
          <p:nvPr/>
        </p:nvSpPr>
        <p:spPr>
          <a:xfrm>
            <a:off x="6654672" y="2448580"/>
            <a:ext cx="1964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70C0"/>
                </a:solidFill>
              </a:rPr>
              <a:t>I</a:t>
            </a:r>
            <a:r>
              <a:rPr lang="en-US" sz="1400" baseline="-25000" dirty="0" err="1">
                <a:solidFill>
                  <a:srgbClr val="0070C0"/>
                </a:solidFill>
              </a:rPr>
              <a:t>main</a:t>
            </a:r>
            <a:r>
              <a:rPr lang="en-US" sz="1400" dirty="0">
                <a:solidFill>
                  <a:srgbClr val="0070C0"/>
                </a:solidFill>
              </a:rPr>
              <a:t>=0 ; 87.5 G-m/</a:t>
            </a:r>
            <a:r>
              <a:rPr lang="en-US" sz="1400" dirty="0" err="1">
                <a:solidFill>
                  <a:srgbClr val="0070C0"/>
                </a:solidFill>
              </a:rPr>
              <a:t>A</a:t>
            </a:r>
            <a:r>
              <a:rPr lang="en-US" sz="1400" baseline="-25000" dirty="0" err="1">
                <a:solidFill>
                  <a:srgbClr val="0070C0"/>
                </a:solidFill>
              </a:rPr>
              <a:t>trim</a:t>
            </a:r>
            <a:endParaRPr lang="en-US" sz="1400" dirty="0">
              <a:solidFill>
                <a:srgbClr val="0070C0"/>
              </a:solidFill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</a:rPr>
              <a:t>IVB</a:t>
            </a:r>
            <a:r>
              <a:rPr lang="en-US" sz="1400" baseline="-25000" dirty="0">
                <a:solidFill>
                  <a:srgbClr val="0070C0"/>
                </a:solidFill>
              </a:rPr>
              <a:t>BTRM</a:t>
            </a:r>
            <a:r>
              <a:rPr lang="en-US" sz="1400" dirty="0">
                <a:solidFill>
                  <a:srgbClr val="0070C0"/>
                </a:solidFill>
              </a:rPr>
              <a:t> = [0,4.1911]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584885-98C9-E583-E760-EEF8ECBA05CA}"/>
              </a:ext>
            </a:extLst>
          </p:cNvPr>
          <p:cNvSpPr txBox="1"/>
          <p:nvPr/>
        </p:nvSpPr>
        <p:spPr>
          <a:xfrm>
            <a:off x="1965207" y="5908590"/>
            <a:ext cx="2013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70C0"/>
                </a:solidFill>
              </a:rPr>
              <a:t>I</a:t>
            </a:r>
            <a:r>
              <a:rPr lang="en-US" sz="1400" baseline="-25000" dirty="0" err="1">
                <a:solidFill>
                  <a:srgbClr val="0070C0"/>
                </a:solidFill>
              </a:rPr>
              <a:t>main</a:t>
            </a:r>
            <a:r>
              <a:rPr lang="en-US" sz="1400" dirty="0">
                <a:solidFill>
                  <a:srgbClr val="0070C0"/>
                </a:solidFill>
              </a:rPr>
              <a:t>= 0 ; 88.4 G-m/</a:t>
            </a:r>
            <a:r>
              <a:rPr lang="en-US" sz="1400" dirty="0" err="1">
                <a:solidFill>
                  <a:srgbClr val="0070C0"/>
                </a:solidFill>
              </a:rPr>
              <a:t>A</a:t>
            </a:r>
            <a:r>
              <a:rPr lang="en-US" sz="1400" baseline="-25000" dirty="0" err="1">
                <a:solidFill>
                  <a:srgbClr val="0070C0"/>
                </a:solidFill>
              </a:rPr>
              <a:t>trim</a:t>
            </a:r>
            <a:endParaRPr lang="en-US" sz="1400" baseline="-25000" dirty="0">
              <a:solidFill>
                <a:srgbClr val="0070C0"/>
              </a:solidFill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</a:rPr>
              <a:t>IVB</a:t>
            </a:r>
            <a:r>
              <a:rPr lang="en-US" sz="1400" baseline="-25000" dirty="0">
                <a:solidFill>
                  <a:srgbClr val="0070C0"/>
                </a:solidFill>
              </a:rPr>
              <a:t>BTRM</a:t>
            </a:r>
            <a:r>
              <a:rPr lang="en-US" sz="1400" dirty="0">
                <a:solidFill>
                  <a:srgbClr val="0070C0"/>
                </a:solidFill>
              </a:rPr>
              <a:t> = [0,4.1467]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DB9699-BD8A-A54D-3C40-A7D5E47D986D}"/>
              </a:ext>
            </a:extLst>
          </p:cNvPr>
          <p:cNvSpPr txBox="1"/>
          <p:nvPr/>
        </p:nvSpPr>
        <p:spPr>
          <a:xfrm>
            <a:off x="6344072" y="5877580"/>
            <a:ext cx="2367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70C0"/>
                </a:solidFill>
              </a:rPr>
              <a:t>I</a:t>
            </a:r>
            <a:r>
              <a:rPr lang="en-US" sz="1400" baseline="-25000" dirty="0" err="1">
                <a:solidFill>
                  <a:srgbClr val="0070C0"/>
                </a:solidFill>
              </a:rPr>
              <a:t>main</a:t>
            </a:r>
            <a:r>
              <a:rPr lang="en-US" sz="1400" dirty="0">
                <a:solidFill>
                  <a:srgbClr val="0070C0"/>
                </a:solidFill>
              </a:rPr>
              <a:t>= +13 A ; 62.3 G-m/</a:t>
            </a:r>
            <a:r>
              <a:rPr lang="en-US" sz="1400" dirty="0" err="1">
                <a:solidFill>
                  <a:srgbClr val="0070C0"/>
                </a:solidFill>
              </a:rPr>
              <a:t>A</a:t>
            </a:r>
            <a:r>
              <a:rPr lang="en-US" sz="1400" baseline="-25000" dirty="0" err="1">
                <a:solidFill>
                  <a:srgbClr val="0070C0"/>
                </a:solidFill>
              </a:rPr>
              <a:t>trim</a:t>
            </a:r>
            <a:endParaRPr lang="en-US" sz="1400" baseline="-25000" dirty="0">
              <a:solidFill>
                <a:srgbClr val="0070C0"/>
              </a:solidFill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</a:rPr>
              <a:t>IVB</a:t>
            </a:r>
            <a:r>
              <a:rPr lang="en-US" sz="1400" baseline="-25000" dirty="0">
                <a:solidFill>
                  <a:srgbClr val="0070C0"/>
                </a:solidFill>
              </a:rPr>
              <a:t>BTRM</a:t>
            </a:r>
            <a:r>
              <a:rPr lang="en-US" sz="1400" dirty="0">
                <a:solidFill>
                  <a:srgbClr val="0070C0"/>
                </a:solidFill>
              </a:rPr>
              <a:t> = [0,4.2988]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3B2434-37F8-B46D-EE87-161AF922A223}"/>
              </a:ext>
            </a:extLst>
          </p:cNvPr>
          <p:cNvSpPr txBox="1"/>
          <p:nvPr/>
        </p:nvSpPr>
        <p:spPr>
          <a:xfrm>
            <a:off x="1524000" y="0"/>
            <a:ext cx="169629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BCX203280: </a:t>
            </a:r>
            <a:r>
              <a:rPr lang="en-US" sz="1000" b="1" dirty="0" err="1"/>
              <a:t>dBL</a:t>
            </a:r>
            <a:r>
              <a:rPr lang="en-US" sz="1000" b="1" dirty="0"/>
              <a:t> vs </a:t>
            </a:r>
            <a:r>
              <a:rPr lang="en-US" sz="1000" b="1" dirty="0" err="1"/>
              <a:t>Itrim</a:t>
            </a:r>
            <a:endParaRPr lang="en-US" sz="1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A07FF8-9C80-0995-55C6-8C85088F233C}"/>
              </a:ext>
            </a:extLst>
          </p:cNvPr>
          <p:cNvSpPr txBox="1"/>
          <p:nvPr/>
        </p:nvSpPr>
        <p:spPr>
          <a:xfrm>
            <a:off x="5748129" y="0"/>
            <a:ext cx="23887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BCX203280: </a:t>
            </a:r>
            <a:r>
              <a:rPr lang="en-US" sz="1000" b="1" dirty="0" err="1"/>
              <a:t>Imain</a:t>
            </a:r>
            <a:r>
              <a:rPr lang="en-US" sz="1000" b="1" dirty="0"/>
              <a:t>=0 (after degauss)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610061-42BD-831E-2F66-542BBB080BB3}"/>
              </a:ext>
            </a:extLst>
          </p:cNvPr>
          <p:cNvSpPr txBox="1"/>
          <p:nvPr/>
        </p:nvSpPr>
        <p:spPr>
          <a:xfrm>
            <a:off x="846438" y="3429000"/>
            <a:ext cx="3042821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BCX203280: </a:t>
            </a:r>
            <a:r>
              <a:rPr lang="en-US" sz="1000" b="1" dirty="0" err="1"/>
              <a:t>Imain</a:t>
            </a:r>
            <a:r>
              <a:rPr lang="en-US" sz="1000" b="1" dirty="0"/>
              <a:t>=0 (after bipolar standardize)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80ED7E-3F05-8423-7069-95DB7D96C5E2}"/>
              </a:ext>
            </a:extLst>
          </p:cNvPr>
          <p:cNvSpPr txBox="1"/>
          <p:nvPr/>
        </p:nvSpPr>
        <p:spPr>
          <a:xfrm>
            <a:off x="5295980" y="3429000"/>
            <a:ext cx="328166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BCX203280: </a:t>
            </a:r>
            <a:r>
              <a:rPr lang="en-US" sz="1000" b="1" dirty="0" err="1"/>
              <a:t>Imain</a:t>
            </a:r>
            <a:r>
              <a:rPr lang="en-US" sz="1000" b="1" dirty="0"/>
              <a:t>=+13A (after bipolar standardize)</a:t>
            </a:r>
          </a:p>
        </p:txBody>
      </p:sp>
    </p:spTree>
    <p:extLst>
      <p:ext uri="{BB962C8B-B14F-4D97-AF65-F5344CB8AC3E}">
        <p14:creationId xmlns:p14="http://schemas.microsoft.com/office/powerpoint/2010/main" val="308948930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34697</TotalTime>
  <Words>428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230</cp:revision>
  <dcterms:created xsi:type="dcterms:W3CDTF">2006-04-28T20:17:03Z</dcterms:created>
  <dcterms:modified xsi:type="dcterms:W3CDTF">2026-01-09T22:14:51Z</dcterms:modified>
</cp:coreProperties>
</file>