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993300"/>
    <a:srgbClr val="0033CC"/>
    <a:srgbClr val="0066FF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7C0DE2-8F1E-FD68-501A-A78C7983C2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/>
              <a:t>1.18D3.17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dirty="0"/>
              <a:t>SA-380-331-12</a:t>
            </a:r>
            <a:endParaRPr lang="en-US" dirty="0"/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PC100887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2316-26142-02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23-Jun-2022 14:36:24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12-Jul-2022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BCX10461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196462" y="22912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1767B6-473C-8E59-6666-626B7299A9B4}"/>
              </a:ext>
            </a:extLst>
          </p:cNvPr>
          <p:cNvSpPr txBox="1"/>
          <p:nvPr/>
        </p:nvSpPr>
        <p:spPr>
          <a:xfrm>
            <a:off x="260874" y="4572000"/>
            <a:ext cx="6096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http://www-group.slac.stanford.edu/met/MagMeas/MAGDATA/FACET_II/Dipole/1.18D3.17-BCX10461-2/wiredat.ru1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EBCAB65-F424-08DC-CBDB-2D3CAF378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5816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8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662D9F2-BAC4-D8E0-1E4C-A3D5CB9BC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3124976"/>
            <a:ext cx="3200400" cy="2400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404574-0003-D8E2-D898-039849117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870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21600000">
            <a:off x="2838410" y="312419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180448" y="4567535"/>
            <a:ext cx="101938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main</a:t>
            </a:r>
            <a:r>
              <a:rPr lang="en-US" sz="1200" dirty="0">
                <a:solidFill>
                  <a:srgbClr val="993300"/>
                </a:solidFill>
              </a:rPr>
              <a:t> = 155 A</a:t>
            </a:r>
          </a:p>
          <a:p>
            <a:pPr algn="ctr"/>
            <a:r>
              <a:rPr lang="en-US" sz="1200" dirty="0" err="1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trim</a:t>
            </a:r>
            <a:r>
              <a:rPr lang="en-US" sz="1200" dirty="0">
                <a:solidFill>
                  <a:srgbClr val="993300"/>
                </a:solidFill>
              </a:rPr>
              <a:t> = 0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DA23EF-31E7-0D33-389D-219388598639}"/>
              </a:ext>
            </a:extLst>
          </p:cNvPr>
          <p:cNvSpPr txBox="1"/>
          <p:nvPr/>
        </p:nvSpPr>
        <p:spPr>
          <a:xfrm>
            <a:off x="260874" y="5636568"/>
            <a:ext cx="6096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http://www-group.slac.stanford.edu/met/MagMeas/MAGDATA/FACET_II/Dipole/1.18D3.17-BCX10461-2/wiredat.ru1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2B4E22-CF7F-973B-7E5C-EDD3598A8E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705238"/>
            <a:ext cx="3200400" cy="24003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7948237-7B24-765C-5E55-1FA12E790ADD}"/>
              </a:ext>
            </a:extLst>
          </p:cNvPr>
          <p:cNvSpPr txBox="1"/>
          <p:nvPr/>
        </p:nvSpPr>
        <p:spPr>
          <a:xfrm>
            <a:off x="7285655" y="5560368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wirevsx.ru1</a:t>
            </a:r>
          </a:p>
        </p:txBody>
      </p:sp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2B1BACB-F42D-7923-B08F-475DC03885C3}"/>
              </a:ext>
            </a:extLst>
          </p:cNvPr>
          <p:cNvGrpSpPr/>
          <p:nvPr/>
        </p:nvGrpSpPr>
        <p:grpSpPr>
          <a:xfrm>
            <a:off x="1371600" y="38877"/>
            <a:ext cx="6400800" cy="4800600"/>
            <a:chOff x="1371600" y="38877"/>
            <a:chExt cx="6400800" cy="48006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BD0AD61-DAA7-DA1A-408A-20FFEF2E1C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71600" y="38877"/>
              <a:ext cx="6400800" cy="48006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4121883" y="3162300"/>
              <a:ext cx="1157433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solidFill>
                    <a:srgbClr val="993300"/>
                  </a:solidFill>
                </a:rPr>
                <a:t>I</a:t>
              </a:r>
              <a:r>
                <a:rPr lang="en-US" sz="1400" baseline="-25000" dirty="0" err="1">
                  <a:solidFill>
                    <a:srgbClr val="993300"/>
                  </a:solidFill>
                </a:rPr>
                <a:t>main</a:t>
              </a:r>
              <a:r>
                <a:rPr lang="en-US" sz="1400" dirty="0">
                  <a:solidFill>
                    <a:srgbClr val="993300"/>
                  </a:solidFill>
                </a:rPr>
                <a:t> = 155 A</a:t>
              </a:r>
            </a:p>
            <a:p>
              <a:pPr algn="ctr"/>
              <a:r>
                <a:rPr lang="en-US" sz="1400" dirty="0" err="1">
                  <a:solidFill>
                    <a:srgbClr val="993300"/>
                  </a:solidFill>
                </a:rPr>
                <a:t>I</a:t>
              </a:r>
              <a:r>
                <a:rPr lang="en-US" sz="1400" baseline="-25000" dirty="0" err="1">
                  <a:solidFill>
                    <a:srgbClr val="993300"/>
                  </a:solidFill>
                </a:rPr>
                <a:t>trim</a:t>
              </a:r>
              <a:r>
                <a:rPr lang="en-US" sz="1400" dirty="0">
                  <a:solidFill>
                    <a:srgbClr val="993300"/>
                  </a:solidFill>
                </a:rPr>
                <a:t> = 0 A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ACCD812-BF45-6BCD-0441-42428CF25860}"/>
                </a:ext>
              </a:extLst>
            </p:cNvPr>
            <p:cNvSpPr txBox="1"/>
            <p:nvPr/>
          </p:nvSpPr>
          <p:spPr>
            <a:xfrm>
              <a:off x="3547103" y="1837943"/>
              <a:ext cx="230864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1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r= 20 mm:</a:t>
              </a:r>
            </a:p>
            <a:p>
              <a:endParaRPr lang="pt-BR" sz="11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1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</a:t>
              </a:r>
              <a:r>
                <a:rPr lang="pt-BR" sz="11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0.020</a:t>
              </a:r>
              <a:r>
                <a:rPr lang="pt-BR" sz="11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[0.230] %</a:t>
              </a:r>
            </a:p>
            <a:p>
              <a:r>
                <a:rPr lang="pt-BR" sz="11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</a:t>
              </a:r>
              <a:r>
                <a:rPr lang="pt-BR" sz="1100" dirty="0">
                  <a:solidFill>
                    <a:srgbClr val="33CC3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0.574</a:t>
              </a:r>
              <a:r>
                <a:rPr lang="pt-BR" sz="11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[6.400] %</a:t>
              </a:r>
              <a:endParaRPr lang="en-US" sz="11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F221F43-C432-DC91-0CDB-3591A9CD13DB}"/>
                </a:ext>
              </a:extLst>
            </p:cNvPr>
            <p:cNvSpPr txBox="1"/>
            <p:nvPr/>
          </p:nvSpPr>
          <p:spPr>
            <a:xfrm>
              <a:off x="4147968" y="2857500"/>
              <a:ext cx="10903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</a:rPr>
                <a:t>wirevsx.ru1</a:t>
              </a:r>
            </a:p>
          </p:txBody>
        </p:sp>
      </p:grpSp>
      <p:sp>
        <p:nvSpPr>
          <p:cNvPr id="9" name="TextBox 10">
            <a:extLst>
              <a:ext uri="{FF2B5EF4-FFF2-40B4-BE49-F238E27FC236}">
                <a16:creationId xmlns:a16="http://schemas.microsoft.com/office/drawing/2014/main" id="{443BB904-3613-5EBD-6538-8BA05A7534C9}"/>
              </a:ext>
            </a:extLst>
          </p:cNvPr>
          <p:cNvSpPr txBox="1"/>
          <p:nvPr/>
        </p:nvSpPr>
        <p:spPr>
          <a:xfrm>
            <a:off x="3208485" y="5085546"/>
            <a:ext cx="272702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Harmonic content @ </a:t>
            </a:r>
            <a:r>
              <a:rPr lang="en-US" sz="1400" i="1" dirty="0"/>
              <a:t>r</a:t>
            </a:r>
            <a:r>
              <a:rPr lang="en-US" sz="1400" dirty="0"/>
              <a:t> = 2 cm</a:t>
            </a:r>
          </a:p>
          <a:p>
            <a:pPr algn="ctr"/>
            <a:r>
              <a:rPr lang="en-US" sz="1100" dirty="0"/>
              <a:t>(scaled from 1.27 cm radius rotating coil)</a:t>
            </a:r>
          </a:p>
        </p:txBody>
      </p: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273F5494-B3A1-63F5-97D0-5B397F54A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640714"/>
              </p:ext>
            </p:extLst>
          </p:nvPr>
        </p:nvGraphicFramePr>
        <p:xfrm>
          <a:off x="2011680" y="5593080"/>
          <a:ext cx="512064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3145576628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50431969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542925259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18847919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I</a:t>
                      </a:r>
                      <a:r>
                        <a:rPr lang="en-US" sz="1400" baseline="-25000" dirty="0" err="1"/>
                        <a:t>main</a:t>
                      </a:r>
                      <a:r>
                        <a:rPr lang="en-US" sz="1400" baseline="0" dirty="0"/>
                        <a:t> (A)</a:t>
                      </a:r>
                      <a:endParaRPr lang="en-US" sz="1400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</a:t>
                      </a:r>
                      <a:r>
                        <a:rPr lang="en-US" sz="1400" baseline="-25000" dirty="0"/>
                        <a:t>1</a:t>
                      </a:r>
                      <a:r>
                        <a:rPr lang="en-US" sz="1400" dirty="0"/>
                        <a:t>/b</a:t>
                      </a:r>
                      <a:r>
                        <a:rPr lang="en-US" sz="1400" baseline="-25000" dirty="0"/>
                        <a:t>0</a:t>
                      </a:r>
                      <a:r>
                        <a:rPr lang="en-US" sz="1400" dirty="0"/>
                        <a:t> (%)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</a:t>
                      </a:r>
                      <a:r>
                        <a:rPr lang="en-US" sz="1400" baseline="-25000" dirty="0"/>
                        <a:t>2</a:t>
                      </a:r>
                      <a:r>
                        <a:rPr lang="en-US" sz="1400" dirty="0"/>
                        <a:t>/b</a:t>
                      </a:r>
                      <a:r>
                        <a:rPr lang="en-US" sz="1400" baseline="-25000" dirty="0"/>
                        <a:t>0</a:t>
                      </a:r>
                      <a:r>
                        <a:rPr lang="en-US" sz="1400" dirty="0"/>
                        <a:t> (%)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</a:t>
                      </a:r>
                      <a:r>
                        <a:rPr lang="en-US" sz="1400" baseline="-25000" dirty="0"/>
                        <a:t>3</a:t>
                      </a:r>
                      <a:r>
                        <a:rPr lang="en-US" sz="1400" dirty="0"/>
                        <a:t>/b</a:t>
                      </a:r>
                      <a:r>
                        <a:rPr lang="en-US" sz="1400" baseline="-25000" dirty="0"/>
                        <a:t>0</a:t>
                      </a:r>
                      <a:r>
                        <a:rPr lang="en-US" sz="1400" dirty="0"/>
                        <a:t> (%)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99212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0.0691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0.1675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0.0285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0487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tolerance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0.23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281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5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BD16CC-0BC6-BCA9-C146-E47D21E12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8700"/>
            <a:ext cx="6400800" cy="4800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7C0D67A-0EC9-25D5-C13B-9B2DDA483DB0}"/>
              </a:ext>
            </a:extLst>
          </p:cNvPr>
          <p:cNvSpPr txBox="1"/>
          <p:nvPr/>
        </p:nvSpPr>
        <p:spPr>
          <a:xfrm>
            <a:off x="4121883" y="4114800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main</a:t>
            </a:r>
            <a:r>
              <a:rPr lang="en-US" sz="1400" dirty="0">
                <a:solidFill>
                  <a:srgbClr val="993300"/>
                </a:solidFill>
              </a:rPr>
              <a:t> = 155 A</a:t>
            </a:r>
          </a:p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trim</a:t>
            </a:r>
            <a:r>
              <a:rPr lang="en-US" sz="1400" dirty="0">
                <a:solidFill>
                  <a:srgbClr val="993300"/>
                </a:solidFill>
              </a:rPr>
              <a:t> = 12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1EB336-0E6B-6DFC-25EF-CF171880DF2A}"/>
              </a:ext>
            </a:extLst>
          </p:cNvPr>
          <p:cNvSpPr txBox="1"/>
          <p:nvPr/>
        </p:nvSpPr>
        <p:spPr>
          <a:xfrm>
            <a:off x="3547103" y="2790443"/>
            <a:ext cx="23086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20 mm:</a:t>
            </a:r>
          </a:p>
          <a:p>
            <a:endParaRPr lang="pt-BR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1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0.096</a:t>
            </a:r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[0.230] %</a:t>
            </a:r>
          </a:p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1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0.661</a:t>
            </a:r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[6.400] %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B95738-9118-F3F5-CE47-35BC9A582E3B}"/>
              </a:ext>
            </a:extLst>
          </p:cNvPr>
          <p:cNvSpPr txBox="1"/>
          <p:nvPr/>
        </p:nvSpPr>
        <p:spPr>
          <a:xfrm>
            <a:off x="4147968" y="3810000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wirevsx.ru3</a:t>
            </a:r>
          </a:p>
        </p:txBody>
      </p:sp>
    </p:spTree>
    <p:extLst>
      <p:ext uri="{BB962C8B-B14F-4D97-AF65-F5344CB8AC3E}">
        <p14:creationId xmlns:p14="http://schemas.microsoft.com/office/powerpoint/2010/main" val="2318319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AE2F24-EE49-123A-573C-3AD6CC2F7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8700"/>
            <a:ext cx="6400800" cy="4800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30AC571-A47E-FB06-D372-F0CD09AA0D35}"/>
              </a:ext>
            </a:extLst>
          </p:cNvPr>
          <p:cNvSpPr txBox="1"/>
          <p:nvPr/>
        </p:nvSpPr>
        <p:spPr>
          <a:xfrm>
            <a:off x="4121883" y="4114800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main</a:t>
            </a:r>
            <a:r>
              <a:rPr lang="en-US" sz="1400" dirty="0">
                <a:solidFill>
                  <a:srgbClr val="993300"/>
                </a:solidFill>
              </a:rPr>
              <a:t> = 185 A</a:t>
            </a:r>
          </a:p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trim</a:t>
            </a:r>
            <a:r>
              <a:rPr lang="en-US" sz="1400" dirty="0">
                <a:solidFill>
                  <a:srgbClr val="993300"/>
                </a:solidFill>
              </a:rPr>
              <a:t> = 0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640055-D043-40CD-7CFB-B04836B81E40}"/>
              </a:ext>
            </a:extLst>
          </p:cNvPr>
          <p:cNvSpPr txBox="1"/>
          <p:nvPr/>
        </p:nvSpPr>
        <p:spPr>
          <a:xfrm>
            <a:off x="3547103" y="2790443"/>
            <a:ext cx="23086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20 mm:</a:t>
            </a:r>
          </a:p>
          <a:p>
            <a:endParaRPr lang="pt-BR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1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0.096</a:t>
            </a:r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[0.230] %</a:t>
            </a:r>
          </a:p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1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0.660</a:t>
            </a:r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[6.400] %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764A83-F109-79FB-7E7A-64AF92F9B75C}"/>
              </a:ext>
            </a:extLst>
          </p:cNvPr>
          <p:cNvSpPr txBox="1"/>
          <p:nvPr/>
        </p:nvSpPr>
        <p:spPr>
          <a:xfrm>
            <a:off x="4147968" y="3810000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wirevsx.ru1</a:t>
            </a:r>
          </a:p>
        </p:txBody>
      </p:sp>
    </p:spTree>
    <p:extLst>
      <p:ext uri="{BB962C8B-B14F-4D97-AF65-F5344CB8AC3E}">
        <p14:creationId xmlns:p14="http://schemas.microsoft.com/office/powerpoint/2010/main" val="274329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77B8BF-34D4-F0F0-1486-977CE97FF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39E074C-211B-16F6-E8DD-87398B476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EDA8E8E-426A-98CD-38E9-94FA0B7B66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sp>
        <p:nvSpPr>
          <p:cNvPr id="6" name="Text Box 7">
            <a:extLst>
              <a:ext uri="{FF2B5EF4-FFF2-40B4-BE49-F238E27FC236}">
                <a16:creationId xmlns:a16="http://schemas.microsoft.com/office/drawing/2014/main" id="{9D674933-C908-1B91-0139-A917DA338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BCX10461T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42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14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3.0000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3.1801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[-12,12]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[-3.7734, 3.7734]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C20FC6-A014-4E60-AC00-FA10FDCFBA00}"/>
              </a:ext>
            </a:extLst>
          </p:cNvPr>
          <p:cNvSpPr txBox="1"/>
          <p:nvPr/>
        </p:nvSpPr>
        <p:spPr>
          <a:xfrm>
            <a:off x="1956913" y="2231023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I</a:t>
            </a:r>
            <a:r>
              <a:rPr lang="en-US" sz="1600" baseline="-25000" dirty="0" err="1">
                <a:solidFill>
                  <a:srgbClr val="FF0000"/>
                </a:solidFill>
              </a:rPr>
              <a:t>trim</a:t>
            </a:r>
            <a:r>
              <a:rPr lang="en-US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8DEF8C-B88F-5A67-FCDA-B56F8EAD2631}"/>
              </a:ext>
            </a:extLst>
          </p:cNvPr>
          <p:cNvSpPr txBox="1"/>
          <p:nvPr/>
        </p:nvSpPr>
        <p:spPr>
          <a:xfrm>
            <a:off x="6493861" y="2231023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I</a:t>
            </a:r>
            <a:r>
              <a:rPr lang="en-US" sz="1600" baseline="-25000" dirty="0" err="1">
                <a:solidFill>
                  <a:srgbClr val="FF0000"/>
                </a:solidFill>
              </a:rPr>
              <a:t>main</a:t>
            </a:r>
            <a:r>
              <a:rPr lang="en-US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34FDB3-A8A9-6790-52D4-8B9F16EC5CEA}"/>
              </a:ext>
            </a:extLst>
          </p:cNvPr>
          <p:cNvSpPr txBox="1"/>
          <p:nvPr/>
        </p:nvSpPr>
        <p:spPr>
          <a:xfrm>
            <a:off x="1826076" y="2743647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wiredat.ru1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A0AD08-CFD1-74A2-6255-13DCD981835A}"/>
              </a:ext>
            </a:extLst>
          </p:cNvPr>
          <p:cNvSpPr txBox="1"/>
          <p:nvPr/>
        </p:nvSpPr>
        <p:spPr>
          <a:xfrm>
            <a:off x="6408834" y="2743647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wiredat.ru2</a:t>
            </a:r>
          </a:p>
        </p:txBody>
      </p:sp>
    </p:spTree>
    <p:extLst>
      <p:ext uri="{BB962C8B-B14F-4D97-AF65-F5344CB8AC3E}">
        <p14:creationId xmlns:p14="http://schemas.microsoft.com/office/powerpoint/2010/main" val="286606674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22654</TotalTime>
  <Words>343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198</cp:revision>
  <dcterms:created xsi:type="dcterms:W3CDTF">2006-04-28T20:17:03Z</dcterms:created>
  <dcterms:modified xsi:type="dcterms:W3CDTF">2022-07-12T21:57:40Z</dcterms:modified>
</cp:coreProperties>
</file>