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69" r:id="rId2"/>
    <p:sldId id="275" r:id="rId3"/>
    <p:sldId id="351" r:id="rId4"/>
    <p:sldId id="283" r:id="rId5"/>
    <p:sldId id="282" r:id="rId6"/>
    <p:sldId id="284" r:id="rId7"/>
    <p:sldId id="285" r:id="rId8"/>
    <p:sldId id="286" r:id="rId9"/>
    <p:sldId id="287" r:id="rId10"/>
    <p:sldId id="288" r:id="rId11"/>
    <p:sldId id="276" r:id="rId12"/>
    <p:sldId id="365" r:id="rId13"/>
    <p:sldId id="354" r:id="rId14"/>
    <p:sldId id="293" r:id="rId15"/>
    <p:sldId id="366" r:id="rId16"/>
    <p:sldId id="353" r:id="rId17"/>
    <p:sldId id="296" r:id="rId18"/>
    <p:sldId id="36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6" r:id="rId27"/>
    <p:sldId id="361" r:id="rId28"/>
    <p:sldId id="305" r:id="rId29"/>
    <p:sldId id="362" r:id="rId30"/>
    <p:sldId id="307" r:id="rId31"/>
    <p:sldId id="315" r:id="rId32"/>
    <p:sldId id="363" r:id="rId33"/>
    <p:sldId id="316" r:id="rId34"/>
    <p:sldId id="317" r:id="rId35"/>
    <p:sldId id="318" r:id="rId36"/>
    <p:sldId id="319" r:id="rId37"/>
    <p:sldId id="368" r:id="rId38"/>
    <p:sldId id="313" r:id="rId39"/>
    <p:sldId id="359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4" r:id="rId48"/>
    <p:sldId id="335" r:id="rId49"/>
    <p:sldId id="336" r:id="rId50"/>
    <p:sldId id="337" r:id="rId51"/>
    <p:sldId id="338" r:id="rId52"/>
    <p:sldId id="339" r:id="rId53"/>
    <p:sldId id="341" r:id="rId54"/>
    <p:sldId id="342" r:id="rId55"/>
    <p:sldId id="343" r:id="rId56"/>
    <p:sldId id="344" r:id="rId57"/>
    <p:sldId id="348" r:id="rId58"/>
    <p:sldId id="364" r:id="rId59"/>
    <p:sldId id="345" r:id="rId60"/>
    <p:sldId id="346" r:id="rId61"/>
    <p:sldId id="347" r:id="rId62"/>
    <p:sldId id="360" r:id="rId63"/>
    <p:sldId id="274" r:id="rId64"/>
  </p:sldIdLst>
  <p:sldSz cx="9144000" cy="6858000" type="screen4x3"/>
  <p:notesSz cx="6858000" cy="9144000"/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-702" y="-7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4461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tiff"/><Relationship Id="rId4" Type="http://schemas.openxmlformats.org/officeDocument/2006/relationships/image" Target="../media/image11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smtClean="0"/>
              <a:t>Recent Undulator Work At SLAC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CA" dirty="0" smtClean="0"/>
              <a:t>Zachary Wolf</a:t>
            </a:r>
          </a:p>
          <a:p>
            <a:pPr algn="ctr"/>
            <a:r>
              <a:rPr lang="en-CA" dirty="0" smtClean="0"/>
              <a:t>SLAC</a:t>
            </a:r>
          </a:p>
          <a:p>
            <a:pPr algn="ctr"/>
            <a:r>
              <a:rPr lang="en-CA" dirty="0" smtClean="0"/>
              <a:t>June 18, 2015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Fiducialization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14" name="Picture 5" descr="MMF photos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05276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MM_Pointed_Mag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372903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MMF photos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05276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MMF photos 2 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6655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0" y="63362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LCLS-TN-07-7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158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Measurement Repeatability, Reference Undulator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96000" y="4724400"/>
            <a:ext cx="13367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 dirty="0"/>
              <a:t>X-Trajectory,</a:t>
            </a:r>
          </a:p>
          <a:p>
            <a:pPr algn="ctr" eaLnBrk="1" hangingPunct="1"/>
            <a:r>
              <a:rPr lang="en-US" altLang="en-US" sz="1600" dirty="0"/>
              <a:t>Y-Trajectory,</a:t>
            </a:r>
          </a:p>
          <a:p>
            <a:pPr algn="ctr" eaLnBrk="1" hangingPunct="1"/>
            <a:r>
              <a:rPr lang="en-US" altLang="en-US" sz="1600" dirty="0" smtClean="0"/>
              <a:t>Phase </a:t>
            </a:r>
            <a:r>
              <a:rPr lang="en-US" altLang="en-US" sz="1600" dirty="0"/>
              <a:t>vs </a:t>
            </a:r>
            <a:r>
              <a:rPr lang="en-US" altLang="en-US" sz="1600" dirty="0" smtClean="0"/>
              <a:t>Z</a:t>
            </a:r>
            <a:endParaRPr lang="en-US" alt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66825"/>
            <a:ext cx="409432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65" y="1295400"/>
            <a:ext cx="398703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2" y="4095750"/>
            <a:ext cx="408856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164362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LCLS-TN-09-3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8355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 Dipole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8" name="Picture 5" descr="MMF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36837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72200" y="4084637"/>
            <a:ext cx="1577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200" dirty="0"/>
              <a:t>Reference Dipole,</a:t>
            </a:r>
          </a:p>
          <a:p>
            <a:pPr algn="ctr" eaLnBrk="1" hangingPunct="1"/>
            <a:r>
              <a:rPr lang="en-US" altLang="en-US" sz="1200" dirty="0"/>
              <a:t>uniform field,</a:t>
            </a:r>
          </a:p>
          <a:p>
            <a:pPr algn="ctr" eaLnBrk="1" hangingPunct="1"/>
            <a:r>
              <a:rPr lang="en-US" altLang="en-US" sz="1200" dirty="0"/>
              <a:t>NMR measurements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71" t="17445" r="43958" b="2481"/>
          <a:stretch/>
        </p:blipFill>
        <p:spPr>
          <a:xfrm>
            <a:off x="838200" y="1828800"/>
            <a:ext cx="4505325" cy="37719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80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 Undulator K Measurement Repeatability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831975"/>
            <a:ext cx="6643687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96200" y="3152001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±1.5x10</a:t>
            </a:r>
            <a:r>
              <a:rPr lang="en-US" sz="1200" baseline="30000" dirty="0" smtClean="0"/>
              <a:t>-4</a:t>
            </a:r>
            <a:endParaRPr lang="en-US" sz="12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391400" y="3061900"/>
            <a:ext cx="304800" cy="13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91400" y="3429000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7607" y="5697318"/>
            <a:ext cx="302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 repeatability allows</a:t>
            </a:r>
          </a:p>
          <a:p>
            <a:r>
              <a:rPr lang="en-US" sz="1400" dirty="0" smtClean="0"/>
              <a:t>long term radiation damage studies.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8705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Radiation Damage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2" y="1295400"/>
            <a:ext cx="3676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695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714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62375"/>
            <a:ext cx="37052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43600" y="6400800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H-D Nuhn, FEL2014</a:t>
            </a:r>
          </a:p>
        </p:txBody>
      </p:sp>
    </p:spTree>
    <p:extLst>
      <p:ext uri="{BB962C8B-B14F-4D97-AF65-F5344CB8AC3E}">
        <p14:creationId xmlns="" xmlns:p14="http://schemas.microsoft.com/office/powerpoint/2010/main" val="42261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742363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Radiation Damage Studies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47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Undulator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94"/>
          <a:stretch/>
        </p:blipFill>
        <p:spPr>
          <a:xfrm>
            <a:off x="2395537" y="1600200"/>
            <a:ext cx="4352925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733800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Placed at end of LCLS.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1767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Undulator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97" y="1828800"/>
            <a:ext cx="450980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4572000"/>
            <a:ext cx="3414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EPU in a package compatible with LCLS</a:t>
            </a:r>
          </a:p>
          <a:p>
            <a:endParaRPr lang="en-US" sz="1400" dirty="0" smtClean="0"/>
          </a:p>
          <a:p>
            <a:r>
              <a:rPr lang="en-US" sz="1400" dirty="0" smtClean="0"/>
              <a:t>Use same alignment strategy.  Undulator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quadrupole on the same girder.</a:t>
            </a:r>
            <a:endParaRPr lang="en-US" sz="1400" dirty="0"/>
          </a:p>
        </p:txBody>
      </p:sp>
      <p:pic>
        <p:nvPicPr>
          <p:cNvPr id="7" name="Picture 3" descr="C:\Users\emkraft\Desktop\instal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92" y="2133600"/>
            <a:ext cx="3657600" cy="2049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572000" y="1295400"/>
            <a:ext cx="0" cy="525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746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Delta Cross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71600"/>
            <a:ext cx="83883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06382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Franz Peters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0541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Magnetic Measurements</a:t>
            </a:r>
            <a:endParaRPr 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3380" y="1447800"/>
            <a:ext cx="74772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measurements of the Delta undulator are </a:t>
            </a:r>
            <a:r>
              <a:rPr lang="en-US" dirty="0" smtClean="0"/>
              <a:t>difficult.</a:t>
            </a:r>
          </a:p>
          <a:p>
            <a:pPr algn="l"/>
            <a:r>
              <a:rPr lang="en-US" dirty="0" smtClean="0"/>
              <a:t>     The only access to the field is from the end of the</a:t>
            </a:r>
            <a:r>
              <a:rPr lang="en-US" dirty="0"/>
              <a:t> </a:t>
            </a:r>
            <a:r>
              <a:rPr lang="en-US" dirty="0" smtClean="0"/>
              <a:t>6.6 mm diameter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bore of the 3.2 m long undulator.</a:t>
            </a:r>
            <a:r>
              <a:rPr lang="en-US" dirty="0"/>
              <a:t> </a:t>
            </a:r>
            <a:r>
              <a:rPr lang="en-US" dirty="0" smtClean="0"/>
              <a:t> There is no side access.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We </a:t>
            </a:r>
            <a:r>
              <a:rPr lang="en-US" dirty="0" smtClean="0"/>
              <a:t>work toward </a:t>
            </a:r>
            <a:r>
              <a:rPr lang="en-US" dirty="0"/>
              <a:t>making an FEL from Delta undulators in the future.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 We measure on the curved path of a guide tube in the assembled</a:t>
            </a:r>
          </a:p>
          <a:p>
            <a:r>
              <a:rPr lang="en-US" dirty="0" smtClean="0"/>
              <a:t>      undulator, not on the beam axis.  Must make corrections.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We can only tune quadrants.  The assembled undulator can only</a:t>
            </a:r>
          </a:p>
          <a:p>
            <a:r>
              <a:rPr lang="en-US" dirty="0" smtClean="0"/>
              <a:t>     only be measured.  Do as much tuning as possible before assembly.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field varies exponentially away from a quadrant.  The quadrants</a:t>
            </a:r>
          </a:p>
          <a:p>
            <a:r>
              <a:rPr lang="en-US" dirty="0"/>
              <a:t> </a:t>
            </a:r>
            <a:r>
              <a:rPr lang="en-US" dirty="0" smtClean="0"/>
              <a:t>    must be straight when tuning.  Quadrant assembly must be done </a:t>
            </a:r>
          </a:p>
          <a:p>
            <a:r>
              <a:rPr lang="en-US" dirty="0"/>
              <a:t> </a:t>
            </a:r>
            <a:r>
              <a:rPr lang="en-US" dirty="0" smtClean="0"/>
              <a:t>    with the quadrants straight and parallel.</a:t>
            </a:r>
          </a:p>
          <a:p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472" y="5334000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only access is at the ends, through the beam pipe.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95800"/>
            <a:ext cx="2743200" cy="205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157" y="728235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LCLS-TN-13-4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2241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981200"/>
            <a:ext cx="47179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LCLS-I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ndulator measurement repeatability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adiation damage studies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Delta Undulator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Construction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Tuning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hase shifter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LCLS-II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Component spacing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Undulator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shifter development</a:t>
            </a:r>
          </a:p>
        </p:txBody>
      </p:sp>
    </p:spTree>
    <p:extLst>
      <p:ext uri="{BB962C8B-B14F-4D97-AF65-F5344CB8AC3E}">
        <p14:creationId xmlns="" xmlns:p14="http://schemas.microsoft.com/office/powerpoint/2010/main" val="3646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Tuning Plan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9924" y="1981200"/>
            <a:ext cx="80970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 the magnetic moment of each block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Sort the blocks to minimize field errors and to make tuning easier, and to</a:t>
            </a:r>
          </a:p>
          <a:p>
            <a:pPr marL="285750" indent="-285750"/>
            <a:r>
              <a:rPr lang="en-US" dirty="0" smtClean="0"/>
              <a:t>        make sure errors are within the tuning motion range (small) of the blocks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Assemble the quadrants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Tune the quadrants by moving blocks (works well for Delta’s fixed gap)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Numerically superpose the quadrant fields to estimate the field in</a:t>
            </a:r>
          </a:p>
          <a:p>
            <a:r>
              <a:rPr lang="en-US" dirty="0"/>
              <a:t> </a:t>
            </a:r>
            <a:r>
              <a:rPr lang="en-US" dirty="0" smtClean="0"/>
              <a:t>       the assembled undulator, re-tune if necessary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Assemble the undulator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 the fields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Disassemble the undulator and re-tune the quadrants if required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Determine the magnetic center line (the beam axis)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Calculate trajectories, phase, K on the beam axis from the 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Fiducialize the beam axis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27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Magnet Block Measurements</a:t>
            </a:r>
            <a:endParaRPr lang="en-US" dirty="0"/>
          </a:p>
        </p:txBody>
      </p:sp>
      <p:pic>
        <p:nvPicPr>
          <p:cNvPr id="5" name="Picture 7" descr="YZ Set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371600"/>
            <a:ext cx="359886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XY Setu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x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275138"/>
            <a:ext cx="21605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my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284663"/>
            <a:ext cx="216058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mz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4300538"/>
            <a:ext cx="21605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30188" y="4165600"/>
            <a:ext cx="1146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Measure: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Mz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4863" y="1066800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Helmholtz Coil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Prototype blocks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1067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 smtClean="0"/>
              <a:t>Block Sort, Vertical Blocks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y_block_pairing_land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000" y="2482265"/>
            <a:ext cx="5400000" cy="384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79962" y="5300246"/>
            <a:ext cx="2613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(all plots have same scale)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371600"/>
            <a:ext cx="76690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Pair blocks and put pairs into periods to match My (no steering in a period)</a:t>
            </a:r>
          </a:p>
          <a:p>
            <a:r>
              <a:rPr lang="en-US" sz="1600" dirty="0" smtClean="0"/>
              <a:t>     and cancel </a:t>
            </a:r>
            <a:r>
              <a:rPr lang="en-US" sz="1600" dirty="0" err="1" smtClean="0"/>
              <a:t>Mx</a:t>
            </a:r>
            <a:r>
              <a:rPr lang="en-US" sz="1600" dirty="0" smtClean="0"/>
              <a:t> (no vertical kicks in a period).</a:t>
            </a:r>
          </a:p>
          <a:p>
            <a:r>
              <a:rPr lang="en-US" sz="1600" dirty="0" smtClean="0"/>
              <a:t>Put pairs into quadrants so quadrants can be tuned.  Place strong pairs in a period</a:t>
            </a:r>
          </a:p>
          <a:p>
            <a:r>
              <a:rPr lang="en-US" sz="1600" dirty="0" smtClean="0"/>
              <a:t>     next to weak pairs to minimize phase errors.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239000" y="613993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LCLS-TN-13-1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7277" y="5663625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These plots are for the 1 m prototype,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ut they illustrate the sorting algorithm.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87864" y="150911"/>
            <a:ext cx="812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goal of sorting is to allow the quadrants to be tuned using the very limited allowed block motions.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8135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 smtClean="0"/>
              <a:t>Block Sort, Horizontal Blocks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124200" y="5528846"/>
            <a:ext cx="2808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(both plots have same scale)</a:t>
            </a:r>
          </a:p>
        </p:txBody>
      </p:sp>
      <p:pic>
        <p:nvPicPr>
          <p:cNvPr id="8" name="Picture 6" descr="x_block_pairing_land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642771"/>
            <a:ext cx="78486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1642646"/>
            <a:ext cx="730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Horizontal blocks are paired to cancel My and </a:t>
            </a:r>
            <a:r>
              <a:rPr lang="en-US" sz="1600" dirty="0" err="1" smtClean="0"/>
              <a:t>Mx</a:t>
            </a:r>
            <a:r>
              <a:rPr lang="en-US" sz="1600" dirty="0" smtClean="0"/>
              <a:t>.  Pairs are put into undulator</a:t>
            </a:r>
          </a:p>
          <a:p>
            <a:r>
              <a:rPr lang="en-US" sz="1600" dirty="0" smtClean="0"/>
              <a:t>periods.  The periods are assembled to make the quadrants.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001723" y="621613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LCLS-TN-13-1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6019800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These plots are for the 1 m prototype,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ut they illustrate the sorting algorithm.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1147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 smtClean="0"/>
              <a:t>Assemble Quadrants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sort results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1430338"/>
            <a:ext cx="29051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186238" y="2438400"/>
            <a:ext cx="3924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dirty="0"/>
          </a:p>
          <a:p>
            <a:pPr algn="l">
              <a:buFont typeface="Arial" charset="0"/>
              <a:buChar char="•"/>
            </a:pPr>
            <a:r>
              <a:rPr lang="en-US" dirty="0"/>
              <a:t> Use matched pairs in each period to minimize local errors and overall field integrals</a:t>
            </a:r>
          </a:p>
          <a:p>
            <a:pPr algn="l">
              <a:buFont typeface="Arial" charset="0"/>
              <a:buChar char="•"/>
            </a:pPr>
            <a:r>
              <a:rPr lang="en-US" dirty="0"/>
              <a:t> Use strong pair, then weak pair to minimize phase errors</a:t>
            </a:r>
          </a:p>
          <a:p>
            <a:pPr algn="l">
              <a:buFont typeface="Arial" charset="0"/>
              <a:buChar char="•"/>
            </a:pPr>
            <a:r>
              <a:rPr lang="en-US" dirty="0"/>
              <a:t> Produce printout of what block goes in each slot, indicate block flips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25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Quadrant Assembly And Tuning</a:t>
            </a:r>
            <a:endParaRPr lang="en-US" dirty="0"/>
          </a:p>
        </p:txBody>
      </p:sp>
      <p:pic>
        <p:nvPicPr>
          <p:cNvPr id="5" name="Picture 4" descr="Kugler set-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9600" y="2065800"/>
            <a:ext cx="3240000" cy="2430000"/>
          </a:xfrm>
          <a:prstGeom prst="rect">
            <a:avLst/>
          </a:prstGeom>
        </p:spPr>
      </p:pic>
      <p:pic>
        <p:nvPicPr>
          <p:cNvPr id="6" name="Picture 33" descr="Quadrant On CM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3877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457" y="48006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Mechanically align blocks</a:t>
            </a:r>
          </a:p>
          <a:p>
            <a:r>
              <a:rPr lang="en-US" dirty="0" smtClean="0"/>
              <a:t>using CMM.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4800600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blocks using magnetic</a:t>
            </a:r>
          </a:p>
          <a:p>
            <a:r>
              <a:rPr lang="en-US" dirty="0" smtClean="0"/>
              <a:t>measurements to straighten</a:t>
            </a:r>
          </a:p>
          <a:p>
            <a:r>
              <a:rPr lang="en-US" dirty="0" smtClean="0"/>
              <a:t>trajectories and minimize</a:t>
            </a:r>
          </a:p>
          <a:p>
            <a:r>
              <a:rPr lang="en-US" dirty="0" smtClean="0"/>
              <a:t>phase errors.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62484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(Photos of prototype)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09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34000" y="1247001"/>
            <a:ext cx="1226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Scott Anderson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Ends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89178"/>
            <a:ext cx="3088327" cy="232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End Block Desig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43025"/>
            <a:ext cx="4381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nd Trajectory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010025"/>
            <a:ext cx="28797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58791" y="3996630"/>
            <a:ext cx="28232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If </a:t>
            </a:r>
            <a:r>
              <a:rPr lang="en-US" sz="1400" dirty="0" err="1"/>
              <a:t>K</a:t>
            </a:r>
            <a:r>
              <a:rPr lang="en-US" sz="1400" baseline="-25000" dirty="0" err="1"/>
              <a:t>v</a:t>
            </a:r>
            <a:r>
              <a:rPr lang="en-US" sz="1400" dirty="0"/>
              <a:t> is kick from full vertical </a:t>
            </a:r>
            <a:r>
              <a:rPr lang="en-US" sz="1400" dirty="0" smtClean="0"/>
              <a:t>block</a:t>
            </a:r>
          </a:p>
          <a:p>
            <a:r>
              <a:rPr lang="en-US" sz="1400" dirty="0" smtClean="0"/>
              <a:t>and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h</a:t>
            </a:r>
            <a:r>
              <a:rPr lang="en-US" sz="1400" dirty="0" smtClean="0"/>
              <a:t> is the kick from a full</a:t>
            </a:r>
          </a:p>
          <a:p>
            <a:r>
              <a:rPr lang="en-US" sz="1400" dirty="0" smtClean="0"/>
              <a:t>horizontal block:</a:t>
            </a:r>
            <a:endParaRPr lang="en-US" sz="1400" dirty="0"/>
          </a:p>
          <a:p>
            <a:r>
              <a:rPr lang="en-US" sz="1400" dirty="0"/>
              <a:t>k</a:t>
            </a:r>
            <a:r>
              <a:rPr lang="en-US" sz="1400" baseline="-25000" dirty="0"/>
              <a:t>1</a:t>
            </a:r>
            <a:r>
              <a:rPr lang="en-US" sz="1400" dirty="0"/>
              <a:t> = (</a:t>
            </a:r>
            <a:r>
              <a:rPr lang="en-US" sz="1400" dirty="0" smtClean="0"/>
              <a:t>3/14)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v</a:t>
            </a:r>
            <a:endParaRPr lang="en-US" sz="1400" baseline="-25000" dirty="0" smtClean="0"/>
          </a:p>
          <a:p>
            <a:r>
              <a:rPr lang="en-US" sz="1400" dirty="0" smtClean="0"/>
              <a:t>k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= (1/2)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h</a:t>
            </a:r>
            <a:endParaRPr lang="en-US" sz="1400" baseline="-25000" dirty="0" smtClean="0"/>
          </a:p>
          <a:p>
            <a:r>
              <a:rPr lang="en-US" sz="1400" dirty="0" smtClean="0"/>
              <a:t>k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+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v</a:t>
            </a:r>
            <a:r>
              <a:rPr lang="en-US" sz="1400" dirty="0" smtClean="0"/>
              <a:t> = (5/7)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v</a:t>
            </a:r>
            <a:endParaRPr lang="en-US" sz="1400" baseline="-250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62600" y="5481161"/>
            <a:ext cx="30764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/>
              <a:t>Block 3 homogenizes the two half</a:t>
            </a:r>
          </a:p>
          <a:p>
            <a:pPr algn="l"/>
            <a:r>
              <a:rPr lang="en-US" sz="1400" dirty="0"/>
              <a:t>blocks, this leaves a small trajectory</a:t>
            </a:r>
          </a:p>
          <a:p>
            <a:pPr algn="l"/>
            <a:r>
              <a:rPr lang="en-US" sz="1400" dirty="0" smtClean="0"/>
              <a:t>offset.  Correct </a:t>
            </a:r>
            <a:r>
              <a:rPr lang="en-US" sz="1400" dirty="0"/>
              <a:t>by shifting block </a:t>
            </a:r>
            <a:r>
              <a:rPr lang="en-US" sz="1400" dirty="0" smtClean="0"/>
              <a:t>2.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873823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96923" y="634579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LCLS-TN-13-2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750" y="297349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Steering free</a:t>
            </a:r>
          </a:p>
          <a:p>
            <a:r>
              <a:rPr lang="en-US" sz="1600" dirty="0" smtClean="0"/>
              <a:t>No offset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294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3.2 m Quadrant Tuning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Recent Undulator Work At SLAC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95400"/>
            <a:ext cx="67056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6335">
            <a:off x="3663974" y="1924434"/>
            <a:ext cx="1827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3 Carriers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4648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Nd</a:t>
            </a:r>
            <a:r>
              <a:rPr lang="en-US" sz="1400" baseline="-25000" dirty="0" smtClean="0">
                <a:solidFill>
                  <a:prstClr val="white"/>
                </a:solidFill>
              </a:rPr>
              <a:t>2</a:t>
            </a:r>
            <a:r>
              <a:rPr lang="en-US" sz="1400" dirty="0" smtClean="0">
                <a:solidFill>
                  <a:prstClr val="white"/>
                </a:solidFill>
              </a:rPr>
              <a:t>Fe</a:t>
            </a:r>
            <a:r>
              <a:rPr lang="en-US" sz="1400" baseline="-25000" dirty="0" smtClean="0">
                <a:solidFill>
                  <a:prstClr val="white"/>
                </a:solidFill>
              </a:rPr>
              <a:t>14</a:t>
            </a:r>
            <a:r>
              <a:rPr lang="en-US" sz="1400" dirty="0" smtClean="0">
                <a:solidFill>
                  <a:prstClr val="white"/>
                </a:solidFill>
              </a:rPr>
              <a:t>B Magnets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648200" y="3733800"/>
            <a:ext cx="1200150" cy="10099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2000" y="2276229"/>
            <a:ext cx="95250" cy="8479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81600" y="5534941"/>
            <a:ext cx="990599" cy="3324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3827" y="5864423"/>
            <a:ext cx="1827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Linear Bearings</a:t>
            </a:r>
          </a:p>
        </p:txBody>
      </p:sp>
    </p:spTree>
    <p:extLst>
      <p:ext uri="{BB962C8B-B14F-4D97-AF65-F5344CB8AC3E}">
        <p14:creationId xmlns="" xmlns:p14="http://schemas.microsoft.com/office/powerpoint/2010/main" val="22013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In Software Superpose Quadrant Fields To Simulate Assembled Undulator, Correct If Necessary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000" y="1653953"/>
            <a:ext cx="2880000" cy="226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143710"/>
            <a:ext cx="2880000" cy="24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209163"/>
            <a:ext cx="2880000" cy="229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690952"/>
            <a:ext cx="2880000" cy="230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1982" y="1321333"/>
            <a:ext cx="756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 CP+.  Expect undulator within tolerance, but no permeability effects in superposition.</a:t>
            </a:r>
            <a:endParaRPr lang="en-US" sz="14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72200" y="64124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(Prototype)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98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2" y="12954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80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LCLS-I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31"/>
          <a:stretch/>
        </p:blipFill>
        <p:spPr>
          <a:xfrm>
            <a:off x="914400" y="1447800"/>
            <a:ext cx="7315200" cy="4809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64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124823"/>
            <a:ext cx="4800600" cy="334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Field Integrals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600200"/>
            <a:ext cx="4343400" cy="381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76400" y="57150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 Wire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57266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Wire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11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Hall Probe Measurements</a:t>
            </a:r>
            <a:endParaRPr lang="en-US" dirty="0"/>
          </a:p>
        </p:txBody>
      </p:sp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6248400" y="1396901"/>
            <a:ext cx="2686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/>
              <a:t>2 </a:t>
            </a:r>
            <a:r>
              <a:rPr lang="en-US" dirty="0" err="1"/>
              <a:t>Senis</a:t>
            </a:r>
            <a:r>
              <a:rPr lang="en-US" dirty="0"/>
              <a:t> probes</a:t>
            </a:r>
          </a:p>
          <a:p>
            <a:pPr algn="l"/>
            <a:r>
              <a:rPr lang="en-US" dirty="0"/>
              <a:t>Small planar hall effect</a:t>
            </a:r>
          </a:p>
          <a:p>
            <a:pPr algn="l"/>
            <a:r>
              <a:rPr lang="en-US" dirty="0"/>
              <a:t>Accurate measurements</a:t>
            </a:r>
          </a:p>
          <a:p>
            <a:pPr algn="l"/>
            <a:r>
              <a:rPr lang="en-US" dirty="0"/>
              <a:t>∆y = 200 microns</a:t>
            </a:r>
          </a:p>
          <a:p>
            <a:pPr algn="l"/>
            <a:r>
              <a:rPr lang="en-US" dirty="0"/>
              <a:t>Take out ∆z in software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1273076"/>
            <a:ext cx="3638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Each probe measures </a:t>
            </a:r>
            <a:r>
              <a:rPr lang="en-US" sz="1600" dirty="0" err="1" smtClean="0"/>
              <a:t>Bx</a:t>
            </a:r>
            <a:r>
              <a:rPr lang="en-US" sz="1600" dirty="0" smtClean="0"/>
              <a:t>, By, and Bz.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" y="1668903"/>
            <a:ext cx="6120000" cy="120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76400" y="3406676"/>
            <a:ext cx="57919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Measure 3 field components at two points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Measure probe position relative to straight 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Determine probe position relative to </a:t>
            </a:r>
            <a:r>
              <a:rPr lang="en-US" dirty="0" err="1" smtClean="0"/>
              <a:t>fiducialized</a:t>
            </a:r>
            <a:r>
              <a:rPr lang="en-US" dirty="0" smtClean="0"/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Determine magnetic center relative to probes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Determine magnetic center relative to </a:t>
            </a:r>
            <a:r>
              <a:rPr lang="en-US" dirty="0" err="1" smtClean="0"/>
              <a:t>fiducialized</a:t>
            </a:r>
            <a:r>
              <a:rPr lang="en-US" dirty="0" smtClean="0"/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Determine beam axis relative to </a:t>
            </a:r>
            <a:r>
              <a:rPr lang="en-US" dirty="0" err="1" smtClean="0"/>
              <a:t>fiducialized</a:t>
            </a:r>
            <a:r>
              <a:rPr lang="en-US" dirty="0" smtClean="0"/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Calculate trajectories, phase, K on beam axis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Fiducialize</a:t>
            </a:r>
            <a:r>
              <a:rPr lang="en-US" dirty="0" smtClean="0"/>
              <a:t> beam axis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3101876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LCLS-TN-13-4, LCLS-TN-13-9</a:t>
            </a:r>
            <a:endParaRPr lang="en-US" u="sng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29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Hall Probe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001000" cy="451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6068795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only access for measurements is</a:t>
            </a:r>
          </a:p>
          <a:p>
            <a:r>
              <a:rPr lang="en-US" dirty="0" smtClean="0"/>
              <a:t>through the end of the beam pipe.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275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Want Fields On Beam Axis, Not Probe Location</a:t>
            </a:r>
            <a:endParaRPr lang="en-US" sz="2800" dirty="0"/>
          </a:p>
        </p:txBody>
      </p:sp>
      <p:pic>
        <p:nvPicPr>
          <p:cNvPr id="5" name="Picture 4" descr="beam_axi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7337" y="2057400"/>
            <a:ext cx="6029325" cy="233362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7000" y="5943600"/>
            <a:ext cx="17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LCLS-TN-13-11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13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Measure Probe Position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752600"/>
            <a:ext cx="305162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retroreflec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6957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emkraft\Desktop\Cap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4267199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:\My Documents\presentation\IWAA 2012\P1000572.JPG"/>
          <p:cNvPicPr>
            <a:picLocks noChangeAspect="1" noChangeArrowheads="1"/>
          </p:cNvPicPr>
          <p:nvPr/>
        </p:nvPicPr>
        <p:blipFill>
          <a:blip r:embed="rId5" cstate="print"/>
          <a:srcRect t="19531"/>
          <a:stretch>
            <a:fillRect/>
          </a:stretch>
        </p:blipFill>
        <p:spPr bwMode="auto">
          <a:xfrm>
            <a:off x="5334000" y="4281675"/>
            <a:ext cx="2880000" cy="17381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1295400"/>
            <a:ext cx="746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location from corner cube.  Longitudinal location from interferometer.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20532" y="6376572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Georg </a:t>
            </a:r>
            <a:r>
              <a:rPr lang="en-US" sz="1600" dirty="0" err="1" smtClean="0"/>
              <a:t>Gassner</a:t>
            </a:r>
            <a:endParaRPr lang="en-US" sz="16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62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Probe Position Measurements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pic>
        <p:nvPicPr>
          <p:cNvPr id="2050" name="Picture 2" descr="V:\MET\MagServe\MagData\DELTA\Delta data\Assembled Measurements\Probe Position Measurements\20141005 1012\CCD_pos_20141005 1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828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:\MET\MagServe\MagData\DELTA\Delta data\Assembled Measurements\Probe Position Measurements\20141005 1012\dz_20141005 1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29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Locate Magnetic Center</a:t>
            </a:r>
            <a:endParaRPr lang="en-US" dirty="0"/>
          </a:p>
        </p:txBody>
      </p:sp>
      <p:pic>
        <p:nvPicPr>
          <p:cNvPr id="5" name="Picture 4" descr="vert_pol_field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066800"/>
            <a:ext cx="4686300" cy="29527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06200" y="3962400"/>
            <a:ext cx="7752000" cy="2209800"/>
            <a:chOff x="619800" y="4038600"/>
            <a:chExt cx="7752000" cy="2209800"/>
          </a:xfrm>
        </p:grpSpPr>
        <p:grpSp>
          <p:nvGrpSpPr>
            <p:cNvPr id="10" name="Group 9"/>
            <p:cNvGrpSpPr/>
            <p:nvPr/>
          </p:nvGrpSpPr>
          <p:grpSpPr>
            <a:xfrm>
              <a:off x="2895600" y="4058906"/>
              <a:ext cx="5476200" cy="2189494"/>
              <a:chOff x="3124200" y="3657600"/>
              <a:chExt cx="5476200" cy="218949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00400" y="3886200"/>
                <a:ext cx="5400000" cy="1960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124200" y="3657600"/>
                <a:ext cx="3200400" cy="175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800" y="4038600"/>
              <a:ext cx="5400000" cy="218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52400" y="3352800"/>
            <a:ext cx="29129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Center relative to probes.</a:t>
            </a:r>
          </a:p>
          <a:p>
            <a:r>
              <a:rPr lang="en-US" sz="1600" dirty="0" smtClean="0"/>
              <a:t>Use linear field mode.</a:t>
            </a:r>
          </a:p>
          <a:p>
            <a:r>
              <a:rPr lang="en-US" sz="1600" dirty="0" smtClean="0"/>
              <a:t>Measure </a:t>
            </a:r>
            <a:r>
              <a:rPr lang="en-US" sz="1600" dirty="0" err="1" smtClean="0"/>
              <a:t>Bx</a:t>
            </a:r>
            <a:r>
              <a:rPr lang="en-US" sz="1600" dirty="0" smtClean="0"/>
              <a:t> and By.</a:t>
            </a:r>
          </a:p>
          <a:p>
            <a:r>
              <a:rPr lang="en-US" sz="1600" dirty="0" smtClean="0"/>
              <a:t>Can rotate probes to measure</a:t>
            </a:r>
          </a:p>
          <a:p>
            <a:r>
              <a:rPr lang="en-US" sz="1600" dirty="0" smtClean="0"/>
              <a:t>  at two points along x or y.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3429000"/>
            <a:ext cx="1973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Assume field shape</a:t>
            </a:r>
          </a:p>
          <a:p>
            <a:r>
              <a:rPr lang="en-US" sz="1600" dirty="0" smtClean="0"/>
              <a:t>is first term in field</a:t>
            </a:r>
          </a:p>
          <a:p>
            <a:r>
              <a:rPr lang="en-US" sz="1600" dirty="0" smtClean="0"/>
              <a:t>expansion near the</a:t>
            </a:r>
          </a:p>
          <a:p>
            <a:r>
              <a:rPr lang="en-US" sz="1600" dirty="0" smtClean="0"/>
              <a:t>center.</a:t>
            </a:r>
            <a:endParaRPr lang="en-US" sz="160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163" y="6231523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LCLS-TN-13-9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28663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Result: Delta Works Well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281" b="46512"/>
          <a:stretch>
            <a:fillRect/>
          </a:stretch>
        </p:blipFill>
        <p:spPr bwMode="auto">
          <a:xfrm>
            <a:off x="937331" y="914400"/>
            <a:ext cx="211066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572000" cy="327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0978" y="4731603"/>
            <a:ext cx="3514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Phase shifter scan.</a:t>
            </a:r>
          </a:p>
          <a:p>
            <a:pPr algn="ctr"/>
            <a:r>
              <a:rPr lang="en-US" sz="1600" dirty="0" smtClean="0"/>
              <a:t>In linear vertical magnetic field mode</a:t>
            </a:r>
          </a:p>
          <a:p>
            <a:pPr algn="ctr"/>
            <a:r>
              <a:rPr lang="en-US" sz="1600" dirty="0" smtClean="0"/>
              <a:t>mix Delta light with LCLS light.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2634724"/>
            <a:ext cx="356860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Delta works in all polarization modes.</a:t>
            </a:r>
          </a:p>
          <a:p>
            <a:r>
              <a:rPr lang="en-US" sz="1600" dirty="0" smtClean="0"/>
              <a:t>A DESY group measured the amount</a:t>
            </a:r>
          </a:p>
          <a:p>
            <a:r>
              <a:rPr lang="en-US" sz="1600" dirty="0" smtClean="0"/>
              <a:t>of polarization.</a:t>
            </a:r>
          </a:p>
          <a:p>
            <a:r>
              <a:rPr lang="en-US" sz="1600" dirty="0" smtClean="0"/>
              <a:t>A corrector can deflect the electron</a:t>
            </a:r>
          </a:p>
          <a:p>
            <a:r>
              <a:rPr lang="en-US" sz="1600" dirty="0" smtClean="0"/>
              <a:t>beam a small amount so the Delta</a:t>
            </a:r>
          </a:p>
          <a:p>
            <a:r>
              <a:rPr lang="en-US" sz="1600" dirty="0" smtClean="0"/>
              <a:t>light can be separated from the </a:t>
            </a:r>
          </a:p>
          <a:p>
            <a:r>
              <a:rPr lang="en-US" sz="1600" dirty="0" smtClean="0"/>
              <a:t>LCLS light.</a:t>
            </a:r>
            <a:endParaRPr lang="en-US" sz="16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2" y="4475679"/>
            <a:ext cx="28503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95820" y="6148974"/>
            <a:ext cx="4142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Resonance occurs at the expected K value.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67400" y="682823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Heinz-Dieter </a:t>
            </a:r>
            <a:r>
              <a:rPr lang="en-US" sz="1400" dirty="0" err="1" smtClean="0"/>
              <a:t>Nuhn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152400"/>
            <a:ext cx="8103570" cy="762000"/>
          </a:xfrm>
        </p:spPr>
        <p:txBody>
          <a:bodyPr/>
          <a:lstStyle/>
          <a:p>
            <a:pPr algn="ctr"/>
            <a:r>
              <a:rPr lang="en-US" dirty="0" smtClean="0"/>
              <a:t>Improvements This Summer</a:t>
            </a:r>
            <a:br>
              <a:rPr lang="en-US" dirty="0" smtClean="0"/>
            </a:br>
            <a:r>
              <a:rPr lang="en-US" dirty="0" smtClean="0"/>
              <a:t>Phase </a:t>
            </a:r>
            <a:r>
              <a:rPr lang="en-US" dirty="0" smtClean="0"/>
              <a:t>Errors From 3.2 m Measurements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68413"/>
            <a:ext cx="3657600" cy="2826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8473"/>
            <a:ext cx="3657600" cy="282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3657600" cy="2826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55473"/>
            <a:ext cx="3657600" cy="2826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103807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 </a:t>
            </a:r>
            <a:r>
              <a:rPr lang="en-US" dirty="0" smtClean="0"/>
              <a:t>40 µm </a:t>
            </a:r>
            <a:r>
              <a:rPr lang="en-US" dirty="0" smtClean="0"/>
              <a:t>taper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19354" y="1288473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LCLS-TN-15-1</a:t>
            </a:r>
          </a:p>
          <a:p>
            <a:r>
              <a:rPr lang="en-US" sz="1400" dirty="0" smtClean="0"/>
              <a:t>LCLS-TN-15-2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90558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Phase Shifter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37" y="1524000"/>
            <a:ext cx="6091726" cy="4572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43600" y="1371600"/>
            <a:ext cx="1143000" cy="441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Undulator Cross Section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382907" y="5429250"/>
            <a:ext cx="4378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Tapered shims give the pole </a:t>
            </a:r>
            <a:r>
              <a:rPr lang="en-US" altLang="en-US" dirty="0" smtClean="0"/>
              <a:t>a cant </a:t>
            </a:r>
            <a:r>
              <a:rPr lang="en-US" altLang="en-US" dirty="0"/>
              <a:t>angle</a:t>
            </a:r>
          </a:p>
          <a:p>
            <a:pPr algn="ctr" eaLnBrk="1" hangingPunct="1"/>
            <a:r>
              <a:rPr lang="en-US" altLang="en-US" dirty="0"/>
              <a:t>and are used to set the gap.</a:t>
            </a:r>
          </a:p>
        </p:txBody>
      </p:sp>
      <p:pic>
        <p:nvPicPr>
          <p:cNvPr id="8" name="Picture 11" descr="Tapered Sh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776413"/>
            <a:ext cx="37052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29400" y="1453247"/>
            <a:ext cx="2162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ANL Design</a:t>
            </a:r>
          </a:p>
          <a:p>
            <a:r>
              <a:rPr lang="en-US" sz="1200" dirty="0" smtClean="0"/>
              <a:t>Joachim </a:t>
            </a:r>
            <a:r>
              <a:rPr lang="en-US" sz="1200" dirty="0" err="1" smtClean="0"/>
              <a:t>Pflueger</a:t>
            </a:r>
            <a:r>
              <a:rPr lang="en-US" sz="1200" dirty="0" smtClean="0"/>
              <a:t> idea to use</a:t>
            </a:r>
          </a:p>
          <a:p>
            <a:r>
              <a:rPr lang="en-US" sz="1200" dirty="0" smtClean="0"/>
              <a:t>  tapered shims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5489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36" y="152400"/>
            <a:ext cx="8610600" cy="762000"/>
          </a:xfrm>
        </p:spPr>
        <p:txBody>
          <a:bodyPr/>
          <a:lstStyle/>
          <a:p>
            <a:pPr algn="ctr"/>
            <a:r>
              <a:rPr lang="en-US" dirty="0" smtClean="0"/>
              <a:t>Permanent Magnet Phase Shifter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40</a:t>
            </a:fld>
            <a:endParaRPr lang="en-US" dirty="0"/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8102" y="1793312"/>
            <a:ext cx="3886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55451" y="4154269"/>
            <a:ext cx="8033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PPM phase shifter can be put in the fringe field of the undulator.  It must be</a:t>
            </a:r>
          </a:p>
          <a:p>
            <a:r>
              <a:rPr lang="en-US" dirty="0" smtClean="0"/>
              <a:t>designed so its fringe fields do not enter neighboring steel components.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852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34" y="152400"/>
            <a:ext cx="8610600" cy="762000"/>
          </a:xfrm>
        </p:spPr>
        <p:txBody>
          <a:bodyPr/>
          <a:lstStyle/>
          <a:p>
            <a:pPr algn="ctr"/>
            <a:r>
              <a:rPr lang="en-US" dirty="0" smtClean="0"/>
              <a:t>Phase Shifter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41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6265" y="1452414"/>
            <a:ext cx="362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parameters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v</a:t>
            </a:r>
            <a:r>
              <a:rPr lang="en-US" dirty="0" smtClean="0"/>
              <a:t> = l</a:t>
            </a:r>
            <a:r>
              <a:rPr lang="en-US" baseline="-25000" dirty="0" smtClean="0"/>
              <a:t>1</a:t>
            </a:r>
            <a:r>
              <a:rPr lang="en-US" dirty="0" smtClean="0"/>
              <a:t> and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h</a:t>
            </a:r>
            <a:r>
              <a:rPr lang="en-US" dirty="0" smtClean="0"/>
              <a:t> = l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621" y="2642350"/>
            <a:ext cx="10096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6022" y="2223020"/>
            <a:ext cx="5905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8094" y="5879068"/>
            <a:ext cx="862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simplify the design, I took l</a:t>
            </a:r>
            <a:r>
              <a:rPr lang="en-US" baseline="-25000" dirty="0" smtClean="0"/>
              <a:t>v =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h</a:t>
            </a:r>
            <a:r>
              <a:rPr lang="en-US" dirty="0" smtClean="0"/>
              <a:t>.  So one parameter, use to adjust phase integral.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26049" y="1383268"/>
            <a:ext cx="1667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LCLS-TN-11-2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6410325"/>
            <a:ext cx="34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Efficient.  Always adding phase.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46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34" y="152400"/>
            <a:ext cx="8610600" cy="762000"/>
          </a:xfrm>
        </p:spPr>
        <p:txBody>
          <a:bodyPr/>
          <a:lstStyle/>
          <a:p>
            <a:pPr algn="ctr"/>
            <a:r>
              <a:rPr lang="en-US" dirty="0" smtClean="0"/>
              <a:t>Used Charge Model To Simulate</a:t>
            </a:r>
            <a:br>
              <a:rPr lang="en-US" dirty="0" smtClean="0"/>
            </a:br>
            <a:r>
              <a:rPr lang="en-US" dirty="0" smtClean="0"/>
              <a:t>Phase Shifter For Design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42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2" y="1534389"/>
            <a:ext cx="14001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168235"/>
            <a:ext cx="27527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8" y="4344266"/>
            <a:ext cx="4057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511944"/>
            <a:ext cx="38766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136140"/>
            <a:ext cx="14382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2" y="5715000"/>
            <a:ext cx="23907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53" y="1551709"/>
            <a:ext cx="345349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68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Integral </a:t>
            </a:r>
            <a:r>
              <a:rPr lang="en-US" dirty="0" err="1" smtClean="0"/>
              <a:t>vs</a:t>
            </a:r>
            <a:r>
              <a:rPr lang="en-US" dirty="0" smtClean="0"/>
              <a:t> Block Height and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43</a:t>
            </a:fld>
            <a:endParaRPr lang="en-US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5942"/>
            <a:ext cx="4572000" cy="37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6228"/>
            <a:ext cx="4572000" cy="375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8045" y="5280867"/>
            <a:ext cx="218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Equal length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h</a:t>
            </a:r>
            <a:r>
              <a:rPr lang="en-US" dirty="0" smtClean="0"/>
              <a:t> = l</a:t>
            </a:r>
            <a:r>
              <a:rPr lang="en-US" baseline="-25000" dirty="0" smtClean="0"/>
              <a:t>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2835" y="1307068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integral vs block height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70394" y="1307068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integral vs block thickness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654" y="5754469"/>
            <a:ext cx="4314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Taller blocks make larger phase integral,</a:t>
            </a:r>
          </a:p>
          <a:p>
            <a:r>
              <a:rPr lang="en-US" dirty="0"/>
              <a:t>u</a:t>
            </a:r>
            <a:r>
              <a:rPr lang="en-US" dirty="0" smtClean="0"/>
              <a:t>p to a point.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8809" y="5650199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Thicker (longer) blocks make larger</a:t>
            </a:r>
          </a:p>
          <a:p>
            <a:r>
              <a:rPr lang="en-US" dirty="0"/>
              <a:t>p</a:t>
            </a:r>
            <a:r>
              <a:rPr lang="en-US" dirty="0" smtClean="0"/>
              <a:t>hase integral.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98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Magnetic Length </a:t>
            </a:r>
            <a:r>
              <a:rPr lang="en-US" dirty="0" err="1" smtClean="0"/>
              <a:t>vs</a:t>
            </a:r>
            <a:r>
              <a:rPr lang="en-US" dirty="0" smtClean="0"/>
              <a:t> Block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44</a:t>
            </a:fld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1884"/>
            <a:ext cx="4572000" cy="338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57122"/>
            <a:ext cx="4572000" cy="344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19478" y="542029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 = 7 mm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82160" y="5442329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 = 100 mm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337" y="5943600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Minimize block height in order to minimize magnetic length.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8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6391" y="1209675"/>
            <a:ext cx="38671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Final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45</a:t>
            </a:fld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601" y="3591957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8775" y="3643829"/>
            <a:ext cx="329184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51" y="2057400"/>
            <a:ext cx="1370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9 mm</a:t>
            </a:r>
          </a:p>
          <a:p>
            <a:r>
              <a:rPr lang="en-US" dirty="0" smtClean="0"/>
              <a:t>H = 25 mm</a:t>
            </a:r>
          </a:p>
          <a:p>
            <a:r>
              <a:rPr lang="en-US" dirty="0" smtClean="0"/>
              <a:t>W = 66 mm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00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Field, Trajectory,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46</a:t>
            </a:fld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947" y="1295400"/>
            <a:ext cx="342015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6185" y="1251507"/>
            <a:ext cx="3336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3133" y="4114800"/>
            <a:ext cx="33478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2841" y="1421183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Trajectory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4436" y="431222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682" y="14027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156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Tuning Studies</a:t>
            </a:r>
            <a:br>
              <a:rPr lang="en-US" dirty="0" smtClean="0"/>
            </a:br>
            <a:r>
              <a:rPr lang="en-US" dirty="0" smtClean="0"/>
              <a:t>Virtual Shims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47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537" y="2235875"/>
            <a:ext cx="84369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Errors were put into the modeled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first integral of the error field was determined as a function of error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Shim motions were put into the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first integral of the shim field was determined as a function of shim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this was done at minimum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minimum gap, errors could be corrected exactly by shims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correction was not exact at all gaps and the gap dependence was studied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5334000"/>
            <a:ext cx="322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Very interested in your results</a:t>
            </a:r>
          </a:p>
          <a:p>
            <a:r>
              <a:rPr lang="en-US" dirty="0">
                <a:solidFill>
                  <a:srgbClr val="0070C0"/>
                </a:solidFill>
              </a:rPr>
              <a:t>w</a:t>
            </a:r>
            <a:r>
              <a:rPr lang="en-US" dirty="0" smtClean="0">
                <a:solidFill>
                  <a:srgbClr val="0070C0"/>
                </a:solidFill>
              </a:rPr>
              <a:t>ith steel shims.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8500" y="13832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LCLS-TN-12-3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74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Sample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48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9" y="1325709"/>
            <a:ext cx="33142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06" y="1554309"/>
            <a:ext cx="334496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9" y="3962400"/>
            <a:ext cx="3209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4929440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Magnetization direction error</a:t>
            </a:r>
          </a:p>
          <a:p>
            <a:r>
              <a:rPr lang="en-US" dirty="0" smtClean="0"/>
              <a:t>Block 3 magnetization rotated by 20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290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Virtual Shims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49</a:t>
            </a:fld>
            <a:endParaRPr lang="en-US" dirty="0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628" y="1324687"/>
            <a:ext cx="614908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445" y="4008120"/>
            <a:ext cx="5633753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55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Undulator Measurements</a:t>
            </a:r>
            <a:br>
              <a:rPr lang="en-US" altLang="en-US" dirty="0" smtClean="0"/>
            </a:br>
            <a:r>
              <a:rPr lang="en-US" altLang="en-US" dirty="0" smtClean="0"/>
              <a:t>Hall Probe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7" name="Picture 5" descr="MMF photos 3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05276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MF photos 3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MF photos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305276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59213" y="1992313"/>
            <a:ext cx="126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/>
              <a:t>Beginning</a:t>
            </a:r>
          </a:p>
          <a:p>
            <a:pPr algn="l" eaLnBrk="1" hangingPunct="1"/>
            <a:r>
              <a:rPr lang="en-US" altLang="en-US" sz="1400"/>
              <a:t>zero field</a:t>
            </a:r>
          </a:p>
          <a:p>
            <a:pPr algn="l" eaLnBrk="1" hangingPunct="1"/>
            <a:r>
              <a:rPr lang="en-US" altLang="en-US" sz="1400"/>
              <a:t>measurement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938588" y="3003550"/>
            <a:ext cx="126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/>
              <a:t>Ending</a:t>
            </a:r>
          </a:p>
          <a:p>
            <a:pPr algn="l" eaLnBrk="1" hangingPunct="1"/>
            <a:r>
              <a:rPr lang="en-US" altLang="en-US" sz="1400"/>
              <a:t>zero field</a:t>
            </a:r>
          </a:p>
          <a:p>
            <a:pPr algn="l" eaLnBrk="1" hangingPunct="1"/>
            <a:r>
              <a:rPr lang="en-US" altLang="en-US" sz="1400"/>
              <a:t>measurement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62400" y="4343400"/>
            <a:ext cx="1485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 dirty="0" err="1"/>
              <a:t>Senis</a:t>
            </a:r>
            <a:r>
              <a:rPr lang="en-US" altLang="en-US" sz="1400" dirty="0"/>
              <a:t> Hall probe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2819400" y="2667000"/>
            <a:ext cx="1295400" cy="762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1828800" y="4495800"/>
            <a:ext cx="2209800" cy="3810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24400" y="5504765"/>
            <a:ext cx="4031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Zero </a:t>
            </a:r>
            <a:r>
              <a:rPr lang="en-US" altLang="en-US" dirty="0" smtClean="0"/>
              <a:t>offset correction</a:t>
            </a:r>
            <a:r>
              <a:rPr lang="en-US" altLang="en-US" dirty="0"/>
              <a:t> </a:t>
            </a:r>
            <a:r>
              <a:rPr lang="en-US" altLang="en-US" dirty="0" smtClean="0"/>
              <a:t>assumes linear</a:t>
            </a:r>
          </a:p>
          <a:p>
            <a:pPr eaLnBrk="1" hangingPunct="1"/>
            <a:r>
              <a:rPr lang="en-US" altLang="en-US" dirty="0" smtClean="0"/>
              <a:t>offset </a:t>
            </a:r>
            <a:r>
              <a:rPr lang="en-US" altLang="en-US" dirty="0"/>
              <a:t>dependence on </a:t>
            </a:r>
            <a:r>
              <a:rPr lang="en-US" altLang="en-US" dirty="0" smtClean="0"/>
              <a:t>time.  Want low</a:t>
            </a:r>
          </a:p>
          <a:p>
            <a:pPr eaLnBrk="1" hangingPunct="1"/>
            <a:r>
              <a:rPr lang="en-US" altLang="en-US" dirty="0"/>
              <a:t>d</a:t>
            </a:r>
            <a:r>
              <a:rPr lang="en-US" altLang="en-US" dirty="0" smtClean="0"/>
              <a:t>rift Hall probe.</a:t>
            </a:r>
            <a:endParaRPr lang="en-US" altLang="en-US" dirty="0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5029200" y="2819400"/>
            <a:ext cx="1600200" cy="533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6698" y="5027711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Capacitive sensors used to align undulator to bench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048000" y="5181600"/>
            <a:ext cx="10668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166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Sample Shim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5" y="1294099"/>
            <a:ext cx="344559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96" y="1287604"/>
            <a:ext cx="340114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1" y="4038600"/>
            <a:ext cx="324056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1774" y="4466787"/>
            <a:ext cx="41344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block motion</a:t>
            </a:r>
          </a:p>
          <a:p>
            <a:endParaRPr lang="en-US" dirty="0" smtClean="0"/>
          </a:p>
          <a:p>
            <a:r>
              <a:rPr lang="en-US" dirty="0" smtClean="0"/>
              <a:t>At tuning gap, determine slope change</a:t>
            </a:r>
          </a:p>
          <a:p>
            <a:r>
              <a:rPr lang="en-US" dirty="0" smtClean="0"/>
              <a:t>as a function of block motion</a:t>
            </a:r>
          </a:p>
          <a:p>
            <a:endParaRPr lang="en-US" dirty="0" smtClean="0"/>
          </a:p>
          <a:p>
            <a:r>
              <a:rPr lang="en-US" dirty="0" smtClean="0"/>
              <a:t>Fix trajectory at tuning gap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Error, Add Shim, Study Gap 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51</a:t>
            </a:fld>
            <a:endParaRPr 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7713" y="1524000"/>
            <a:ext cx="689500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7624" y="1315769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magnetization error: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44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Add Error, Add Shim, Study Gap 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7624" y="1264874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magnetization direction error:</a:t>
            </a:r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847" y="1828800"/>
            <a:ext cx="710609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983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 Shimming The Magnet 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8FE9268-36AC-44FB-BF8A-77C7D4EF66DA}" type="slidenum">
              <a:rPr lang="en-US" smtClean="0"/>
              <a:pPr algn="r">
                <a:defRPr/>
              </a:pPr>
              <a:t>53</a:t>
            </a:fld>
            <a:endParaRPr lang="en-US" dirty="0"/>
          </a:p>
        </p:txBody>
      </p:sp>
      <p:pic>
        <p:nvPicPr>
          <p:cNvPr id="6" name="Picture 5" descr="Magnet Structure Test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623600"/>
            <a:ext cx="5760000" cy="432000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04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Integrals vs Gap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3" y="1343461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3" y="3641505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18" y="1343461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18" y="3651896"/>
            <a:ext cx="3048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66" y="5965756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I1x and I1y </a:t>
            </a:r>
            <a:r>
              <a:rPr lang="en-US" dirty="0" smtClean="0">
                <a:sym typeface="Mathematica1"/>
              </a:rPr>
              <a:t> </a:t>
            </a:r>
            <a:r>
              <a:rPr lang="en-US" dirty="0" smtClean="0"/>
              <a:t>0 at min gap</a:t>
            </a:r>
          </a:p>
          <a:p>
            <a:r>
              <a:rPr lang="en-US" dirty="0" smtClean="0"/>
              <a:t>Vary by ~ 25 µTm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07179" y="5983069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I2x and I2y </a:t>
            </a:r>
            <a:r>
              <a:rPr lang="en-US" dirty="0" smtClean="0">
                <a:sym typeface="Mathematica1"/>
              </a:rPr>
              <a:t> </a:t>
            </a:r>
            <a:r>
              <a:rPr lang="en-US" dirty="0" smtClean="0"/>
              <a:t>0 at min gap</a:t>
            </a:r>
          </a:p>
          <a:p>
            <a:r>
              <a:rPr lang="en-US" dirty="0" smtClean="0"/>
              <a:t>Vary by ~ 10 µTm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01102" y="6294785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Only 10 blocks of each</a:t>
            </a:r>
          </a:p>
          <a:p>
            <a:r>
              <a:rPr lang="en-US" sz="1200" dirty="0" smtClean="0">
                <a:solidFill>
                  <a:srgbClr val="0070C0"/>
                </a:solidFill>
              </a:rPr>
              <a:t>type for the sort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29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Trajectories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926244"/>
            <a:ext cx="4480560" cy="33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4" y="1920254"/>
            <a:ext cx="4480560" cy="3360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7245" y="161186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-7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48084" y="565046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= 8.5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23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 Integral, Magnetic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" y="1447800"/>
            <a:ext cx="4480560" cy="3360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90" y="1449877"/>
            <a:ext cx="4480560" cy="3360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637" y="5382839"/>
            <a:ext cx="396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10 mm gap, PI </a:t>
            </a:r>
            <a:r>
              <a:rPr lang="en-US" dirty="0"/>
              <a:t>=   8.893e-06 </a:t>
            </a:r>
            <a:r>
              <a:rPr lang="en-US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632970" y="5355224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length is defined as the distance</a:t>
            </a:r>
          </a:p>
          <a:p>
            <a:r>
              <a:rPr lang="en-US" dirty="0" smtClean="0"/>
              <a:t>between end points where the measured</a:t>
            </a:r>
          </a:p>
          <a:p>
            <a:r>
              <a:rPr lang="en-US" dirty="0"/>
              <a:t>f</a:t>
            </a:r>
            <a:r>
              <a:rPr lang="en-US" dirty="0" smtClean="0"/>
              <a:t>ringe field is greater than 0.4 </a:t>
            </a:r>
            <a:r>
              <a:rPr lang="en-US" dirty="0"/>
              <a:t>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11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Delta Phase Shifter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2" y="3701491"/>
            <a:ext cx="4005478" cy="30041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76" y="1324340"/>
            <a:ext cx="42767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062" y="1573022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Slides and </a:t>
            </a:r>
            <a:r>
              <a:rPr lang="en-US" sz="1200" dirty="0" err="1" smtClean="0">
                <a:solidFill>
                  <a:srgbClr val="0070C0"/>
                </a:solidFill>
              </a:rPr>
              <a:t>strongback</a:t>
            </a:r>
            <a:endParaRPr lang="en-US" sz="1200" dirty="0" smtClean="0">
              <a:solidFill>
                <a:srgbClr val="0070C0"/>
              </a:solidFill>
            </a:endParaRPr>
          </a:p>
          <a:p>
            <a:r>
              <a:rPr lang="en-US" sz="1200" dirty="0" smtClean="0">
                <a:solidFill>
                  <a:srgbClr val="0070C0"/>
                </a:solidFill>
              </a:rPr>
              <a:t>take up moment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062" y="2292291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Spring takes force</a:t>
            </a:r>
          </a:p>
          <a:p>
            <a:r>
              <a:rPr lang="en-US" sz="1200" dirty="0" smtClean="0">
                <a:solidFill>
                  <a:srgbClr val="0070C0"/>
                </a:solidFill>
              </a:rPr>
              <a:t>off </a:t>
            </a:r>
            <a:r>
              <a:rPr lang="en-US" sz="1200" dirty="0" err="1" smtClean="0">
                <a:solidFill>
                  <a:srgbClr val="0070C0"/>
                </a:solidFill>
              </a:rPr>
              <a:t>leadscrew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957" y="3122017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Machined screw,</a:t>
            </a:r>
          </a:p>
          <a:p>
            <a:r>
              <a:rPr lang="en-US" sz="1200" dirty="0" smtClean="0">
                <a:solidFill>
                  <a:srgbClr val="0070C0"/>
                </a:solidFill>
              </a:rPr>
              <a:t>(replace with ball screw)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7367" y="2260783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Scale measures gap,</a:t>
            </a:r>
          </a:p>
          <a:p>
            <a:r>
              <a:rPr lang="en-US" sz="1200" dirty="0">
                <a:solidFill>
                  <a:srgbClr val="0070C0"/>
                </a:solidFill>
              </a:rPr>
              <a:t>a</a:t>
            </a:r>
            <a:r>
              <a:rPr lang="en-US" sz="1200" dirty="0" smtClean="0">
                <a:solidFill>
                  <a:srgbClr val="0070C0"/>
                </a:solidFill>
              </a:rPr>
              <a:t>ccommodates any small</a:t>
            </a:r>
          </a:p>
          <a:p>
            <a:r>
              <a:rPr lang="en-US" sz="1200" dirty="0" smtClean="0">
                <a:solidFill>
                  <a:srgbClr val="0070C0"/>
                </a:solidFill>
              </a:rPr>
              <a:t>jaw deflections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68633" y="1800220"/>
            <a:ext cx="1251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Motor, gear box</a:t>
            </a:r>
            <a:endParaRPr lang="en-US" sz="12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92246" y="1942355"/>
            <a:ext cx="925382" cy="34993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07535" y="2637384"/>
            <a:ext cx="1244009" cy="11657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078367" y="2834938"/>
            <a:ext cx="1153931" cy="51791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60558" y="1942355"/>
            <a:ext cx="786809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1"/>
          </p:cNvCxnSpPr>
          <p:nvPr/>
        </p:nvCxnSpPr>
        <p:spPr>
          <a:xfrm flipH="1" flipV="1">
            <a:off x="5582093" y="2292293"/>
            <a:ext cx="1265274" cy="2916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56" y="3697224"/>
            <a:ext cx="4141475" cy="3008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87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LCLS-II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9965" y="1752600"/>
            <a:ext cx="45640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existing undulator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Replace LCLS-I with two undulator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HXR undulators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Variable gap, PM hybrid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Vertical or horizontal gap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32 segments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3.4 m segment length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26 mm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SXR undulators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Variable gap, PM hybrid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Horizontal gap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21 segments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3.4 m segment length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39 mm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superconducting </a:t>
            </a:r>
            <a:r>
              <a:rPr lang="en-US" dirty="0" err="1" smtClean="0"/>
              <a:t>linac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42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LCLS-II Interspace Spacing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59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33" y="1371600"/>
            <a:ext cx="4876800" cy="2190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7" y="3650456"/>
            <a:ext cx="3667125" cy="27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Recent Undulator Work At SLAC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2909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LCLSII-3.2-EN-0358-R0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17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X Trajectory Shims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7" name="Picture 3" descr="Shims_on_un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563" y="1508125"/>
            <a:ext cx="4022725" cy="2192338"/>
          </a:xfrm>
          <a:prstGeom prst="rect">
            <a:avLst/>
          </a:prstGeom>
          <a:noFill/>
        </p:spPr>
      </p:pic>
      <p:pic>
        <p:nvPicPr>
          <p:cNvPr id="8" name="Picture 4" descr="Pole_shi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5" y="4271963"/>
            <a:ext cx="3714750" cy="1514475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37125" y="4075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64075" y="3978275"/>
            <a:ext cx="4114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Apply shims to top and bottom poles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Shims weaken By, don’t cause Bx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Can’t strengthen pole, instead place   	shims on next pole to reduce 	deflection in other direction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endParaRPr lang="en-US" altLang="en-US"/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/>
              <a:t> Developed software to automate shim placement</a:t>
            </a:r>
          </a:p>
        </p:txBody>
      </p:sp>
      <p:pic>
        <p:nvPicPr>
          <p:cNvPr id="11" name="Picture 7" descr="Shi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08125"/>
            <a:ext cx="441483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7200" y="3611563"/>
            <a:ext cx="1649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ANL/APS/TB-48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57200" y="5897563"/>
            <a:ext cx="1503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LCLS-TN-04-7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846638" y="3611563"/>
            <a:ext cx="1649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ANL/APS/TB-48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489325" y="1325563"/>
            <a:ext cx="216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Isaac Vasserman’s Ideas</a:t>
            </a:r>
          </a:p>
        </p:txBody>
      </p:sp>
    </p:spTree>
    <p:extLst>
      <p:ext uri="{BB962C8B-B14F-4D97-AF65-F5344CB8AC3E}">
        <p14:creationId xmlns="" xmlns:p14="http://schemas.microsoft.com/office/powerpoint/2010/main" val="34235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Interspace Spacing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60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70" y="1463040"/>
            <a:ext cx="6372860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3661" y="5638800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edge of the phase shifter must be 14 cm from the last pole</a:t>
            </a:r>
          </a:p>
          <a:p>
            <a:r>
              <a:rPr lang="en-US" dirty="0"/>
              <a:t>o</a:t>
            </a:r>
            <a:r>
              <a:rPr lang="en-US" dirty="0" smtClean="0"/>
              <a:t>f the undulator (using the 3 </a:t>
            </a:r>
            <a:r>
              <a:rPr lang="en-US" dirty="0" err="1" smtClean="0"/>
              <a:t>Gcm</a:t>
            </a:r>
            <a:r>
              <a:rPr lang="en-US" dirty="0" smtClean="0"/>
              <a:t> criterion, no mirror plates).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2909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LCLSII-3.2-EN-0358-R0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39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Component Spacing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50038" y="6386513"/>
            <a:ext cx="2257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7A6345B-9A7D-4F4E-B951-C36AB320D764}" type="slidenum">
              <a:rPr lang="en-US" smtClean="0"/>
              <a:pPr algn="r">
                <a:defRPr/>
              </a:pPr>
              <a:t>61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523999"/>
            <a:ext cx="5067300" cy="46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15200" y="2918744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test,</a:t>
            </a:r>
          </a:p>
          <a:p>
            <a:r>
              <a:rPr lang="en-US" dirty="0"/>
              <a:t>m</a:t>
            </a:r>
            <a:r>
              <a:rPr lang="en-US" dirty="0" smtClean="0"/>
              <a:t>ore studies</a:t>
            </a:r>
          </a:p>
          <a:p>
            <a:r>
              <a:rPr lang="en-US" dirty="0"/>
              <a:t>o</a:t>
            </a:r>
            <a:r>
              <a:rPr lang="en-US" dirty="0" smtClean="0"/>
              <a:t>f mirror</a:t>
            </a:r>
          </a:p>
          <a:p>
            <a:r>
              <a:rPr lang="en-US" dirty="0"/>
              <a:t>p</a:t>
            </a:r>
            <a:r>
              <a:rPr lang="en-US" dirty="0" smtClean="0"/>
              <a:t>lates needed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58270" y="3429000"/>
            <a:ext cx="8506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12909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LCLSII-3.2-EN-0358-R0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LCLS-II Undulator And Phase Shifter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5" name="Content Placeholder 5" descr="Novel horizontal gap vertical polarization undulator_DSC_2821_2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94408"/>
            <a:ext cx="3657600" cy="22695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95400"/>
            <a:ext cx="3156376" cy="2367282"/>
          </a:xfrm>
          <a:prstGeom prst="rect">
            <a:avLst/>
          </a:prstGeom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53" y="1345994"/>
            <a:ext cx="254312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33800" y="1676400"/>
            <a:ext cx="1957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</a:t>
            </a:r>
          </a:p>
          <a:p>
            <a:r>
              <a:rPr lang="en-US" sz="1200" dirty="0" smtClean="0"/>
              <a:t>Will build SXR undulators,</a:t>
            </a:r>
          </a:p>
          <a:p>
            <a:r>
              <a:rPr lang="en-US" sz="1200" dirty="0"/>
              <a:t>p</a:t>
            </a:r>
            <a:r>
              <a:rPr lang="en-US" sz="1200" dirty="0" smtClean="0"/>
              <a:t>ossibly HXR undulators.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4953000"/>
            <a:ext cx="1375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ANL</a:t>
            </a:r>
          </a:p>
          <a:p>
            <a:r>
              <a:rPr lang="en-US" sz="1200" dirty="0" smtClean="0"/>
              <a:t>Possibly will build</a:t>
            </a:r>
          </a:p>
          <a:p>
            <a:r>
              <a:rPr lang="en-US" sz="1200" dirty="0" smtClean="0"/>
              <a:t>HXR undulators.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3174794"/>
            <a:ext cx="1410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Danfysik</a:t>
            </a:r>
            <a:endParaRPr lang="en-US" dirty="0" smtClean="0"/>
          </a:p>
          <a:p>
            <a:r>
              <a:rPr lang="en-US" sz="1200" dirty="0" smtClean="0"/>
              <a:t>Building prototype</a:t>
            </a:r>
          </a:p>
          <a:p>
            <a:r>
              <a:rPr lang="en-US" sz="1200" dirty="0"/>
              <a:t>p</a:t>
            </a:r>
            <a:r>
              <a:rPr lang="en-US" sz="1200" dirty="0" smtClean="0"/>
              <a:t>hase shifter.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746935" y="2438400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(Added rotors for tuning.)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304801"/>
            <a:ext cx="8103570" cy="990600"/>
          </a:xfrm>
        </p:spPr>
        <p:txBody>
          <a:bodyPr/>
          <a:lstStyle/>
          <a:p>
            <a:pPr algn="ctr"/>
            <a:r>
              <a:rPr lang="en-CA" sz="3200" dirty="0" smtClean="0"/>
              <a:t>End</a:t>
            </a:r>
            <a:endParaRPr lang="en-CA" sz="3200" dirty="0"/>
          </a:p>
        </p:txBody>
      </p:sp>
    </p:spTree>
    <p:extLst>
      <p:ext uri="{BB962C8B-B14F-4D97-AF65-F5344CB8AC3E}">
        <p14:creationId xmlns="" xmlns:p14="http://schemas.microsoft.com/office/powerpoint/2010/main" val="34132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Y Trajectory Shims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graphicFrame>
        <p:nvGraphicFramePr>
          <p:cNvPr id="6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304800" y="4267200"/>
          <a:ext cx="4506913" cy="1828800"/>
        </p:xfrm>
        <a:graphic>
          <a:graphicData uri="http://schemas.openxmlformats.org/presentationml/2006/ole">
            <p:oleObj spid="_x0000_s1069" name="Chart" r:id="rId3" imgW="7229343" imgH="2933780" progId="Excel.Sheet.8">
              <p:embed/>
            </p:oleObj>
          </a:graphicData>
        </a:graphic>
      </p:graphicFrame>
      <p:pic>
        <p:nvPicPr>
          <p:cNvPr id="7" name="Picture 8" descr="Old Shim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54" t="22729" r="13884" b="23729"/>
          <a:stretch>
            <a:fillRect/>
          </a:stretch>
        </p:blipFill>
        <p:spPr bwMode="auto">
          <a:xfrm>
            <a:off x="5410200" y="1295400"/>
            <a:ext cx="27336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New Shim 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8" t="22183" r="13766" b="25002"/>
          <a:stretch>
            <a:fillRect/>
          </a:stretch>
        </p:blipFill>
        <p:spPr bwMode="auto">
          <a:xfrm>
            <a:off x="5410200" y="3657600"/>
            <a:ext cx="27511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1712913" cy="1004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200"/>
              <a:t>Bx Shim</a:t>
            </a:r>
          </a:p>
          <a:p>
            <a:pPr algn="l" eaLnBrk="1" hangingPunct="1"/>
            <a:r>
              <a:rPr lang="en-US" altLang="en-US" sz="1200"/>
              <a:t>New Design</a:t>
            </a:r>
          </a:p>
          <a:p>
            <a:pPr algn="l" eaLnBrk="1" hangingPunct="1"/>
            <a:endParaRPr lang="en-US" altLang="en-US" sz="1200"/>
          </a:p>
          <a:p>
            <a:pPr algn="l" eaLnBrk="1" hangingPunct="1"/>
            <a:r>
              <a:rPr lang="en-US" altLang="en-US" sz="1200"/>
              <a:t>Smaller external fields</a:t>
            </a:r>
          </a:p>
          <a:p>
            <a:pPr algn="l" eaLnBrk="1" hangingPunct="1"/>
            <a:r>
              <a:rPr lang="en-US" altLang="en-US" sz="1200"/>
              <a:t>Uniform Bx field in gap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467600" y="5791200"/>
            <a:ext cx="1347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/>
              <a:t>Yurii Levashov</a:t>
            </a:r>
          </a:p>
        </p:txBody>
      </p:sp>
      <p:pic>
        <p:nvPicPr>
          <p:cNvPr id="11" name="Picture 13" descr="MMF photos 3 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21478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19200" y="2743200"/>
            <a:ext cx="67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Inconel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066800" y="3200400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Steel</a:t>
            </a:r>
          </a:p>
          <a:p>
            <a:pPr eaLnBrk="1" hangingPunct="1"/>
            <a:r>
              <a:rPr lang="en-US" altLang="en-US" sz="1200"/>
              <a:t>Spot weld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243388" y="1828800"/>
            <a:ext cx="655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Old</a:t>
            </a:r>
          </a:p>
          <a:p>
            <a:pPr eaLnBrk="1" hangingPunct="1"/>
            <a:r>
              <a:rPr lang="en-US" altLang="en-US" sz="1200"/>
              <a:t>Shim</a:t>
            </a:r>
          </a:p>
          <a:p>
            <a:pPr eaLnBrk="1" hangingPunct="1"/>
            <a:r>
              <a:rPr lang="en-US" altLang="en-US" sz="1200"/>
              <a:t>Design</a:t>
            </a: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1828800" y="25908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1752600" y="31242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>
            <a:off x="3810000" y="2057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219200" y="1828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53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Automated </a:t>
            </a:r>
            <a:r>
              <a:rPr lang="en-US" altLang="en-US" dirty="0"/>
              <a:t>X And Y </a:t>
            </a:r>
            <a:r>
              <a:rPr lang="en-US" altLang="en-US" dirty="0" smtClean="0"/>
              <a:t>Trajectory Shimming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2563" y="1724025"/>
            <a:ext cx="1200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Measured</a:t>
            </a:r>
          </a:p>
          <a:p>
            <a:pPr eaLnBrk="1" hangingPunct="1"/>
            <a:r>
              <a:rPr lang="en-US" altLang="en-US"/>
              <a:t>X</a:t>
            </a:r>
          </a:p>
          <a:p>
            <a:pPr eaLnBrk="1" hangingPunct="1"/>
            <a:r>
              <a:rPr lang="en-US" altLang="en-US"/>
              <a:t>Trajectory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64075" y="1724025"/>
            <a:ext cx="113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Calculate</a:t>
            </a:r>
          </a:p>
          <a:p>
            <a:pPr eaLnBrk="1" hangingPunct="1"/>
            <a:r>
              <a:rPr lang="en-US" altLang="en-US"/>
              <a:t>Shims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5125" y="3917950"/>
            <a:ext cx="1060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Modeled</a:t>
            </a:r>
          </a:p>
          <a:p>
            <a:pPr eaLnBrk="1" hangingPunct="1"/>
            <a:r>
              <a:rPr lang="en-US" altLang="en-US"/>
              <a:t>X Traj</a:t>
            </a:r>
          </a:p>
          <a:p>
            <a:pPr eaLnBrk="1" hangingPunct="1"/>
            <a:r>
              <a:rPr lang="en-US" altLang="en-US"/>
              <a:t>With</a:t>
            </a:r>
          </a:p>
          <a:p>
            <a:pPr eaLnBrk="1" hangingPunct="1"/>
            <a:r>
              <a:rPr lang="en-US" altLang="en-US"/>
              <a:t>Calc</a:t>
            </a:r>
          </a:p>
          <a:p>
            <a:pPr eaLnBrk="1" hangingPunct="1"/>
            <a:r>
              <a:rPr lang="en-US" altLang="en-US"/>
              <a:t>Shims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64075" y="3917950"/>
            <a:ext cx="12001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Measured</a:t>
            </a:r>
          </a:p>
          <a:p>
            <a:pPr eaLnBrk="1" hangingPunct="1"/>
            <a:r>
              <a:rPr lang="en-US" altLang="en-US"/>
              <a:t>X Traj</a:t>
            </a:r>
          </a:p>
          <a:p>
            <a:pPr eaLnBrk="1" hangingPunct="1"/>
            <a:r>
              <a:rPr lang="en-US" altLang="en-US"/>
              <a:t>After Calc</a:t>
            </a:r>
          </a:p>
          <a:p>
            <a:pPr eaLnBrk="1" hangingPunct="1"/>
            <a:r>
              <a:rPr lang="en-US" altLang="en-US"/>
              <a:t>Shims</a:t>
            </a:r>
          </a:p>
          <a:p>
            <a:pPr eaLnBrk="1" hangingPunct="1"/>
            <a:r>
              <a:rPr lang="en-US" altLang="en-US"/>
              <a:t>Applied</a:t>
            </a:r>
          </a:p>
        </p:txBody>
      </p:sp>
      <p:pic>
        <p:nvPicPr>
          <p:cNvPr id="12" name="Picture 8" descr="initial_trajec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97013"/>
            <a:ext cx="274161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predicted_shi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497013"/>
            <a:ext cx="27416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predicted_trajec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35388"/>
            <a:ext cx="274161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corrected trajecto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3735388"/>
            <a:ext cx="27416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05525" y="61722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LCLS-TN-06-8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5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Phase </a:t>
            </a:r>
            <a:r>
              <a:rPr lang="en-US" altLang="en-US" dirty="0" smtClean="0"/>
              <a:t>Shims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Recent Undulator Work At SLAC</a:t>
            </a:r>
            <a:endParaRPr lang="en-US" dirty="0"/>
          </a:p>
        </p:txBody>
      </p:sp>
      <p:pic>
        <p:nvPicPr>
          <p:cNvPr id="7" name="Picture 3" descr="Shim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08125"/>
            <a:ext cx="4229100" cy="2103438"/>
          </a:xfrm>
          <a:prstGeom prst="rect">
            <a:avLst/>
          </a:prstGeom>
          <a:noFill/>
        </p:spPr>
      </p:pic>
      <p:pic>
        <p:nvPicPr>
          <p:cNvPr id="8" name="Picture 4" descr="Phase_shi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475" y="1762125"/>
            <a:ext cx="3124200" cy="1666875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4638" y="3978275"/>
            <a:ext cx="42973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Measure By with a Hall probe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Calculate phase error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Calculate shims to correct error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Apply shims, repeat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endParaRPr lang="en-US" altLang="en-US"/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en-US"/>
              <a:t> Developed software to automate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/>
              <a:t>      shim placement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endParaRPr lang="en-US" alt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46638" y="3429000"/>
            <a:ext cx="1284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ANL/APS/TB-48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89038" y="3429000"/>
            <a:ext cx="1171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LCLS-TN-04-7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43450" y="4349750"/>
            <a:ext cx="3870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We don’t have shims to strengthen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/>
              <a:t>      a magnet, only weaken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en-US" altLang="en-US"/>
              <a:t> Must locally reduce the gap to</a:t>
            </a:r>
          </a:p>
          <a:p>
            <a:pPr algn="l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/>
              <a:t>      increase phase shift</a:t>
            </a:r>
          </a:p>
        </p:txBody>
      </p:sp>
    </p:spTree>
    <p:extLst>
      <p:ext uri="{BB962C8B-B14F-4D97-AF65-F5344CB8AC3E}">
        <p14:creationId xmlns="" xmlns:p14="http://schemas.microsoft.com/office/powerpoint/2010/main" val="3461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2119</Words>
  <Application>Microsoft Office PowerPoint</Application>
  <PresentationFormat>On-screen Show (4:3)</PresentationFormat>
  <Paragraphs>481</Paragraphs>
  <Slides>63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Blank</vt:lpstr>
      <vt:lpstr>Chart</vt:lpstr>
      <vt:lpstr>Recent Undulator Work At SLAC</vt:lpstr>
      <vt:lpstr>Outline</vt:lpstr>
      <vt:lpstr>LCLS-I</vt:lpstr>
      <vt:lpstr>Undulator Cross Section</vt:lpstr>
      <vt:lpstr>Undulator Measurements Hall Probe</vt:lpstr>
      <vt:lpstr>X Trajectory Shims</vt:lpstr>
      <vt:lpstr>Y Trajectory Shims</vt:lpstr>
      <vt:lpstr>Automated X And Y Trajectory Shimming</vt:lpstr>
      <vt:lpstr>Phase Shims</vt:lpstr>
      <vt:lpstr>Fiducialization</vt:lpstr>
      <vt:lpstr>Measurement Repeatability, Reference Undulator</vt:lpstr>
      <vt:lpstr>Reference Dipole</vt:lpstr>
      <vt:lpstr>Reference Undulator K Measurement Repeatability</vt:lpstr>
      <vt:lpstr>Radiation Damage Studies</vt:lpstr>
      <vt:lpstr>Radiation Damage Studies</vt:lpstr>
      <vt:lpstr>Delta Undulator</vt:lpstr>
      <vt:lpstr>Delta Undulator</vt:lpstr>
      <vt:lpstr>Delta Cross Section</vt:lpstr>
      <vt:lpstr>Delta Magnetic Measurements</vt:lpstr>
      <vt:lpstr>Tuning Plan</vt:lpstr>
      <vt:lpstr>Magnet Block Measurements</vt:lpstr>
      <vt:lpstr>Block Sort, Vertical Blocks</vt:lpstr>
      <vt:lpstr>Block Sort, Horizontal Blocks</vt:lpstr>
      <vt:lpstr>Assemble Quadrants</vt:lpstr>
      <vt:lpstr>Delta Quadrant Assembly And Tuning</vt:lpstr>
      <vt:lpstr>Delta Ends</vt:lpstr>
      <vt:lpstr>3.2 m Quadrant Tuning</vt:lpstr>
      <vt:lpstr>In Software Superpose Quadrant Fields To Simulate Assembled Undulator, Correct If Necessary</vt:lpstr>
      <vt:lpstr>Delta Assembly</vt:lpstr>
      <vt:lpstr>Delta Field Integrals</vt:lpstr>
      <vt:lpstr>Hall Probe Measurements</vt:lpstr>
      <vt:lpstr>Hall Probe Measurements</vt:lpstr>
      <vt:lpstr>Want Fields On Beam Axis, Not Probe Location</vt:lpstr>
      <vt:lpstr>Measure Probe Position</vt:lpstr>
      <vt:lpstr>Probe Position Measurements</vt:lpstr>
      <vt:lpstr>Locate Magnetic Center</vt:lpstr>
      <vt:lpstr>Result: Delta Works Well </vt:lpstr>
      <vt:lpstr>Improvements This Summer Phase Errors From 3.2 m Measurements</vt:lpstr>
      <vt:lpstr>Delta Phase Shifter</vt:lpstr>
      <vt:lpstr>Permanent Magnet Phase Shifter</vt:lpstr>
      <vt:lpstr>Phase Shifter Design</vt:lpstr>
      <vt:lpstr>Used Charge Model To Simulate Phase Shifter For Design Studies</vt:lpstr>
      <vt:lpstr>Phase Integral vs Block Height and Length</vt:lpstr>
      <vt:lpstr>Magnetic Length vs Block Height</vt:lpstr>
      <vt:lpstr>Final Design</vt:lpstr>
      <vt:lpstr>Field, Trajectory, Phase</vt:lpstr>
      <vt:lpstr>Tuning Studies Virtual Shims</vt:lpstr>
      <vt:lpstr>Sample Error</vt:lpstr>
      <vt:lpstr>Virtual Shims</vt:lpstr>
      <vt:lpstr>Sample Shim</vt:lpstr>
      <vt:lpstr>Add Error, Add Shim, Study Gap Dependence</vt:lpstr>
      <vt:lpstr>Add Error, Add Shim, Study Gap Dependence</vt:lpstr>
      <vt:lpstr>Test Shimming The Magnet Assembly</vt:lpstr>
      <vt:lpstr>Field Integrals vs Gap</vt:lpstr>
      <vt:lpstr>Trajectories</vt:lpstr>
      <vt:lpstr>Phase Integral, Magnetic Length</vt:lpstr>
      <vt:lpstr>Delta Phase Shifter</vt:lpstr>
      <vt:lpstr>LCLS-II</vt:lpstr>
      <vt:lpstr>LCLS-II Interspace Spacing Test</vt:lpstr>
      <vt:lpstr>Interspace Spacing Test</vt:lpstr>
      <vt:lpstr>Component Spacing</vt:lpstr>
      <vt:lpstr>LCLS-II Undulator And Phase Shifter</vt:lpstr>
      <vt:lpstr>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2015-06-18T06:49:27Z</dcterms:modified>
</cp:coreProperties>
</file>