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46" r:id="rId2"/>
    <p:sldId id="447" r:id="rId3"/>
    <p:sldId id="448" r:id="rId4"/>
    <p:sldId id="452" r:id="rId5"/>
    <p:sldId id="449" r:id="rId6"/>
    <p:sldId id="450" r:id="rId7"/>
  </p:sldIdLst>
  <p:sldSz cx="9144000" cy="6858000" type="screen4x3"/>
  <p:notesSz cx="6950075" cy="9236075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FA1"/>
    <a:srgbClr val="DAFDA7"/>
    <a:srgbClr val="E0CBCC"/>
    <a:srgbClr val="FFCC99"/>
    <a:srgbClr val="FFEBDB"/>
    <a:srgbClr val="FFD0AA"/>
    <a:srgbClr val="FFBE86"/>
    <a:srgbClr val="E4F9FF"/>
    <a:srgbClr val="F5FFE6"/>
    <a:srgbClr val="E4F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0" autoAdjust="0"/>
  </p:normalViewPr>
  <p:slideViewPr>
    <p:cSldViewPr snapToObjects="1" showGuides="1">
      <p:cViewPr varScale="1">
        <p:scale>
          <a:sx n="128" d="100"/>
          <a:sy n="128" d="100"/>
        </p:scale>
        <p:origin x="-186" y="-102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1" tIns="46241" rIns="92481" bIns="462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1" tIns="46241" rIns="92481" bIns="46241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1" tIns="46241" rIns="92481" bIns="4624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81" tIns="46241" rIns="92481" bIns="46241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38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1" tIns="46241" rIns="92481" bIns="462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1" tIns="46241" rIns="92481" bIns="46241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1" tIns="46241" rIns="92481" bIns="4624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7"/>
            <a:ext cx="5560060" cy="4156234"/>
          </a:xfrm>
          <a:prstGeom prst="rect">
            <a:avLst/>
          </a:prstGeom>
        </p:spPr>
        <p:txBody>
          <a:bodyPr vert="horz" lIns="92481" tIns="46241" rIns="92481" bIns="462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1" tIns="46241" rIns="92481" bIns="462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81" tIns="46241" rIns="92481" bIns="46241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6863" y="6153150"/>
            <a:ext cx="394493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Page </a:t>
            </a:r>
            <a:fld id="{7675F1C5-7C11-49E7-A3C0-7D4317F6F8AA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4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  <p:sldLayoutId id="214748367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0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DELTA-II K Range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35796" y="5686605"/>
                <a:ext cx="4193391" cy="637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𝑒𝑞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𝑆𝑋𝑈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𝐷𝑒𝑙𝑡𝑎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𝐷𝑒𝑙𝑡𝑎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𝑆𝑋𝑈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latin typeface="Cambria Math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</a:rPr>
                                                <m:t>𝐷𝑒𝑙𝑡𝑎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</a:rPr>
                                                <m:t> 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latin typeface="Cambria Math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</a:rPr>
                                                <m:t>𝐷𝑒𝑙𝑡𝑎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2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796" y="5686605"/>
                <a:ext cx="4193391" cy="6379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71600" y="5796050"/>
                <a:ext cx="3435621" cy="563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𝑝h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 ℏ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𝑆𝑋𝑈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𝑒𝑞</m:t>
                                          </m:r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/>
                                            </a:rPr>
                                            <m:t>𝑆𝑋𝑈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𝐷𝑒𝑙𝑡𝑎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lin"/>
                                      <m:ctrlPr>
                                        <a:rPr lang="en-US" sz="120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2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b="0" i="1" smtClean="0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200" b="0" i="1" smtClean="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den>
                                  </m:f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2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2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796050"/>
                <a:ext cx="3435621" cy="563937"/>
              </a:xfrm>
              <a:prstGeom prst="rect">
                <a:avLst/>
              </a:prstGeom>
              <a:blipFill rotWithShape="1">
                <a:blip r:embed="rId5"/>
                <a:stretch>
                  <a:fillRect t="-39130" r="-2837" b="-7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26" y="1296809"/>
            <a:ext cx="450397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09812" y="5043893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SXU </a:t>
            </a:r>
          </a:p>
          <a:p>
            <a:r>
              <a:rPr lang="en-US" sz="1200" i="1" dirty="0" err="1" smtClean="0"/>
              <a:t>K</a:t>
            </a:r>
            <a:r>
              <a:rPr lang="en-US" sz="1200" i="1" baseline="-25000" dirty="0" err="1" smtClean="0"/>
              <a:t>max</a:t>
            </a:r>
            <a:r>
              <a:rPr lang="en-US" sz="1200" dirty="0" smtClean="0"/>
              <a:t>=5.48</a:t>
            </a:r>
          </a:p>
          <a:p>
            <a:r>
              <a:rPr lang="en-US" sz="1200" i="1" dirty="0" err="1" smtClean="0">
                <a:latin typeface="Symbol" panose="05050102010706020507" pitchFamily="18" charset="2"/>
              </a:rPr>
              <a:t>l</a:t>
            </a:r>
            <a:r>
              <a:rPr lang="en-US" sz="1200" i="1" baseline="-25000" dirty="0" err="1" smtClean="0"/>
              <a:t>u</a:t>
            </a:r>
            <a:r>
              <a:rPr lang="en-US" sz="1200" baseline="-25000" dirty="0" smtClean="0"/>
              <a:t>      </a:t>
            </a:r>
            <a:r>
              <a:rPr lang="en-US" sz="1200" dirty="0" smtClean="0"/>
              <a:t>=39 mm</a:t>
            </a:r>
            <a:endParaRPr lang="en-US" sz="1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43237" y="1853932"/>
            <a:ext cx="3372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426815" y="1853932"/>
            <a:ext cx="185026" cy="3419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8057989" y="1882507"/>
            <a:ext cx="541501" cy="2705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6200" y="6359987"/>
                <a:ext cx="7425751" cy="468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To match ranges: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𝑢</m:t>
                        </m:r>
                        <m:r>
                          <a:rPr lang="en-US" sz="1200" i="1">
                            <a:latin typeface="Cambria Math"/>
                          </a:rPr>
                          <m:t>,</m:t>
                        </m:r>
                        <m:r>
                          <a:rPr lang="en-US" sz="1200" i="1">
                            <a:latin typeface="Cambria Math"/>
                          </a:rPr>
                          <m:t>𝐷𝑒𝑙𝑡𝑎</m:t>
                        </m:r>
                      </m:sub>
                    </m:sSub>
                  </m:oMath>
                </a14:m>
                <a:r>
                  <a:rPr lang="en-US" sz="1200" dirty="0" smtClean="0"/>
                  <a:t>  (32 mm to 42 mm) and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𝑚𝑎𝑥</m:t>
                                </m:r>
                                <m:r>
                                  <a:rPr lang="en-US" sz="12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200" i="1">
                                    <a:latin typeface="Cambria Math"/>
                                  </a:rPr>
                                  <m:t>𝐷𝑒𝑙𝑡𝑎</m:t>
                                </m:r>
                                <m:r>
                                  <a:rPr lang="en-US" sz="1200" i="1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e>
                          <m:sup>
                            <m:r>
                              <a:rPr lang="en-US" sz="1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𝑚𝑎𝑥</m:t>
                                </m:r>
                                <m:r>
                                  <a:rPr lang="en-US" sz="12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200" i="1">
                                    <a:latin typeface="Cambria Math"/>
                                  </a:rPr>
                                  <m:t>𝐷𝑒𝑙𝑡𝑎</m:t>
                                </m:r>
                              </m:sub>
                            </m:sSub>
                          </m:e>
                          <m:sup>
                            <m:r>
                              <a:rPr lang="en-US" sz="1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200" dirty="0" smtClean="0"/>
                  <a:t> (1.19 T to 1.34 T)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359987"/>
                <a:ext cx="7425751" cy="468141"/>
              </a:xfrm>
              <a:prstGeom prst="rect">
                <a:avLst/>
              </a:prstGeom>
              <a:blipFill rotWithShape="1">
                <a:blip r:embed="rId7"/>
                <a:stretch>
                  <a:fillRect l="-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" y="1295400"/>
            <a:ext cx="449261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36179" y="5043824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LCLS Delta </a:t>
            </a:r>
          </a:p>
          <a:p>
            <a:r>
              <a:rPr lang="en-US" sz="1200" i="1" dirty="0" err="1" smtClean="0"/>
              <a:t>K</a:t>
            </a:r>
            <a:r>
              <a:rPr lang="en-US" sz="1200" i="1" baseline="-25000" dirty="0" err="1" smtClean="0"/>
              <a:t>eq,max</a:t>
            </a:r>
            <a:r>
              <a:rPr lang="en-US" sz="1200" dirty="0" smtClean="0"/>
              <a:t>=3.18</a:t>
            </a:r>
          </a:p>
          <a:p>
            <a:r>
              <a:rPr lang="en-US" sz="1200" i="1" dirty="0" err="1" smtClean="0">
                <a:latin typeface="Symbol" panose="05050102010706020507" pitchFamily="18" charset="2"/>
              </a:rPr>
              <a:t>l</a:t>
            </a:r>
            <a:r>
              <a:rPr lang="en-US" sz="1200" i="1" baseline="-25000" dirty="0" err="1" smtClean="0"/>
              <a:t>u</a:t>
            </a:r>
            <a:r>
              <a:rPr lang="en-US" sz="1200" baseline="-25000" dirty="0" smtClean="0"/>
              <a:t>          </a:t>
            </a:r>
            <a:r>
              <a:rPr lang="en-US" sz="1200" dirty="0" smtClean="0"/>
              <a:t>=32 mm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089716" y="3052676"/>
            <a:ext cx="136196" cy="2204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548215" y="3052673"/>
            <a:ext cx="541501" cy="619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88269" y="3062198"/>
            <a:ext cx="3372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 rot="17992492">
            <a:off x="1189702" y="4964353"/>
            <a:ext cx="2286000" cy="1371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63689" y="2865725"/>
            <a:ext cx="15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LCLS </a:t>
            </a:r>
            <a:r>
              <a:rPr lang="en-US" dirty="0" smtClean="0"/>
              <a:t>DELTA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74498" y="2865725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LCLS-II SXU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274498" y="3235057"/>
            <a:ext cx="174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LCLS-II DELTA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8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5" grpId="0"/>
      <p:bldP spid="31" grpId="0"/>
      <p:bldP spid="4" grpId="0" animBg="1"/>
      <p:bldP spid="13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614" y="152400"/>
            <a:ext cx="8103570" cy="753033"/>
          </a:xfrm>
        </p:spPr>
        <p:txBody>
          <a:bodyPr/>
          <a:lstStyle/>
          <a:p>
            <a:r>
              <a:rPr lang="en-US" dirty="0" smtClean="0"/>
              <a:t>Delta </a:t>
            </a:r>
            <a:r>
              <a:rPr lang="en-US" i="1" dirty="0" smtClean="0"/>
              <a:t>K</a:t>
            </a:r>
            <a:r>
              <a:rPr lang="en-US" dirty="0" smtClean="0"/>
              <a:t> Gradient in Circular Mode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1000" y="1393752"/>
            <a:ext cx="806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gradient of </a:t>
            </a:r>
            <a:r>
              <a:rPr lang="en-US" sz="1200" i="1" dirty="0" smtClean="0"/>
              <a:t>K</a:t>
            </a:r>
            <a:r>
              <a:rPr lang="en-US" sz="1200" dirty="0" smtClean="0"/>
              <a:t> vs </a:t>
            </a:r>
            <a:r>
              <a:rPr lang="en-US" sz="1200" i="1" dirty="0" smtClean="0"/>
              <a:t>x</a:t>
            </a:r>
            <a:r>
              <a:rPr lang="en-US" sz="1200" dirty="0" smtClean="0"/>
              <a:t> was found on the magnetic axis in APPLE-II </a:t>
            </a:r>
            <a:r>
              <a:rPr lang="en-US" sz="1200" dirty="0" err="1"/>
              <a:t>u</a:t>
            </a:r>
            <a:r>
              <a:rPr lang="en-US" sz="1200" dirty="0" err="1" smtClean="0"/>
              <a:t>ndulators</a:t>
            </a:r>
            <a:r>
              <a:rPr lang="en-US" sz="1200" dirty="0" smtClean="0"/>
              <a:t> in circular mode when </a:t>
            </a:r>
            <a:r>
              <a:rPr lang="en-US" sz="1200" i="1" dirty="0" smtClean="0"/>
              <a:t>K</a:t>
            </a:r>
            <a:r>
              <a:rPr lang="en-US" sz="1200" dirty="0" smtClean="0"/>
              <a:t> is controlled by row phases. [1]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6248400"/>
            <a:ext cx="8622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[</a:t>
            </a:r>
            <a:r>
              <a:rPr lang="en-US" sz="900" dirty="0" smtClean="0"/>
              <a:t>2] Z</a:t>
            </a:r>
            <a:r>
              <a:rPr lang="en-US" sz="900" dirty="0"/>
              <a:t>. </a:t>
            </a:r>
            <a:r>
              <a:rPr lang="en-US" sz="900" dirty="0" smtClean="0"/>
              <a:t>Wolf,</a:t>
            </a:r>
            <a:r>
              <a:rPr lang="en-US" sz="900" b="1" dirty="0" smtClean="0"/>
              <a:t> </a:t>
            </a:r>
            <a:r>
              <a:rPr lang="en-US" sz="900" dirty="0"/>
              <a:t> "Position Dependence of the K Parameter in the Delta </a:t>
            </a:r>
            <a:r>
              <a:rPr lang="en-US" sz="900" dirty="0" err="1"/>
              <a:t>Undulator</a:t>
            </a:r>
            <a:r>
              <a:rPr lang="en-US" sz="900" dirty="0"/>
              <a:t>."  LCLS-TN-16-1</a:t>
            </a:r>
            <a:r>
              <a:rPr lang="en-US" sz="900" dirty="0" smtClean="0"/>
              <a:t> </a:t>
            </a:r>
            <a:r>
              <a:rPr lang="en-US" sz="900" dirty="0"/>
              <a:t>(January 2016)</a:t>
            </a:r>
            <a:endParaRPr lang="en-US" sz="9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40425" y="1721158"/>
                <a:ext cx="1182953" cy="425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2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𝑒𝑓𝑓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2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2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1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200" b="0" i="1" smtClean="0">
                            <a:latin typeface="Cambria Math"/>
                          </a:rPr>
                          <m:t>=</m:t>
                        </m:r>
                        <m:r>
                          <a:rPr lang="en-US" sz="1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1200" b="0" i="1" smtClean="0">
                            <a:latin typeface="Cambria Math"/>
                          </a:rPr>
                          <m:t>=0</m:t>
                        </m:r>
                      </m:sub>
                    </m:sSub>
                    <m:r>
                      <a:rPr lang="en-US" sz="1200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1200" dirty="0" smtClean="0"/>
                  <a:t>0</a:t>
                </a:r>
                <a:endParaRPr lang="en-US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425" y="1721158"/>
                <a:ext cx="1182953" cy="425758"/>
              </a:xfrm>
              <a:prstGeom prst="rect">
                <a:avLst/>
              </a:prstGeom>
              <a:blipFill rotWithShape="1">
                <a:blip r:embed="rId2"/>
                <a:stretch>
                  <a:fillRect l="-6701" t="-127143" b="-18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81000" y="2146916"/>
            <a:ext cx="806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It was shown that the Delta </a:t>
            </a:r>
            <a:r>
              <a:rPr lang="en-US" sz="1200" dirty="0" err="1" smtClean="0"/>
              <a:t>undulator</a:t>
            </a:r>
            <a:r>
              <a:rPr lang="en-US" sz="1200" dirty="0"/>
              <a:t> </a:t>
            </a:r>
            <a:r>
              <a:rPr lang="en-US" sz="1200" dirty="0" smtClean="0"/>
              <a:t>exhibits the same behavior [2]. </a:t>
            </a:r>
            <a:r>
              <a:rPr lang="en-US" sz="1200" dirty="0" smtClean="0"/>
              <a:t>To first order, the on-axis gradient </a:t>
            </a:r>
            <a:r>
              <a:rPr lang="en-US" sz="1200" dirty="0" smtClean="0"/>
              <a:t>can </a:t>
            </a:r>
            <a:r>
              <a:rPr lang="en-US" sz="1200" dirty="0"/>
              <a:t>be expressed as</a:t>
            </a:r>
            <a:endParaRPr lang="en-US" sz="1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37108" y="3124200"/>
                <a:ext cx="1331134" cy="54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𝑒𝑓𝑓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=0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108" y="3124200"/>
                <a:ext cx="1331134" cy="548868"/>
              </a:xfrm>
              <a:prstGeom prst="rect">
                <a:avLst/>
              </a:prstGeom>
              <a:blipFill rotWithShape="1">
                <a:blip r:embed="rId6"/>
                <a:stretch>
                  <a:fillRect l="-19635" t="-162222" r="-1370" b="-2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1961502" y="4077597"/>
                <a:ext cx="4901892" cy="709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𝑒𝑓𝑓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=0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200" dirty="0"/>
                        <m:t>±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f>
                        <m:fPr>
                          <m:ctrlPr>
                            <a:rPr lang="en-US" sz="1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sz="1200" b="0" i="0" smtClean="0">
                          <a:latin typeface="Cambria Math"/>
                        </a:rPr>
                        <m:t>sin</m:t>
                      </m:r>
                      <m:d>
                        <m:d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/>
                                              <a:ea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𝑚𝑎𝑥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502" y="4077597"/>
                <a:ext cx="4901892" cy="709105"/>
              </a:xfrm>
              <a:prstGeom prst="rect">
                <a:avLst/>
              </a:prstGeom>
              <a:blipFill rotWithShape="1">
                <a:blip r:embed="rId7"/>
                <a:stretch>
                  <a:fillRect t="-122414" b="-15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87614" y="3633713"/>
                <a:ext cx="8178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sz="1200" dirty="0"/>
                  <a:t> is the row polarization control phase, which is</a:t>
                </a:r>
                <a:r>
                  <a:rPr lang="en-US" sz="12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dirty="0"/>
                      <m:t>±</m:t>
                    </m:r>
                    <m:f>
                      <m:fPr>
                        <m:type m:val="lin"/>
                        <m:ctrlPr>
                          <a:rPr lang="en-US" sz="1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 i="1" dirty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1200" b="0" i="1" dirty="0" smtClean="0">
                            <a:latin typeface="Cambria Math"/>
                          </a:rPr>
                          <m:t>2 </m:t>
                        </m:r>
                      </m:den>
                    </m:f>
                  </m:oMath>
                </a14:m>
                <a:r>
                  <a:rPr lang="en-US" sz="1200" dirty="0"/>
                  <a:t> for fully left or right circular polarization </a:t>
                </a:r>
                <a:r>
                  <a:rPr lang="en-US" sz="1200" dirty="0" smtClean="0"/>
                  <a:t>mode simplifying the first equation to  </a:t>
                </a:r>
                <a:endParaRPr lang="en-US" sz="1200" dirty="0" smtClean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14" y="3633713"/>
                <a:ext cx="817853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75" t="-55263" b="-48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327840" y="2514600"/>
                <a:ext cx="4347280" cy="709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𝑒𝑓𝑓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=0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f>
                        <m:fPr>
                          <m:ctrlPr>
                            <a:rPr lang="en-US" sz="1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sz="1200" b="0" i="0" smtClean="0">
                          <a:latin typeface="Cambria Math"/>
                        </a:rPr>
                        <m:t>sin</m:t>
                      </m:r>
                      <m:d>
                        <m:d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/>
                                              <a:ea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𝑚𝑎𝑥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m:rPr>
                          <m:sty m:val="p"/>
                        </m:rPr>
                        <a:rPr lang="en-US" sz="1200">
                          <a:latin typeface="Cambria Math"/>
                        </a:rPr>
                        <m:t>sin</m:t>
                      </m:r>
                      <m:d>
                        <m:dPr>
                          <m:ctrlPr>
                            <a:rPr lang="en-US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840" y="2514600"/>
                <a:ext cx="4347280" cy="709105"/>
              </a:xfrm>
              <a:prstGeom prst="rect">
                <a:avLst/>
              </a:prstGeom>
              <a:blipFill rotWithShape="1">
                <a:blip r:embed="rId9"/>
                <a:stretch>
                  <a:fillRect l="-5891" t="-122414" b="-15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28288" y="4786702"/>
                <a:ext cx="8062896" cy="684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The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200" dirty="0" smtClean="0"/>
                  <a:t> depends on the transverse structure of the pole tips. For the present Delta </a:t>
                </a:r>
                <a:r>
                  <a:rPr lang="en-US" sz="1200" dirty="0" err="1" smtClean="0"/>
                  <a:t>undulator</a:t>
                </a:r>
                <a:r>
                  <a:rPr lang="en-US" sz="1200" dirty="0" smtClean="0"/>
                  <a:t>, it has been measured magnetically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sz="12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1200" b="0" i="0" smtClean="0">
                        <a:latin typeface="Cambria Math"/>
                        <a:ea typeface="Cambria Math"/>
                      </a:rPr>
                      <m:t>186 </m:t>
                    </m:r>
                    <m:sSup>
                      <m:sSupPr>
                        <m:ctrlPr>
                          <a:rPr lang="en-US" sz="1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/>
                            <a:ea typeface="Cambria Math"/>
                          </a:rPr>
                          <m:t>-1</m:t>
                        </m:r>
                      </m:sup>
                    </m:sSup>
                  </m:oMath>
                </a14:m>
                <a:r>
                  <a:rPr lang="en-US" sz="1200" dirty="0" smtClean="0"/>
                  <a:t>. Reduction </a:t>
                </a:r>
                <a:r>
                  <a:rPr lang="en-US" sz="1200" dirty="0" smtClean="0"/>
                  <a:t>of this parameter is possible to some degree but reducing it to zero seems not to be possible without loosing most of the </a:t>
                </a:r>
                <a:r>
                  <a:rPr lang="en-US" sz="1200" dirty="0" err="1" smtClean="0"/>
                  <a:t>undulator</a:t>
                </a:r>
                <a:r>
                  <a:rPr lang="en-US" sz="1200" dirty="0" smtClean="0"/>
                  <a:t> strength. </a:t>
                </a:r>
                <a:endParaRPr lang="en-US" sz="1200" dirty="0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88" y="4786702"/>
                <a:ext cx="8062896" cy="684033"/>
              </a:xfrm>
              <a:prstGeom prst="rect">
                <a:avLst/>
              </a:prstGeom>
              <a:blipFill rotWithShape="1">
                <a:blip r:embed="rId10"/>
                <a:stretch>
                  <a:fillRect t="-893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90219" y="5948919"/>
            <a:ext cx="862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[1] T</a:t>
            </a:r>
            <a:r>
              <a:rPr lang="en-US" sz="900" dirty="0"/>
              <a:t>. Schmidt, M. </a:t>
            </a:r>
            <a:r>
              <a:rPr lang="en-US" sz="900" dirty="0" err="1"/>
              <a:t>Calvi</a:t>
            </a:r>
            <a:r>
              <a:rPr lang="en-US" sz="900" dirty="0"/>
              <a:t>, T. Schmitt, V.N. </a:t>
            </a:r>
            <a:r>
              <a:rPr lang="en-US" sz="900" dirty="0" err="1"/>
              <a:t>Strocov</a:t>
            </a:r>
            <a:r>
              <a:rPr lang="en-US" sz="900" dirty="0"/>
              <a:t>, D. </a:t>
            </a:r>
            <a:r>
              <a:rPr lang="en-US" sz="900" dirty="0" err="1" smtClean="0"/>
              <a:t>Zimoch</a:t>
            </a:r>
            <a:r>
              <a:rPr lang="en-US" sz="900" dirty="0" smtClean="0"/>
              <a:t>, “</a:t>
            </a:r>
            <a:r>
              <a:rPr lang="en-US" sz="900" dirty="0"/>
              <a:t>Operation experience of the UE44 </a:t>
            </a:r>
            <a:r>
              <a:rPr lang="en-US" sz="900" dirty="0" smtClean="0"/>
              <a:t>fixed gap APPLE </a:t>
            </a:r>
            <a:r>
              <a:rPr lang="en-US" sz="900" dirty="0"/>
              <a:t>II at </a:t>
            </a:r>
            <a:r>
              <a:rPr lang="en-US" sz="900" dirty="0" smtClean="0"/>
              <a:t>SLS”, (</a:t>
            </a:r>
            <a:r>
              <a:rPr lang="en-US" sz="900" dirty="0"/>
              <a:t>SRI 2012) </a:t>
            </a:r>
            <a:r>
              <a:rPr lang="en-US" sz="900" dirty="0" smtClean="0"/>
              <a:t>Journal </a:t>
            </a:r>
            <a:r>
              <a:rPr lang="en-US" sz="900" dirty="0"/>
              <a:t>of Physics: Conference Series </a:t>
            </a:r>
            <a:r>
              <a:rPr lang="en-US" sz="900" b="1" dirty="0"/>
              <a:t>425 </a:t>
            </a:r>
            <a:r>
              <a:rPr lang="en-US" sz="900" dirty="0"/>
              <a:t>(2013) 032020 </a:t>
            </a:r>
            <a:r>
              <a:rPr lang="en-US" sz="900" dirty="0" smtClean="0"/>
              <a:t>doi:10.1088/1742-6596/425/3/032020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109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3" grpId="0"/>
      <p:bldP spid="39" grpId="0"/>
      <p:bldP spid="17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539778" cy="753033"/>
          </a:xfrm>
        </p:spPr>
        <p:txBody>
          <a:bodyPr/>
          <a:lstStyle/>
          <a:p>
            <a:r>
              <a:rPr lang="en-US" dirty="0" smtClean="0"/>
              <a:t>Beam Based </a:t>
            </a:r>
            <a:r>
              <a:rPr lang="en-US" dirty="0"/>
              <a:t>Measurement of Delta </a:t>
            </a:r>
            <a:r>
              <a:rPr lang="en-US" dirty="0" err="1"/>
              <a:t>Undulator</a:t>
            </a:r>
            <a:r>
              <a:rPr lang="en-US" dirty="0"/>
              <a:t> K Gradient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02" y="1295402"/>
            <a:ext cx="4566698" cy="3834399"/>
          </a:xfrm>
          <a:prstGeom prst="rect">
            <a:avLst/>
          </a:prstGeom>
          <a:solidFill>
            <a:schemeClr val="bg1"/>
          </a:solidFill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7917" y="1295400"/>
            <a:ext cx="4679892" cy="3778079"/>
            <a:chOff x="37917" y="1676399"/>
            <a:chExt cx="4679892" cy="377807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7" y="1676399"/>
              <a:ext cx="4539385" cy="3778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74682" y="5013960"/>
              <a:ext cx="412548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4869" y="5044440"/>
              <a:ext cx="288531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0109" y="5013216"/>
              <a:ext cx="4457700" cy="1692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1100" dirty="0" smtClean="0">
                  <a:latin typeface="+mj-lt"/>
                </a:rPr>
                <a:t>3.27     3.29      3.31      3.33       3.35     3.37     3.39      3.41      3.43</a:t>
              </a:r>
              <a:endParaRPr lang="en-US" sz="1100" dirty="0">
                <a:latin typeface="+mj-lt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79159" y="5230028"/>
                <a:ext cx="2209800" cy="529953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latin typeface="Cambria Math"/>
                          </a:rPr>
                          <m:t>Delta</m:t>
                        </m:r>
                        <m:r>
                          <a:rPr lang="en-US" sz="1100" b="0" i="1" smtClean="0">
                            <a:latin typeface="Cambria Math"/>
                          </a:rPr>
                          <m:t>,</m:t>
                        </m:r>
                        <m:r>
                          <a:rPr lang="en-US" sz="1100" b="0" i="1" smtClean="0">
                            <a:latin typeface="Cambria Math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en-US" sz="1100" dirty="0" smtClean="0"/>
                  <a:t>                      = 3.372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latin typeface="Cambria Math"/>
                          </a:rPr>
                          <m:t>Delta</m:t>
                        </m:r>
                        <m:r>
                          <a:rPr lang="en-US" sz="1100" i="1">
                            <a:latin typeface="Cambria Math"/>
                          </a:rPr>
                          <m:t>,</m:t>
                        </m:r>
                        <m:r>
                          <a:rPr lang="en-US" sz="11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100" dirty="0" smtClean="0"/>
                  <a:t>                    = 3.580</a:t>
                </a:r>
                <a:endParaRPr lang="en-US" sz="11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latin typeface="Cambria Math"/>
                          </a:rPr>
                          <m:t>Delta</m:t>
                        </m:r>
                        <m:r>
                          <a:rPr lang="en-US" sz="1100" i="1">
                            <a:latin typeface="Cambria Math"/>
                          </a:rPr>
                          <m:t>,</m:t>
                        </m:r>
                        <m:r>
                          <a:rPr lang="en-US" sz="1100" b="0" i="1" smtClean="0">
                            <a:latin typeface="Cambria Math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en-US" sz="1100" baseline="-25000" dirty="0" smtClean="0"/>
                  <a:t> </a:t>
                </a:r>
                <a:r>
                  <a:rPr lang="en-US" sz="1100" dirty="0" smtClean="0"/>
                  <a:t>/</a:t>
                </a:r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latin typeface="Cambria Math"/>
                          </a:rPr>
                          <m:t>Delta</m:t>
                        </m:r>
                        <m:r>
                          <a:rPr lang="en-US" sz="1100" i="1">
                            <a:latin typeface="Cambria Math"/>
                          </a:rPr>
                          <m:t>,</m:t>
                        </m:r>
                        <m:r>
                          <a:rPr lang="en-US" sz="11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100" baseline="-25000" dirty="0" smtClean="0"/>
                  <a:t> </a:t>
                </a:r>
                <a:r>
                  <a:rPr lang="en-US" sz="1100" dirty="0" smtClean="0"/>
                  <a:t>   = 0.942</a:t>
                </a:r>
                <a:endParaRPr lang="en-US" sz="11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9" y="5230028"/>
                <a:ext cx="2209800" cy="529953"/>
              </a:xfrm>
              <a:prstGeom prst="rect">
                <a:avLst/>
              </a:prstGeom>
              <a:blipFill rotWithShape="1">
                <a:blip r:embed="rId4"/>
                <a:stretch>
                  <a:fillRect t="-10345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98220" y="2971800"/>
            <a:ext cx="1035069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200" dirty="0">
                <a:latin typeface="Symbol" panose="05050102010706020507" pitchFamily="18" charset="2"/>
              </a:rPr>
              <a:t>s</a:t>
            </a:r>
            <a:r>
              <a:rPr lang="en-US" sz="1200" dirty="0" smtClean="0"/>
              <a:t> = 0.00946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406640" y="1744980"/>
                <a:ext cx="1607658" cy="11674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pPr algn="ctr"/>
                <a:r>
                  <a:rPr lang="en-US" sz="1100" dirty="0" smtClean="0">
                    <a:latin typeface="Calibri" panose="020F0502020204030204" pitchFamily="34" charset="0"/>
                  </a:rPr>
                  <a:t>Linear dependence of </a:t>
                </a:r>
                <a:r>
                  <a:rPr lang="en-US" sz="1100" i="1" dirty="0" smtClean="0">
                    <a:latin typeface="Calibri" panose="020F0502020204030204" pitchFamily="34" charset="0"/>
                  </a:rPr>
                  <a:t>K</a:t>
                </a:r>
                <a:r>
                  <a:rPr lang="en-US" sz="1100" dirty="0" smtClean="0">
                    <a:latin typeface="Calibri" panose="020F0502020204030204" pitchFamily="34" charset="0"/>
                  </a:rPr>
                  <a:t> maps K resonance scan into x resonance scan.</a:t>
                </a:r>
              </a:p>
              <a:p>
                <a:pPr algn="ctr"/>
                <a:r>
                  <a:rPr lang="en-US" sz="1100" dirty="0" smtClean="0">
                    <a:latin typeface="Calibri" panose="020F0502020204030204" pitchFamily="34" charset="0"/>
                  </a:rPr>
                  <a:t>Comparison of both scans can be used to calculate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1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1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100">
                                    <a:latin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1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100">
                                        <a:latin typeface="Cambria Math"/>
                                      </a:rPr>
                                      <m:t>Delta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100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sz="1100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1100">
                            <a:latin typeface="Cambria Math"/>
                          </a:rPr>
                          <m:t>𝑥</m:t>
                        </m:r>
                        <m:r>
                          <a:rPr lang="en-US" sz="1100">
                            <a:latin typeface="Cambria Math"/>
                          </a:rPr>
                          <m:t>=</m:t>
                        </m:r>
                        <m:r>
                          <a:rPr lang="en-US" sz="1100">
                            <a:latin typeface="Cambria Math"/>
                          </a:rPr>
                          <m:t>𝑦</m:t>
                        </m:r>
                        <m:r>
                          <a:rPr lang="en-US" sz="1100">
                            <a:latin typeface="Cambria Math"/>
                          </a:rPr>
                          <m:t>=0</m:t>
                        </m:r>
                      </m:sub>
                    </m:sSub>
                  </m:oMath>
                </a14:m>
                <a:endParaRPr lang="en-US" sz="1100" dirty="0" smtClean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640" y="1744980"/>
                <a:ext cx="1607658" cy="1167435"/>
              </a:xfrm>
              <a:prstGeom prst="rect">
                <a:avLst/>
              </a:prstGeom>
              <a:blipFill rotWithShape="1">
                <a:blip r:embed="rId5"/>
                <a:stretch>
                  <a:fillRect t="-4167" b="-6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743200" y="5214440"/>
                <a:ext cx="3349763" cy="735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smtClean="0"/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200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/>
                                  </m:ctrlPr>
                                </m:fPr>
                                <m:num>
                                  <m:r>
                                    <a:rPr lang="en-US" sz="1200"/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200"/>
                                      </m:ctrlPr>
                                    </m:sSubPr>
                                    <m:e>
                                      <m:r>
                                        <a:rPr lang="en-US" sz="1200"/>
                                        <m:t>𝐾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200" b="0" i="0" smtClean="0">
                                          <a:latin typeface="Cambria Math"/>
                                        </a:rPr>
                                        <m:t>Delta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200"/>
                                    <m:t>𝜕</m:t>
                                  </m:r>
                                  <m:r>
                                    <a:rPr lang="en-US" sz="1200"/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200"/>
                            <m:t>𝑥</m:t>
                          </m:r>
                          <m:r>
                            <a:rPr lang="en-US" sz="1200"/>
                            <m:t>=</m:t>
                          </m:r>
                          <m:r>
                            <a:rPr lang="en-US" sz="1200"/>
                            <m:t>𝑦</m:t>
                          </m:r>
                          <m:r>
                            <a:rPr lang="en-US" sz="1200"/>
                            <m:t>=0</m:t>
                          </m:r>
                        </m:sub>
                      </m:sSub>
                      <m:r>
                        <a:rPr lang="en-US" sz="1200"/>
                        <m:t>= </m:t>
                      </m:r>
                      <m:f>
                        <m:fPr>
                          <m:ctrlPr>
                            <a:rPr lang="en-US" sz="1200"/>
                          </m:ctrlPr>
                        </m:fPr>
                        <m:num>
                          <m:r>
                            <a:rPr lang="en-US" sz="1200"/>
                            <m:t>0.00946</m:t>
                          </m:r>
                        </m:num>
                        <m:den>
                          <m:r>
                            <a:rPr lang="en-US" sz="1200"/>
                            <m:t>119.0</m:t>
                          </m:r>
                          <m:r>
                            <a:rPr lang="en-US" sz="1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1200" dirty="0">
                              <a:latin typeface="Cambria Math"/>
                            </a:rPr>
                            <m:t>μ</m:t>
                          </m:r>
                          <m:r>
                            <m:rPr>
                              <m:nor/>
                            </m:rPr>
                            <a:rPr lang="en-US" sz="1200" dirty="0"/>
                            <m:t>m</m:t>
                          </m:r>
                        </m:den>
                      </m:f>
                      <m:r>
                        <a:rPr lang="en-US" sz="120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200" dirty="0"/>
                        <m:t>7.95 </m:t>
                      </m:r>
                      <m:r>
                        <a:rPr lang="en-US" sz="1200" dirty="0"/>
                        <m:t>×</m:t>
                      </m:r>
                      <m:sSup>
                        <m:sSupPr>
                          <m:ctrlPr>
                            <a:rPr lang="en-US" sz="1200" dirty="0"/>
                          </m:ctrlPr>
                        </m:sSupPr>
                        <m:e>
                          <m:r>
                            <a:rPr lang="en-US" sz="1200" dirty="0"/>
                            <m:t>10</m:t>
                          </m:r>
                        </m:e>
                        <m:sup>
                          <m:r>
                            <a:rPr lang="en-US" sz="1200" dirty="0"/>
                            <m:t>−5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200" dirty="0"/>
                        <m:t> /</m:t>
                      </m:r>
                      <m:r>
                        <m:rPr>
                          <m:sty m:val="p"/>
                        </m:rPr>
                        <a:rPr lang="el-GR" sz="1200" dirty="0"/>
                        <m:t>μ</m:t>
                      </m:r>
                      <m:r>
                        <m:rPr>
                          <m:nor/>
                        </m:rPr>
                        <a:rPr lang="en-US" sz="1200" dirty="0"/>
                        <m:t>m</m:t>
                      </m:r>
                    </m:oMath>
                  </m:oMathPara>
                </a14:m>
                <a:endParaRPr lang="en-US" sz="1200" dirty="0"/>
              </a:p>
              <a:p>
                <a:endParaRPr lang="en-US" sz="12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214440"/>
                <a:ext cx="3349763" cy="735842"/>
              </a:xfrm>
              <a:prstGeom prst="rect">
                <a:avLst/>
              </a:prstGeom>
              <a:blipFill rotWithShape="1">
                <a:blip r:embed="rId6"/>
                <a:stretch>
                  <a:fillRect l="-4182" t="-120661" b="-144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362200" y="5819574"/>
                <a:ext cx="2933174" cy="551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smtClean="0"/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200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/>
                                  </m:ctrlPr>
                                </m:fPr>
                                <m:num>
                                  <m:r>
                                    <a:rPr lang="en-US" sz="1200"/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200"/>
                                      </m:ctrlPr>
                                    </m:sSubPr>
                                    <m:e>
                                      <m:r>
                                        <a:rPr lang="en-US" sz="1200"/>
                                        <m:t>𝐾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200" b="0" i="0" smtClean="0">
                                          <a:latin typeface="Cambria Math"/>
                                        </a:rPr>
                                        <m:t>Delta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US" sz="1200"/>
                                  </m:ctrlPr>
                                </m:fPr>
                                <m:num>
                                  <m:r>
                                    <a:rPr lang="en-US" sz="1200"/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200"/>
                                      </m:ctrlPr>
                                    </m:sSubPr>
                                    <m:e>
                                      <m:r>
                                        <a:rPr lang="en-US" sz="1200"/>
                                        <m:t>𝐾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200" b="0" i="0" smtClean="0">
                                          <a:latin typeface="Cambria Math"/>
                                        </a:rPr>
                                        <m:t>Delta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200"/>
                                    <m:t>𝜕</m:t>
                                  </m:r>
                                  <m:r>
                                    <a:rPr lang="en-US" sz="1200"/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200"/>
                            <m:t>𝑥</m:t>
                          </m:r>
                          <m:r>
                            <a:rPr lang="en-US" sz="1200"/>
                            <m:t>=</m:t>
                          </m:r>
                          <m:r>
                            <a:rPr lang="en-US" sz="1200"/>
                            <m:t>𝑦</m:t>
                          </m:r>
                          <m:r>
                            <a:rPr lang="en-US" sz="1200"/>
                            <m:t>=0</m:t>
                          </m:r>
                        </m:sub>
                      </m:sSub>
                      <m:r>
                        <a:rPr lang="en-US" sz="1200" b="0" i="0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200" dirty="0"/>
                        <m:t> 2.36 </m:t>
                      </m:r>
                      <m:r>
                        <a:rPr lang="en-US" sz="1200" dirty="0"/>
                        <m:t>×</m:t>
                      </m:r>
                      <m:sSup>
                        <m:sSupPr>
                          <m:ctrlPr>
                            <a:rPr lang="en-US" sz="1200" dirty="0"/>
                          </m:ctrlPr>
                        </m:sSupPr>
                        <m:e>
                          <m:r>
                            <a:rPr lang="en-US" sz="1200" dirty="0"/>
                            <m:t>10</m:t>
                          </m:r>
                        </m:e>
                        <m:sup>
                          <m:r>
                            <a:rPr lang="en-US" sz="1200" dirty="0"/>
                            <m:t>−5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200" dirty="0"/>
                        <m:t> /</m:t>
                      </m:r>
                      <m:r>
                        <m:rPr>
                          <m:sty m:val="p"/>
                        </m:rPr>
                        <a:rPr lang="el-GR" sz="1200" dirty="0"/>
                        <m:t>μ</m:t>
                      </m:r>
                      <m:r>
                        <m:rPr>
                          <m:nor/>
                        </m:rPr>
                        <a:rPr lang="en-US" sz="1200" dirty="0"/>
                        <m:t>m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819574"/>
                <a:ext cx="2933174" cy="551177"/>
              </a:xfrm>
              <a:prstGeom prst="rect">
                <a:avLst/>
              </a:prstGeom>
              <a:blipFill rotWithShape="1">
                <a:blip r:embed="rId7"/>
                <a:stretch>
                  <a:fillRect t="-162222" b="-2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193559" y="1584640"/>
            <a:ext cx="2590800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ctr">
              <a:defRPr sz="11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Right Circular Polarized Radiation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8800" y="1567934"/>
            <a:ext cx="2590800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ctr">
              <a:defRPr sz="11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Right </a:t>
            </a:r>
            <a:r>
              <a:rPr lang="en-US" dirty="0" smtClean="0"/>
              <a:t>Circular </a:t>
            </a:r>
            <a:r>
              <a:rPr lang="en-US" dirty="0"/>
              <a:t>Polarized Radiation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655820" y="6472613"/>
                <a:ext cx="1473160" cy="30918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w</a:t>
                </a:r>
                <a:r>
                  <a:rPr lang="en-US" sz="1200" dirty="0" smtClean="0"/>
                  <a:t>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sz="120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1200" b="0" i="0" smtClean="0">
                        <a:latin typeface="Cambria Math"/>
                        <a:ea typeface="Cambria Math"/>
                      </a:rPr>
                      <m:t>152</m:t>
                    </m:r>
                    <m:r>
                      <m:rPr>
                        <m:nor/>
                      </m:rPr>
                      <a:rPr lang="en-US" sz="120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1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20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20" y="6472613"/>
                <a:ext cx="1473160" cy="309187"/>
              </a:xfrm>
              <a:prstGeom prst="rect">
                <a:avLst/>
              </a:prstGeom>
              <a:blipFill rotWithShape="1">
                <a:blip r:embed="rId8"/>
                <a:stretch>
                  <a:fillRect b="-1132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206105" y="5790755"/>
                <a:ext cx="3099695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= 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f>
                        <m:fPr>
                          <m:ctrlPr>
                            <a:rPr lang="en-US" sz="1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sz="1200">
                          <a:latin typeface="Cambria Math"/>
                        </a:rPr>
                        <m:t>sin</m:t>
                      </m:r>
                      <m:d>
                        <m:dPr>
                          <m:ctrlPr>
                            <a:rPr lang="en-US" sz="1200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𝐾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/>
                                              <a:ea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𝑚𝑎𝑥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105" y="5790755"/>
                <a:ext cx="3099695" cy="7091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Up Arrow 20"/>
          <p:cNvSpPr/>
          <p:nvPr/>
        </p:nvSpPr>
        <p:spPr>
          <a:xfrm>
            <a:off x="5341620" y="6198647"/>
            <a:ext cx="101620" cy="273966"/>
          </a:xfrm>
          <a:prstGeom prst="upArrow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4231" y="1972761"/>
            <a:ext cx="1607658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Delta </a:t>
            </a:r>
            <a:r>
              <a:rPr lang="en-US" sz="1100" b="1" i="1" dirty="0" smtClean="0">
                <a:latin typeface="Calibri" panose="020F0502020204030204" pitchFamily="34" charset="0"/>
              </a:rPr>
              <a:t>K</a:t>
            </a:r>
            <a:r>
              <a:rPr lang="en-US" sz="1100" b="1" dirty="0" smtClean="0">
                <a:latin typeface="Calibri" panose="020F0502020204030204" pitchFamily="34" charset="0"/>
              </a:rPr>
              <a:t> Resonance Scan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48294" y="1928678"/>
            <a:ext cx="1607658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Delta </a:t>
            </a:r>
            <a:r>
              <a:rPr lang="en-US" sz="1100" b="1" i="1" dirty="0" smtClean="0">
                <a:latin typeface="Calibri" panose="020F0502020204030204" pitchFamily="34" charset="0"/>
              </a:rPr>
              <a:t>x</a:t>
            </a:r>
            <a:r>
              <a:rPr lang="en-US" sz="1100" b="1" dirty="0" smtClean="0">
                <a:latin typeface="Calibri" panose="020F0502020204030204" pitchFamily="34" charset="0"/>
              </a:rPr>
              <a:t> Position Scan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762000" y="3284125"/>
                <a:ext cx="1461169" cy="435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200" dirty="0">
                              <a:latin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/>
                                </a:rPr>
                                <m:t>res</m:t>
                              </m:r>
                            </m:sub>
                          </m:sSub>
                        </m:den>
                      </m:f>
                      <m:r>
                        <a:rPr lang="en-US" sz="120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200" b="0" i="0" dirty="0" smtClean="0"/>
                        <m:t>2.8</m:t>
                      </m:r>
                      <m:r>
                        <m:rPr>
                          <m:nor/>
                        </m:rPr>
                        <a:rPr lang="en-US" sz="1200" dirty="0"/>
                        <m:t> </m:t>
                      </m:r>
                      <m:r>
                        <a:rPr lang="en-US" sz="1200" dirty="0"/>
                        <m:t>×</m:t>
                      </m:r>
                      <m:sSup>
                        <m:sSupPr>
                          <m:ctrlPr>
                            <a:rPr lang="en-US" sz="1200" dirty="0"/>
                          </m:ctrlPr>
                        </m:sSupPr>
                        <m:e>
                          <m:r>
                            <a:rPr lang="en-US" sz="1200" dirty="0"/>
                            <m:t>10</m:t>
                          </m:r>
                        </m:e>
                        <m:sup>
                          <m:r>
                            <a:rPr lang="en-US" sz="1200" dirty="0"/>
                            <m:t>−</m:t>
                          </m:r>
                          <m:r>
                            <a:rPr lang="en-US" sz="1200" b="0" i="0" dirty="0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284125"/>
                <a:ext cx="1461169" cy="4355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6670060" y="5144869"/>
            <a:ext cx="23442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Note: Off-axis micro-bunched beam radiates less instead of adjusting wavelength 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779829" y="3680164"/>
                <a:ext cx="1422954" cy="289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200" i="1">
                              <a:latin typeface="Cambria Math"/>
                              <a:ea typeface="Cambria Math"/>
                            </a:rPr>
                            <m:t>ρ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120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200" b="0" i="0" dirty="0" smtClean="0"/>
                        <m:t>2.4</m:t>
                      </m:r>
                      <m:r>
                        <m:rPr>
                          <m:nor/>
                        </m:rPr>
                        <a:rPr lang="en-US" sz="1200" dirty="0"/>
                        <m:t> </m:t>
                      </m:r>
                      <m:r>
                        <a:rPr lang="en-US" sz="1200" dirty="0"/>
                        <m:t>×</m:t>
                      </m:r>
                      <m:sSup>
                        <m:sSupPr>
                          <m:ctrlPr>
                            <a:rPr lang="en-US" sz="1200" dirty="0"/>
                          </m:ctrlPr>
                        </m:sSupPr>
                        <m:e>
                          <m:r>
                            <a:rPr lang="en-US" sz="1200" dirty="0"/>
                            <m:t>10</m:t>
                          </m:r>
                        </m:e>
                        <m:sup>
                          <m:r>
                            <a:rPr lang="en-US" sz="1200" dirty="0"/>
                            <m:t>−</m:t>
                          </m:r>
                          <m:r>
                            <a:rPr lang="en-US" sz="1200" b="0" i="0" dirty="0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29" y="3680164"/>
                <a:ext cx="1422954" cy="2893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732348" y="3962400"/>
                <a:ext cx="1451423" cy="490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200" b="0" i="0" dirty="0" smtClean="0">
                              <a:latin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120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𝑒𝑟</m:t>
                              </m:r>
                            </m:sub>
                          </m:sSub>
                        </m:den>
                      </m:f>
                      <m:r>
                        <a:rPr lang="en-US" sz="120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200" b="0" i="0" dirty="0" smtClean="0"/>
                        <m:t>10</m:t>
                      </m:r>
                      <m:r>
                        <m:rPr>
                          <m:nor/>
                        </m:rPr>
                        <a:rPr lang="en-US" sz="1200" dirty="0"/>
                        <m:t> </m:t>
                      </m:r>
                      <m:r>
                        <a:rPr lang="en-US" sz="1200" dirty="0"/>
                        <m:t>×</m:t>
                      </m:r>
                      <m:sSup>
                        <m:sSupPr>
                          <m:ctrlPr>
                            <a:rPr lang="en-US" sz="1200" dirty="0"/>
                          </m:ctrlPr>
                        </m:sSupPr>
                        <m:e>
                          <m:r>
                            <a:rPr lang="en-US" sz="1200" dirty="0"/>
                            <m:t>10</m:t>
                          </m:r>
                        </m:e>
                        <m:sup>
                          <m:r>
                            <a:rPr lang="en-US" sz="1200" dirty="0"/>
                            <m:t>−</m:t>
                          </m:r>
                          <m:r>
                            <a:rPr lang="en-US" sz="1200" b="0" i="0" dirty="0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48" y="3962400"/>
                <a:ext cx="1451423" cy="4909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657600" y="1219200"/>
                <a:ext cx="1153073" cy="291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𝑝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120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200" b="0" i="0" dirty="0" smtClean="0"/>
                        <m:t>530 </m:t>
                      </m:r>
                      <m:r>
                        <m:rPr>
                          <m:nor/>
                        </m:rPr>
                        <a:rPr lang="en-US" sz="1200" b="0" i="0" dirty="0" smtClean="0"/>
                        <m:t>eV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219200"/>
                <a:ext cx="1153073" cy="29129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760336" y="2427074"/>
                <a:ext cx="1821845" cy="36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/>
                        </a:rPr>
                        <m:t>𝐺</m:t>
                      </m:r>
                      <m:r>
                        <a:rPr lang="en-US" sz="1000" b="0" i="1" smtClean="0">
                          <a:latin typeface="Cambria Math"/>
                        </a:rPr>
                        <m:t>𝐷𝐸𝑇</m:t>
                      </m:r>
                      <m:r>
                        <a:rPr lang="en-US" sz="10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00" b="0" i="0" smtClean="0">
                              <a:latin typeface="Cambria Math"/>
                            </a:rPr>
                            <m:t>GDET</m:t>
                          </m:r>
                        </m:e>
                        <m:sub>
                          <m:r>
                            <a:rPr lang="en-US" sz="1000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sSup>
                        <m:sSupPr>
                          <m:ctrlPr>
                            <a:rPr lang="en-US" sz="1000" dirty="0"/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000" b="0" i="0" dirty="0" smtClean="0"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a:rPr lang="en-US" sz="1000" dirty="0"/>
                            <m:t>−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000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000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000" dirty="0">
                                          <a:latin typeface="Cambria Math"/>
                                        </a:rPr>
                                        <m:t>K</m:t>
                                      </m:r>
                                      <m:r>
                                        <a:rPr lang="en-US" sz="1000" b="0" i="0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000" b="0" i="1" dirty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000" dirty="0">
                                              <a:latin typeface="Cambria Math"/>
                                            </a:rPr>
                                            <m:t>K</m:t>
                                          </m:r>
                                        </m:e>
                                        <m:sub>
                                          <m:r>
                                            <a:rPr lang="en-US" sz="1000" b="0" i="1" dirty="0" smtClean="0">
                                              <a:latin typeface="Cambria Math"/>
                                            </a:rPr>
                                            <m:t>𝑟𝑒𝑠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000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0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dirty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00" dirty="0">
                                      <a:latin typeface="Symbol" panose="05050102010706020507" pitchFamily="18" charset="2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36" y="2427074"/>
                <a:ext cx="1821845" cy="36009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1193559" y="2667000"/>
            <a:ext cx="990212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307609" y="2607123"/>
            <a:ext cx="664191" cy="1998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5041200" y="2328572"/>
                <a:ext cx="1821845" cy="36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/>
                        </a:rPr>
                        <m:t>𝐺</m:t>
                      </m:r>
                      <m:r>
                        <a:rPr lang="en-US" sz="1000" b="0" i="1" smtClean="0">
                          <a:latin typeface="Cambria Math"/>
                        </a:rPr>
                        <m:t>𝐷𝐸𝑇</m:t>
                      </m:r>
                      <m:r>
                        <a:rPr lang="en-US" sz="10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00" b="0" i="0" smtClean="0">
                              <a:latin typeface="Cambria Math"/>
                            </a:rPr>
                            <m:t>GDET</m:t>
                          </m:r>
                        </m:e>
                        <m:sub>
                          <m:r>
                            <a:rPr lang="en-US" sz="1000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sSup>
                        <m:sSupPr>
                          <m:ctrlPr>
                            <a:rPr lang="en-US" sz="1000" dirty="0"/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000" b="0" i="0" dirty="0" smtClean="0"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a:rPr lang="en-US" sz="1000" dirty="0"/>
                            <m:t>−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000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000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000" b="0" i="0" dirty="0" smtClean="0">
                                          <a:latin typeface="Cambria Math"/>
                                        </a:rPr>
                                        <m:t>x</m:t>
                                      </m:r>
                                      <m:r>
                                        <a:rPr lang="en-US" sz="1000" b="0" i="0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000" b="0" i="1" dirty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000" b="0" i="0" dirty="0" smtClean="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sz="1000" b="0" i="1" dirty="0" smtClean="0">
                                              <a:latin typeface="Cambria Math"/>
                                            </a:rPr>
                                            <m:t>𝑟𝑒𝑠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000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0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dirty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00" dirty="0">
                                      <a:latin typeface="Symbol" panose="05050102010706020507" pitchFamily="18" charset="2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200" y="2328572"/>
                <a:ext cx="1821845" cy="36009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66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/>
      <p:bldP spid="16" grpId="0"/>
      <p:bldP spid="17" grpId="0" animBg="1"/>
      <p:bldP spid="18" grpId="0" animBg="1"/>
      <p:bldP spid="12" grpId="0" animBg="1"/>
      <p:bldP spid="19" grpId="0"/>
      <p:bldP spid="21" grpId="0" animBg="1"/>
      <p:bldP spid="24" grpId="0" animBg="1"/>
      <p:bldP spid="25" grpId="0" animBg="1"/>
      <p:bldP spid="26" grpId="0"/>
      <p:bldP spid="28" grpId="0"/>
      <p:bldP spid="29" grpId="0"/>
      <p:bldP spid="30" grpId="0"/>
      <p:bldP spid="33" grpId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 Experimental Parameters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4002"/>
            <a:ext cx="9160237" cy="528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648048" y="1970570"/>
            <a:ext cx="13095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16440" y="1876648"/>
            <a:ext cx="2555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38200" y="3476848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276793" y="2355112"/>
            <a:ext cx="16950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071578" y="5715000"/>
            <a:ext cx="9073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7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3716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0800" y="2557159"/>
            <a:ext cx="2133600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ctr">
              <a:defRPr sz="11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Right Circular Polarized Radiation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0760" y="1926336"/>
            <a:ext cx="762000" cy="152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42860" y="6505956"/>
            <a:ext cx="762000" cy="152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42860" y="6353556"/>
            <a:ext cx="762000" cy="152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209800" y="2116836"/>
                <a:ext cx="1143000" cy="128625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800" i="1" smtClean="0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800" b="0" i="0" smtClean="0">
                            <a:latin typeface="Cambria Math"/>
                          </a:rPr>
                          <m:t>u</m:t>
                        </m:r>
                        <m:r>
                          <a:rPr lang="en-US" sz="8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800">
                            <a:latin typeface="Cambria Math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800" b="0" i="0" smtClean="0">
                            <a:latin typeface="Cambria Math"/>
                          </a:rPr>
                          <m:t>ELTA</m:t>
                        </m:r>
                        <m:r>
                          <a:rPr lang="en-US" sz="800" b="0" i="0" smtClean="0">
                            <a:latin typeface="Cambria Math"/>
                          </a:rPr>
                          <m:t>−</m:t>
                        </m:r>
                        <m:r>
                          <a:rPr lang="en-US" sz="800" b="0" i="1" smtClean="0">
                            <a:latin typeface="Cambria Math"/>
                          </a:rPr>
                          <m:t>𝐼𝐼</m:t>
                        </m:r>
                      </m:sub>
                    </m:sSub>
                  </m:oMath>
                </a14:m>
                <a:r>
                  <a:rPr lang="en-US" sz="800" dirty="0" smtClean="0"/>
                  <a:t> = 42 mm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116836"/>
                <a:ext cx="1143000" cy="128625"/>
              </a:xfrm>
              <a:prstGeom prst="rect">
                <a:avLst/>
              </a:prstGeom>
              <a:blipFill rotWithShape="1">
                <a:blip r:embed="rId3"/>
                <a:stretch>
                  <a:fillRect t="-23810" b="-4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DELTA-II Horizontal Gradients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0" y="1231624"/>
                <a:ext cx="2928687" cy="555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9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9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900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9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90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sz="900">
                                      <a:latin typeface="Cambria Math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US" sz="90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sz="9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900">
                              <a:latin typeface="Cambria Math"/>
                            </a:rPr>
                            <m:t>𝑥</m:t>
                          </m:r>
                          <m:r>
                            <a:rPr lang="en-US" sz="900">
                              <a:latin typeface="Cambria Math"/>
                            </a:rPr>
                            <m:t>=</m:t>
                          </m:r>
                          <m:r>
                            <a:rPr lang="en-US" sz="900">
                              <a:latin typeface="Cambria Math"/>
                            </a:rPr>
                            <m:t>𝑦</m:t>
                          </m:r>
                          <m:r>
                            <a:rPr lang="en-US" sz="900">
                              <a:latin typeface="Cambria Math"/>
                            </a:rPr>
                            <m:t>=0</m:t>
                          </m:r>
                        </m:sub>
                      </m:sSub>
                      <m:r>
                        <a:rPr lang="en-US" sz="9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9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900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f>
                        <m:fPr>
                          <m:ctrlPr>
                            <a:rPr lang="en-US" sz="9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9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9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9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9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9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9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9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9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9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9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900" i="1">
                                          <a:latin typeface="Cambria Math"/>
                                          <a:ea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9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sz="900">
                          <a:latin typeface="Cambria Math"/>
                        </a:rPr>
                        <m:t>sin</m:t>
                      </m:r>
                      <m:d>
                        <m:dPr>
                          <m:ctrlPr>
                            <a:rPr lang="en-US" sz="900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9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9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900"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900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9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9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900" i="1">
                                          <a:latin typeface="Cambria Math"/>
                                        </a:rPr>
                                        <m:t>𝐾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9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900" i="1">
                                              <a:latin typeface="Cambria Math"/>
                                              <a:ea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sz="900" i="1">
                                              <a:latin typeface="Cambria Math"/>
                                            </a:rPr>
                                            <m:t>𝑚𝑎𝑥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9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31624"/>
                <a:ext cx="2928687" cy="555024"/>
              </a:xfrm>
              <a:prstGeom prst="rect">
                <a:avLst/>
              </a:prstGeom>
              <a:blipFill rotWithShape="1">
                <a:blip r:embed="rId4"/>
                <a:stretch>
                  <a:fillRect l="-7083" t="-119780" b="-150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62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DELTA-II </a:t>
            </a:r>
            <a:r>
              <a:rPr lang="en-US" dirty="0"/>
              <a:t>RMS </a:t>
            </a:r>
            <a:r>
              <a:rPr lang="en-US" dirty="0" smtClean="0"/>
              <a:t>X-Resonance Width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3716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4560" y="2596896"/>
            <a:ext cx="762000" cy="152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28600" y="1371600"/>
                <a:ext cx="1144223" cy="536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9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90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sz="9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9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900" b="0" i="1" smtClean="0">
                              <a:latin typeface="Cambria Math"/>
                            </a:rPr>
                            <m:t>1.25 </m:t>
                          </m:r>
                          <m:sSub>
                            <m:sSubPr>
                              <m:ctrlPr>
                                <a:rPr lang="en-US" sz="9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9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9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9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9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9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9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9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900">
                                          <a:latin typeface="Cambria Math"/>
                                        </a:rPr>
                                        <m:t>𝐾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9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900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sz="900">
                                          <a:latin typeface="Cambria Math"/>
                                        </a:rPr>
                                        <m:t>𝐾</m:t>
                                      </m:r>
                                    </m:num>
                                    <m:den>
                                      <m:r>
                                        <a:rPr lang="en-US" sz="900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sz="9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90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9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90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900">
                                  <a:latin typeface="Cambria Math"/>
                                </a:rPr>
                                <m:t>=0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9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71600"/>
                <a:ext cx="1144223" cy="536622"/>
              </a:xfrm>
              <a:prstGeom prst="rect">
                <a:avLst/>
              </a:prstGeom>
              <a:blipFill rotWithShape="1">
                <a:blip r:embed="rId3"/>
                <a:stretch>
                  <a:fillRect t="-65909" r="-5348" b="-1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5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962</Words>
  <Application>Microsoft Office PowerPoint</Application>
  <PresentationFormat>On-screen Show (4:3)</PresentationFormat>
  <Paragraphs>60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</vt:lpstr>
      <vt:lpstr>DELTA-II K Range Requirements</vt:lpstr>
      <vt:lpstr>Delta K Gradient in Circular Mode</vt:lpstr>
      <vt:lpstr>Beam Based Measurement of Delta Undulator K Gradient</vt:lpstr>
      <vt:lpstr>LCLS Experimental Parameters</vt:lpstr>
      <vt:lpstr>Predicted DELTA-II Horizontal Gradients</vt:lpstr>
      <vt:lpstr>Predicted DELTA-II RMS X-Resonance Width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2016-04-08T01:22:20Z</dcterms:modified>
</cp:coreProperties>
</file>