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75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86" r:id="rId11"/>
    <p:sldId id="291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74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81E32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Objects="1" showGuides="1">
      <p:cViewPr>
        <p:scale>
          <a:sx n="80" d="100"/>
          <a:sy n="80" d="100"/>
        </p:scale>
        <p:origin x="-1008" y="-486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61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smtClean="0"/>
              <a:t>Delta Phase Errors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CA" dirty="0" smtClean="0"/>
              <a:t>Zack </a:t>
            </a:r>
            <a:r>
              <a:rPr lang="en-CA" dirty="0" smtClean="0"/>
              <a:t>Wolf</a:t>
            </a:r>
          </a:p>
          <a:p>
            <a:pPr algn="ctr"/>
            <a:r>
              <a:rPr lang="en-CA" dirty="0" smtClean="0"/>
              <a:t>3/8/16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Error Effect On Radiation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4" y="1600200"/>
            <a:ext cx="4604426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7800"/>
            <a:ext cx="2796436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51" y="4191000"/>
            <a:ext cx="273204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7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Errors Can Come During Tuning Or Assembly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2" y="1824038"/>
            <a:ext cx="8229600" cy="391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3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Delta Phase Errors In Primary Modes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04403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 Phase Error With Undulator Taper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9912"/>
            <a:ext cx="7315200" cy="49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156527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LCLS-TN-15-2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Undulator Taper Conclusion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2" y="2590800"/>
            <a:ext cx="8229600" cy="18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6538" y="179653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LCLS-TN-15-2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Quadrant Bow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428750"/>
            <a:ext cx="68675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1800" y="142875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LCLS-TN-15-1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2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Magnet Position Errors From Quadrant Bow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771650"/>
            <a:ext cx="69151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 Phase </a:t>
            </a:r>
            <a:r>
              <a:rPr lang="en-US" dirty="0" smtClean="0"/>
              <a:t>Errors From Quadrant Bow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552575"/>
            <a:ext cx="62198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09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Quadrant Bow Conclusion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29600" cy="20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5128161"/>
            <a:ext cx="6878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Quadrant bow must be limited.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Taper in the undulator is the </a:t>
            </a:r>
            <a:r>
              <a:rPr lang="en-US" dirty="0" smtClean="0">
                <a:solidFill>
                  <a:srgbClr val="FF0000"/>
                </a:solidFill>
              </a:rPr>
              <a:t>more problematic phase </a:t>
            </a:r>
            <a:r>
              <a:rPr lang="en-US" dirty="0" smtClean="0">
                <a:solidFill>
                  <a:srgbClr val="FF0000"/>
                </a:solidFill>
              </a:rPr>
              <a:t>error source.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2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2" y="304800"/>
            <a:ext cx="8103570" cy="1743633"/>
          </a:xfrm>
        </p:spPr>
        <p:txBody>
          <a:bodyPr/>
          <a:lstStyle/>
          <a:p>
            <a:pPr algn="ctr"/>
            <a:r>
              <a:rPr lang="en-CA" sz="1600" dirty="0" smtClean="0"/>
              <a:t>End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4132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Slippage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3" y="1371600"/>
            <a:ext cx="5721797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5008" y="2286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correct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95008" y="403860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too large</a:t>
            </a:r>
          </a:p>
          <a:p>
            <a:r>
              <a:rPr lang="en-US" dirty="0" err="1"/>
              <a:t>v</a:t>
            </a:r>
            <a:r>
              <a:rPr lang="en-US" baseline="-25000" dirty="0" err="1" smtClean="0"/>
              <a:t>z</a:t>
            </a:r>
            <a:r>
              <a:rPr lang="en-US" dirty="0" smtClean="0"/>
              <a:t> too small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593193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too small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z</a:t>
            </a:r>
            <a:r>
              <a:rPr lang="en-US" dirty="0" smtClean="0"/>
              <a:t> too large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71600" y="28956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27109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3498" y="11430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99310" y="11430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1055" y="116072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5241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Linear Fit To Slippage vs Z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63" y="2000693"/>
            <a:ext cx="40290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619500" y="4325034"/>
            <a:ext cx="381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63642" y="523943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low</a:t>
            </a:r>
          </a:p>
          <a:p>
            <a:r>
              <a:rPr lang="en-US" dirty="0" smtClean="0"/>
              <a:t>Slippage low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2362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00500" y="1677527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high</a:t>
            </a:r>
          </a:p>
          <a:p>
            <a:r>
              <a:rPr lang="en-US" dirty="0" smtClean="0"/>
              <a:t>Slippage high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715000" y="3124200"/>
            <a:ext cx="1295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2805" y="2953434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fit</a:t>
            </a:r>
          </a:p>
          <a:p>
            <a:r>
              <a:rPr lang="en-US" dirty="0" smtClean="0"/>
              <a:t>Gives K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91000" y="39624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343400" y="4038600"/>
            <a:ext cx="1752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4046815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Slippage residuals</a:t>
            </a:r>
          </a:p>
          <a:p>
            <a:r>
              <a:rPr lang="en-US" dirty="0" smtClean="0"/>
              <a:t>Give phase errors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410200" y="3276600"/>
            <a:ext cx="914400" cy="609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Slippage, Phase, K, Phase Errors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0"/>
            <a:ext cx="2028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57400"/>
            <a:ext cx="2019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219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54104"/>
            <a:ext cx="1885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876800"/>
            <a:ext cx="2419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657600"/>
            <a:ext cx="29432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r="6117"/>
          <a:stretch/>
        </p:blipFill>
        <p:spPr bwMode="auto">
          <a:xfrm>
            <a:off x="3149600" y="1295400"/>
            <a:ext cx="33940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92" y="2386012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728608"/>
            <a:ext cx="1933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5334000"/>
            <a:ext cx="1619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86087"/>
            <a:ext cx="1428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776412"/>
            <a:ext cx="21907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105400"/>
            <a:ext cx="2514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1: Undulator Not Resonant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590800"/>
            <a:ext cx="4953000" cy="19335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71800" y="25908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20896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too high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0" y="2458998"/>
            <a:ext cx="228600" cy="512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81295" y="1766500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Slippage too high</a:t>
            </a:r>
          </a:p>
          <a:p>
            <a:r>
              <a:rPr lang="en-US" dirty="0" smtClean="0"/>
              <a:t>K too high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62200" y="3733800"/>
            <a:ext cx="838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48748" y="476833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to low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248400" y="3657600"/>
            <a:ext cx="457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3600" y="476833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Slippage too low</a:t>
            </a:r>
          </a:p>
          <a:p>
            <a:r>
              <a:rPr lang="en-US" dirty="0" smtClean="0"/>
              <a:t>K too low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705600" y="2971800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68267" y="2458998"/>
            <a:ext cx="1505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correct</a:t>
            </a:r>
          </a:p>
          <a:p>
            <a:r>
              <a:rPr lang="en-US" dirty="0" smtClean="0"/>
              <a:t>Add photons</a:t>
            </a:r>
          </a:p>
          <a:p>
            <a:r>
              <a:rPr lang="en-US" dirty="0"/>
              <a:t>c</a:t>
            </a:r>
            <a:r>
              <a:rPr lang="en-US" dirty="0" smtClean="0"/>
              <a:t>oherently to</a:t>
            </a:r>
          </a:p>
          <a:p>
            <a:r>
              <a:rPr lang="en-US" dirty="0"/>
              <a:t>l</a:t>
            </a:r>
            <a:r>
              <a:rPr lang="en-US" dirty="0" smtClean="0"/>
              <a:t>ight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2: Linear Taper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85950"/>
            <a:ext cx="5153025" cy="40005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362200" y="3200400"/>
            <a:ext cx="152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40825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field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19812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6550" y="156793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field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486400" y="2286000"/>
            <a:ext cx="228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400" y="179653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dz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flipH="1">
            <a:off x="7010400" y="1752600"/>
            <a:ext cx="12382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635" y="13832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dz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134225" y="2286000"/>
            <a:ext cx="257175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00925" y="24384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Fitted line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67284" y="2743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367284" y="2807732"/>
            <a:ext cx="766941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85209" y="31242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residuals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562600" y="4953000"/>
            <a:ext cx="80468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77635" y="49530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Proportional to</a:t>
            </a:r>
          </a:p>
          <a:p>
            <a:r>
              <a:rPr lang="en-US" dirty="0"/>
              <a:t>f</a:t>
            </a:r>
            <a:r>
              <a:rPr lang="en-US" dirty="0" smtClean="0"/>
              <a:t>it residuals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Delta Measured Peak Fields, LPVMF mode, </a:t>
            </a:r>
            <a:r>
              <a:rPr lang="en-US" dirty="0" err="1" smtClean="0"/>
              <a:t>Krel</a:t>
            </a:r>
            <a:r>
              <a:rPr lang="en-US" dirty="0" smtClean="0"/>
              <a:t> = 0.9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0" y="1600200"/>
            <a:ext cx="8780953" cy="3580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571500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is increasing with 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Measured </a:t>
            </a:r>
            <a:r>
              <a:rPr lang="en-US" dirty="0" smtClean="0"/>
              <a:t>Phase Errors, </a:t>
            </a:r>
            <a:r>
              <a:rPr lang="en-US" dirty="0"/>
              <a:t>LPVMF mode, </a:t>
            </a:r>
            <a:r>
              <a:rPr lang="en-US" dirty="0" err="1"/>
              <a:t>Krel</a:t>
            </a:r>
            <a:r>
              <a:rPr lang="en-US" dirty="0"/>
              <a:t> = 0.9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30" y="1295400"/>
            <a:ext cx="673297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Compare To LCLS Undulator 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15" y="1295400"/>
            <a:ext cx="663538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229</Words>
  <Application>Microsoft Office PowerPoint</Application>
  <PresentationFormat>On-screen Show (4:3)</PresentationFormat>
  <Paragraphs>82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Delta Phase Errors</vt:lpstr>
      <vt:lpstr>Slippage</vt:lpstr>
      <vt:lpstr>Linear Fit To Slippage vs Z</vt:lpstr>
      <vt:lpstr>Slippage, Phase, K, Phase Errors</vt:lpstr>
      <vt:lpstr>Example 1: Undulator Not Resonant</vt:lpstr>
      <vt:lpstr>Example 2: Linear Taper</vt:lpstr>
      <vt:lpstr>Delta Measured Peak Fields, LPVMF mode, Krel = 0.9</vt:lpstr>
      <vt:lpstr>Delta Measured Phase Errors, LPVMF mode, Krel = 0.9</vt:lpstr>
      <vt:lpstr>Compare To LCLS Undulator 12</vt:lpstr>
      <vt:lpstr>Phase Error Effect On Radiation</vt:lpstr>
      <vt:lpstr>Phase Errors Can Come During Tuning Or Assembly</vt:lpstr>
      <vt:lpstr>Delta Phase Errors In Primary Modes</vt:lpstr>
      <vt:lpstr>Simulation Phase Error With Undulator Taper</vt:lpstr>
      <vt:lpstr>Undulator Taper Conclusion</vt:lpstr>
      <vt:lpstr>Quadrant Bow</vt:lpstr>
      <vt:lpstr>Magnet Position Errors From Quadrant Bow</vt:lpstr>
      <vt:lpstr>Simulation Phase Errors From Quadrant Bow</vt:lpstr>
      <vt:lpstr>Quadrant Bow Conclusion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2016-03-08T19:56:13Z</dcterms:modified>
</cp:coreProperties>
</file>