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69" r:id="rId2"/>
    <p:sldId id="275" r:id="rId3"/>
    <p:sldId id="306" r:id="rId4"/>
    <p:sldId id="307" r:id="rId5"/>
    <p:sldId id="308" r:id="rId6"/>
    <p:sldId id="317" r:id="rId7"/>
    <p:sldId id="318" r:id="rId8"/>
    <p:sldId id="315" r:id="rId9"/>
    <p:sldId id="309" r:id="rId10"/>
    <p:sldId id="310" r:id="rId11"/>
    <p:sldId id="319" r:id="rId12"/>
    <p:sldId id="311" r:id="rId13"/>
    <p:sldId id="316" r:id="rId14"/>
    <p:sldId id="312" r:id="rId15"/>
    <p:sldId id="313" r:id="rId16"/>
    <p:sldId id="314" r:id="rId17"/>
    <p:sldId id="278" r:id="rId18"/>
    <p:sldId id="276" r:id="rId19"/>
    <p:sldId id="304" r:id="rId20"/>
    <p:sldId id="277" r:id="rId21"/>
    <p:sldId id="293" r:id="rId22"/>
    <p:sldId id="294" r:id="rId23"/>
    <p:sldId id="280" r:id="rId24"/>
    <p:sldId id="279" r:id="rId25"/>
    <p:sldId id="297" r:id="rId26"/>
    <p:sldId id="296" r:id="rId27"/>
    <p:sldId id="281" r:id="rId28"/>
    <p:sldId id="282" r:id="rId29"/>
    <p:sldId id="299" r:id="rId30"/>
    <p:sldId id="301" r:id="rId31"/>
    <p:sldId id="283" r:id="rId32"/>
    <p:sldId id="298" r:id="rId33"/>
    <p:sldId id="300" r:id="rId34"/>
    <p:sldId id="285" r:id="rId35"/>
    <p:sldId id="320" r:id="rId36"/>
    <p:sldId id="286" r:id="rId37"/>
    <p:sldId id="302" r:id="rId38"/>
    <p:sldId id="287" r:id="rId39"/>
    <p:sldId id="288" r:id="rId40"/>
    <p:sldId id="290" r:id="rId41"/>
    <p:sldId id="274" r:id="rId42"/>
  </p:sldIdLst>
  <p:sldSz cx="9144000" cy="6858000" type="screen4x3"/>
  <p:notesSz cx="6858000" cy="9144000"/>
  <p:custDataLst>
    <p:tags r:id="rId4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1E32"/>
    <a:srgbClr val="FFFFFF"/>
    <a:srgbClr val="C75B12"/>
    <a:srgbClr val="E17000"/>
    <a:srgbClr val="5B8F22"/>
    <a:srgbClr val="D2C295"/>
    <a:srgbClr val="A79E70"/>
    <a:srgbClr val="4D4F53"/>
    <a:srgbClr val="0099CC"/>
    <a:srgbClr val="69BE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30" autoAdjust="0"/>
    <p:restoredTop sz="94660"/>
  </p:normalViewPr>
  <p:slideViewPr>
    <p:cSldViewPr snapToObjects="1" showGuides="1">
      <p:cViewPr>
        <p:scale>
          <a:sx n="90" d="100"/>
          <a:sy n="90" d="100"/>
        </p:scale>
        <p:origin x="-726" y="-288"/>
      </p:cViewPr>
      <p:guideLst>
        <p:guide orient="horz" pos="326"/>
        <p:guide orient="horz" pos="1294"/>
        <p:guide orient="horz" pos="3745"/>
        <p:guide orient="horz" pos="3980"/>
        <p:guide orient="horz" pos="1052"/>
        <p:guide orient="horz" pos="1741"/>
        <p:guide orient="horz" pos="4183"/>
        <p:guide orient="horz" pos="566"/>
        <p:guide orient="horz" pos="2808"/>
        <p:guide pos="2880"/>
        <p:guide pos="363"/>
        <p:guide pos="5396"/>
        <p:guide pos="282"/>
        <p:guide pos="3784"/>
        <p:guide pos="3736"/>
        <p:guide pos="2160"/>
        <p:guide pos="5464"/>
        <p:guide pos="38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85" d="100"/>
          <a:sy n="85" d="100"/>
        </p:scale>
        <p:origin x="-3138" y="-90"/>
      </p:cViewPr>
      <p:guideLst>
        <p:guide orient="horz" pos="2880"/>
        <p:guide pos="2160"/>
      </p:guideLst>
    </p:cSldViewPr>
  </p:notesViewPr>
  <p:gridSpacing cx="91439" cy="9143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F33E-D9A7-42CC-B598-9AD8356CBB5A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AAB5D-0CC4-45A8-B4B6-0B8B738A4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4619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58700-9FA2-48CE-AC88-D71D45EB490A}" type="datetimeFigureOut">
              <a:rPr lang="en-US" smtClean="0"/>
              <a:pPr/>
              <a:t>8/25/2015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BC4E5-2BC1-4F43-85DD-A1B8F74CB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004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34" y="6196867"/>
            <a:ext cx="2275566" cy="661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19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Insert Presentation Title in Slide Master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Insert Presentation Title in Slide 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Insert Presentation Title in Slide 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***INSTRUCTIONS ON HOW TO APPLY IMAGE MASKING TO SLIDE LAYOUT***</a:t>
            </a:r>
            <a:br>
              <a:rPr lang="en-CA" dirty="0" smtClean="0"/>
            </a:br>
            <a:r>
              <a:rPr lang="en-CA" dirty="0" smtClean="0"/>
              <a:t>STEP 1: Click icon to insert image</a:t>
            </a:r>
            <a:br>
              <a:rPr lang="en-CA" dirty="0" smtClean="0"/>
            </a:br>
            <a:r>
              <a:rPr lang="en-CA" dirty="0" smtClean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691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4" r:id="rId3"/>
    <p:sldLayoutId id="2147483671" r:id="rId4"/>
    <p:sldLayoutId id="2147483672" r:id="rId5"/>
    <p:sldLayoutId id="2147483673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31.jpeg"/><Relationship Id="rId4" Type="http://schemas.openxmlformats.org/officeDocument/2006/relationships/image" Target="../media/image9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CA" dirty="0" smtClean="0"/>
              <a:t>Magnetic Measurements</a:t>
            </a:r>
            <a:br>
              <a:rPr lang="en-CA" dirty="0" smtClean="0"/>
            </a:br>
            <a:r>
              <a:rPr lang="en-CA" dirty="0" smtClean="0"/>
              <a:t>And Magnet Fiducialization</a:t>
            </a:r>
            <a:br>
              <a:rPr lang="en-CA" dirty="0" smtClean="0"/>
            </a:br>
            <a:r>
              <a:rPr lang="en-CA" dirty="0" smtClean="0"/>
              <a:t>At SLAC</a:t>
            </a:r>
            <a:endParaRPr lang="en-CA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557213" y="3048000"/>
            <a:ext cx="7989887" cy="2187702"/>
          </a:xfrm>
        </p:spPr>
        <p:txBody>
          <a:bodyPr/>
          <a:lstStyle/>
          <a:p>
            <a:pPr algn="ctr"/>
            <a:r>
              <a:rPr lang="en-CA" dirty="0" smtClean="0"/>
              <a:t>Zachary Wolf</a:t>
            </a:r>
          </a:p>
          <a:p>
            <a:pPr algn="ctr"/>
            <a:r>
              <a:rPr lang="en-CA" dirty="0" smtClean="0"/>
              <a:t>SLAC</a:t>
            </a:r>
          </a:p>
          <a:p>
            <a:pPr algn="ctr"/>
            <a:endParaRPr lang="en-CA" dirty="0"/>
          </a:p>
          <a:p>
            <a:pPr algn="ctr"/>
            <a:r>
              <a:rPr lang="en-CA" dirty="0" smtClean="0"/>
              <a:t>August 25, 2015</a:t>
            </a:r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3724102" y="66585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77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Hall Probes, NMR Probes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5" y="1234464"/>
            <a:ext cx="3291840" cy="24688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5" y="4069046"/>
            <a:ext cx="3291840" cy="24688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95" y="1325903"/>
            <a:ext cx="3657600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29195" y="4412480"/>
            <a:ext cx="375846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NMR</a:t>
            </a:r>
          </a:p>
          <a:p>
            <a:r>
              <a:rPr lang="en-US" dirty="0"/>
              <a:t> </a:t>
            </a:r>
            <a:r>
              <a:rPr lang="en-US" dirty="0" smtClean="0"/>
              <a:t> accurate,</a:t>
            </a:r>
          </a:p>
          <a:p>
            <a:r>
              <a:rPr lang="en-US" dirty="0"/>
              <a:t> </a:t>
            </a:r>
            <a:r>
              <a:rPr lang="en-US" dirty="0" smtClean="0"/>
              <a:t> large sample size,</a:t>
            </a:r>
          </a:p>
          <a:p>
            <a:r>
              <a:rPr lang="en-US" dirty="0"/>
              <a:t> </a:t>
            </a:r>
            <a:r>
              <a:rPr lang="en-US" dirty="0" smtClean="0"/>
              <a:t> requires uniform field</a:t>
            </a:r>
            <a:endParaRPr lang="en-US" dirty="0"/>
          </a:p>
          <a:p>
            <a:r>
              <a:rPr lang="en-US" dirty="0" smtClean="0"/>
              <a:t>Hall Probe</a:t>
            </a:r>
          </a:p>
          <a:p>
            <a:r>
              <a:rPr lang="en-US" dirty="0"/>
              <a:t> </a:t>
            </a:r>
            <a:r>
              <a:rPr lang="en-US" dirty="0" smtClean="0"/>
              <a:t> small sample size</a:t>
            </a:r>
          </a:p>
          <a:p>
            <a:r>
              <a:rPr lang="en-US" dirty="0"/>
              <a:t> </a:t>
            </a:r>
            <a:r>
              <a:rPr lang="en-US" dirty="0" smtClean="0"/>
              <a:t> nonlinear, offset drift, gain drift, …</a:t>
            </a:r>
          </a:p>
          <a:p>
            <a:r>
              <a:rPr lang="en-US" dirty="0"/>
              <a:t> </a:t>
            </a:r>
            <a:r>
              <a:rPr lang="en-US" dirty="0" smtClean="0"/>
              <a:t> needs lots of calibration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104432" y="4069073"/>
            <a:ext cx="534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NMR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645058" y="3703344"/>
            <a:ext cx="21018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General Purpose Hall Probe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987826" y="6535244"/>
            <a:ext cx="2759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Custom Hall probe for Delta undulator</a:t>
            </a:r>
            <a:endParaRPr lang="en-US" sz="1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Hall Probe Calibration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06" y="1417342"/>
            <a:ext cx="1885950" cy="2514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06" y="4069073"/>
            <a:ext cx="3352800" cy="25146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42" y="1417342"/>
            <a:ext cx="288774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60487"/>
            <a:ext cx="288806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841" y="1417342"/>
            <a:ext cx="284213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86378" y="6429784"/>
            <a:ext cx="1147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Y. Levashov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7144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Maps With Hall/NMR Probes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06" y="2148854"/>
            <a:ext cx="4894573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69268" y="2971805"/>
            <a:ext cx="269817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Dipole magnet.</a:t>
            </a:r>
          </a:p>
          <a:p>
            <a:r>
              <a:rPr lang="en-US" dirty="0" smtClean="0"/>
              <a:t>Use Hall probe at ends.</a:t>
            </a:r>
          </a:p>
          <a:p>
            <a:r>
              <a:rPr lang="en-US" dirty="0" smtClean="0"/>
              <a:t>Use NMR in center.</a:t>
            </a:r>
          </a:p>
          <a:p>
            <a:r>
              <a:rPr lang="en-US" dirty="0" smtClean="0"/>
              <a:t>Apply small correction</a:t>
            </a:r>
          </a:p>
          <a:p>
            <a:r>
              <a:rPr lang="en-US" dirty="0"/>
              <a:t> </a:t>
            </a:r>
            <a:r>
              <a:rPr lang="en-US" dirty="0" smtClean="0"/>
              <a:t>to end fields using NMR</a:t>
            </a:r>
          </a:p>
          <a:p>
            <a:r>
              <a:rPr lang="en-US" dirty="0"/>
              <a:t> </a:t>
            </a:r>
            <a:r>
              <a:rPr lang="en-US" dirty="0" smtClean="0"/>
              <a:t>in center.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Undulator Hall Probe Measurements</a:t>
            </a:r>
            <a:endParaRPr lang="en-US" dirty="0"/>
          </a:p>
        </p:txBody>
      </p:sp>
      <p:pic>
        <p:nvPicPr>
          <p:cNvPr id="6" name="Picture 7" descr="Sign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0" y="2057415"/>
            <a:ext cx="4570413" cy="393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MF photos 3 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409" y="4095614"/>
            <a:ext cx="30527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319" y="1417342"/>
            <a:ext cx="3048000" cy="228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34409" y="3702275"/>
            <a:ext cx="18710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Delta undulator quadrant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813163" y="6386895"/>
            <a:ext cx="1249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LCLS undulator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75527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Pulsed Wire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2" y="2349926"/>
            <a:ext cx="20288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2" y="2697488"/>
            <a:ext cx="2038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032" y="3404231"/>
            <a:ext cx="32956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3" y="3886195"/>
            <a:ext cx="20478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138" y="4248135"/>
            <a:ext cx="237172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549" y="1508781"/>
            <a:ext cx="2009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683" y="1508781"/>
            <a:ext cx="309562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3" y="3395094"/>
            <a:ext cx="33337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3" y="5151073"/>
            <a:ext cx="32956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317" y="5240628"/>
            <a:ext cx="30194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984" y="5836908"/>
            <a:ext cx="30384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0569" y="1257602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Initial impulse</a:t>
            </a:r>
            <a:endParaRPr lang="en-US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370569" y="3036697"/>
            <a:ext cx="177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Travelling wave</a:t>
            </a:r>
            <a:endParaRPr lang="en-US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386824" y="4617707"/>
            <a:ext cx="2813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Derivative of wire position</a:t>
            </a:r>
          </a:p>
          <a:p>
            <a:r>
              <a:rPr lang="en-US" u="sng" dirty="0"/>
              <a:t>s</a:t>
            </a:r>
            <a:r>
              <a:rPr lang="en-US" u="sng" dirty="0" smtClean="0"/>
              <a:t>ignal gives field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8801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Map From A Pulsed Wire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47" y="1965976"/>
            <a:ext cx="4876800" cy="3657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60707" y="2788927"/>
            <a:ext cx="294183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Signal from an undulator.</a:t>
            </a:r>
          </a:p>
          <a:p>
            <a:endParaRPr lang="en-US" dirty="0" smtClean="0"/>
          </a:p>
          <a:p>
            <a:r>
              <a:rPr lang="en-US" dirty="0" smtClean="0"/>
              <a:t>Calibration magnet puts in</a:t>
            </a:r>
          </a:p>
          <a:p>
            <a:r>
              <a:rPr lang="en-US" dirty="0"/>
              <a:t> </a:t>
            </a:r>
            <a:r>
              <a:rPr lang="en-US" dirty="0" smtClean="0"/>
              <a:t> step at the end.</a:t>
            </a:r>
          </a:p>
          <a:p>
            <a:endParaRPr lang="en-US" dirty="0" smtClean="0"/>
          </a:p>
          <a:p>
            <a:r>
              <a:rPr lang="en-US" dirty="0" smtClean="0"/>
              <a:t>When the wave hits the</a:t>
            </a:r>
          </a:p>
          <a:p>
            <a:r>
              <a:rPr lang="en-US" dirty="0"/>
              <a:t> </a:t>
            </a:r>
            <a:r>
              <a:rPr lang="en-US" dirty="0" smtClean="0"/>
              <a:t> end of the wire, it reflects.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57610" y="5623536"/>
            <a:ext cx="1441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S. Anderson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Integrals From A Moving Wire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93" y="1965976"/>
            <a:ext cx="2933334" cy="119047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237" y="3532265"/>
            <a:ext cx="9525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09" y="3993272"/>
            <a:ext cx="21621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160" y="4454279"/>
            <a:ext cx="1600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035" y="4934337"/>
            <a:ext cx="20764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5212073" y="1874537"/>
            <a:ext cx="548634" cy="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486390" y="1962400"/>
            <a:ext cx="1784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+</a:t>
            </a:r>
            <a:r>
              <a:rPr lang="en-US" dirty="0" smtClean="0"/>
              <a:t> = d</a:t>
            </a:r>
            <a:r>
              <a:rPr lang="el-GR" dirty="0" smtClean="0">
                <a:latin typeface="Calibri"/>
              </a:rPr>
              <a:t>Φ</a:t>
            </a:r>
            <a:r>
              <a:rPr lang="en-US" dirty="0" smtClean="0">
                <a:latin typeface="Calibri"/>
              </a:rPr>
              <a:t>/</a:t>
            </a:r>
            <a:r>
              <a:rPr lang="en-US" dirty="0" err="1" smtClean="0">
                <a:latin typeface="Calibri"/>
              </a:rPr>
              <a:t>dt</a:t>
            </a:r>
            <a:r>
              <a:rPr lang="en-US" dirty="0" smtClean="0">
                <a:latin typeface="Calibri"/>
              </a:rPr>
              <a:t>  + </a:t>
            </a:r>
            <a:r>
              <a:rPr lang="en-US" dirty="0" err="1" smtClean="0">
                <a:latin typeface="Calibri"/>
              </a:rPr>
              <a:t>V</a:t>
            </a:r>
            <a:r>
              <a:rPr lang="en-US" baseline="-25000" dirty="0" err="1" smtClean="0">
                <a:latin typeface="Calibri"/>
              </a:rPr>
              <a:t>t</a:t>
            </a:r>
            <a:endParaRPr lang="en-US" baseline="-25000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5212073" y="2514610"/>
            <a:ext cx="548634" cy="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486390" y="2606049"/>
            <a:ext cx="1790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-</a:t>
            </a:r>
            <a:r>
              <a:rPr lang="en-US" dirty="0" smtClean="0"/>
              <a:t> = -d</a:t>
            </a:r>
            <a:r>
              <a:rPr lang="el-GR" dirty="0" smtClean="0">
                <a:latin typeface="Calibri"/>
              </a:rPr>
              <a:t>Φ</a:t>
            </a:r>
            <a:r>
              <a:rPr lang="en-US" dirty="0" smtClean="0">
                <a:latin typeface="Calibri"/>
              </a:rPr>
              <a:t>/</a:t>
            </a:r>
            <a:r>
              <a:rPr lang="en-US" dirty="0" err="1" smtClean="0">
                <a:latin typeface="Calibri"/>
              </a:rPr>
              <a:t>dt</a:t>
            </a:r>
            <a:r>
              <a:rPr lang="en-US" dirty="0" smtClean="0">
                <a:latin typeface="Calibri"/>
              </a:rPr>
              <a:t>  + </a:t>
            </a:r>
            <a:r>
              <a:rPr lang="en-US" dirty="0" err="1" smtClean="0">
                <a:latin typeface="Calibri"/>
              </a:rPr>
              <a:t>V</a:t>
            </a:r>
            <a:r>
              <a:rPr lang="en-US" baseline="-25000" dirty="0" err="1" smtClean="0">
                <a:latin typeface="Calibri"/>
              </a:rPr>
              <a:t>t</a:t>
            </a:r>
            <a:endParaRPr lang="en-US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5291290" y="3063244"/>
            <a:ext cx="2136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VT = (VT</a:t>
            </a:r>
            <a:r>
              <a:rPr lang="en-US" baseline="-25000" dirty="0" smtClean="0"/>
              <a:t>+</a:t>
            </a:r>
            <a:r>
              <a:rPr lang="en-US" dirty="0" smtClean="0"/>
              <a:t> - VT</a:t>
            </a:r>
            <a:r>
              <a:rPr lang="en-US" baseline="-25000" dirty="0" smtClean="0"/>
              <a:t>-</a:t>
            </a:r>
            <a:r>
              <a:rPr lang="en-US" dirty="0" smtClean="0"/>
              <a:t>) / 2</a:t>
            </a:r>
          </a:p>
          <a:p>
            <a:r>
              <a:rPr lang="en-US" dirty="0"/>
              <a:t> </a:t>
            </a:r>
            <a:r>
              <a:rPr lang="en-US" dirty="0" smtClean="0"/>
              <a:t>     = </a:t>
            </a:r>
            <a:r>
              <a:rPr lang="el-GR" dirty="0" smtClean="0">
                <a:latin typeface="Calibri"/>
              </a:rPr>
              <a:t>ΔΦ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12073" y="1417342"/>
            <a:ext cx="2403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Take out thermal </a:t>
            </a:r>
            <a:r>
              <a:rPr lang="en-US" dirty="0" err="1" smtClean="0"/>
              <a:t>emf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414" y="3977634"/>
            <a:ext cx="3666146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30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Fiducialization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087" y="1596389"/>
            <a:ext cx="4695825" cy="19240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65701" y="3886195"/>
            <a:ext cx="621259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Suppose we know the beam line coordinates </a:t>
            </a:r>
            <a:r>
              <a:rPr lang="en-US" dirty="0" err="1" smtClean="0"/>
              <a:t>X</a:t>
            </a:r>
            <a:r>
              <a:rPr lang="en-US" baseline="-25000" dirty="0" err="1" smtClean="0"/>
              <a:t>b</a:t>
            </a:r>
            <a:r>
              <a:rPr lang="en-US" dirty="0" smtClean="0"/>
              <a:t> and </a:t>
            </a:r>
            <a:r>
              <a:rPr lang="en-US" dirty="0" err="1" smtClean="0"/>
              <a:t>Y</a:t>
            </a:r>
            <a:r>
              <a:rPr lang="en-US" baseline="-25000" dirty="0" err="1" smtClean="0"/>
              <a:t>b</a:t>
            </a:r>
            <a:endParaRPr lang="en-US" dirty="0"/>
          </a:p>
          <a:p>
            <a:r>
              <a:rPr lang="en-US" dirty="0" smtClean="0"/>
              <a:t>in the telescope’s coordinate system.</a:t>
            </a:r>
          </a:p>
          <a:p>
            <a:r>
              <a:rPr lang="en-US" dirty="0" smtClean="0"/>
              <a:t>We know </a:t>
            </a:r>
            <a:r>
              <a:rPr lang="el-GR" dirty="0" smtClean="0">
                <a:latin typeface="Calibri"/>
              </a:rPr>
              <a:t>Δ</a:t>
            </a:r>
            <a:r>
              <a:rPr lang="en-US" dirty="0" smtClean="0">
                <a:latin typeface="Calibri"/>
              </a:rPr>
              <a:t>x</a:t>
            </a:r>
            <a:r>
              <a:rPr lang="en-US" baseline="-25000" dirty="0" smtClean="0">
                <a:latin typeface="Calibri"/>
              </a:rPr>
              <a:t>1</a:t>
            </a:r>
            <a:r>
              <a:rPr lang="en-US" dirty="0" smtClean="0">
                <a:latin typeface="Calibri"/>
              </a:rPr>
              <a:t>, </a:t>
            </a:r>
            <a:r>
              <a:rPr lang="el-GR" dirty="0">
                <a:latin typeface="Calibri"/>
              </a:rPr>
              <a:t>Δ</a:t>
            </a:r>
            <a:r>
              <a:rPr lang="en-US" dirty="0" smtClean="0">
                <a:latin typeface="Calibri"/>
              </a:rPr>
              <a:t>x</a:t>
            </a:r>
            <a:r>
              <a:rPr lang="en-US" baseline="-25000" dirty="0" smtClean="0">
                <a:latin typeface="Calibri"/>
              </a:rPr>
              <a:t>2</a:t>
            </a:r>
            <a:r>
              <a:rPr lang="en-US" dirty="0" smtClean="0">
                <a:latin typeface="Calibri"/>
              </a:rPr>
              <a:t>, </a:t>
            </a:r>
            <a:r>
              <a:rPr lang="el-GR" dirty="0" smtClean="0">
                <a:latin typeface="Calibri"/>
              </a:rPr>
              <a:t>Δ</a:t>
            </a:r>
            <a:r>
              <a:rPr lang="en-US" dirty="0" smtClean="0">
                <a:latin typeface="Calibri"/>
              </a:rPr>
              <a:t>y</a:t>
            </a:r>
            <a:r>
              <a:rPr lang="en-US" baseline="-25000" dirty="0" smtClean="0">
                <a:latin typeface="Calibri"/>
              </a:rPr>
              <a:t>1</a:t>
            </a:r>
            <a:r>
              <a:rPr lang="en-US" dirty="0" smtClean="0">
                <a:latin typeface="Calibri"/>
              </a:rPr>
              <a:t>, and </a:t>
            </a:r>
            <a:r>
              <a:rPr lang="el-GR" dirty="0" smtClean="0">
                <a:latin typeface="Calibri"/>
              </a:rPr>
              <a:t>Δ</a:t>
            </a:r>
            <a:r>
              <a:rPr lang="en-US" dirty="0" smtClean="0">
                <a:latin typeface="Calibri"/>
              </a:rPr>
              <a:t>y</a:t>
            </a:r>
            <a:r>
              <a:rPr lang="en-US" baseline="-25000" dirty="0" smtClean="0">
                <a:latin typeface="Calibri"/>
              </a:rPr>
              <a:t>2</a:t>
            </a:r>
            <a:r>
              <a:rPr lang="en-US" dirty="0" smtClean="0">
                <a:latin typeface="Calibri"/>
              </a:rPr>
              <a:t> from the fiducialization.</a:t>
            </a:r>
            <a:endParaRPr lang="en-US" baseline="-25000" dirty="0" smtClean="0"/>
          </a:p>
          <a:p>
            <a:r>
              <a:rPr lang="en-US" dirty="0" smtClean="0"/>
              <a:t>We put the tooling balls at </a:t>
            </a:r>
            <a:r>
              <a:rPr lang="en-US" dirty="0" err="1" smtClean="0"/>
              <a:t>X</a:t>
            </a:r>
            <a:r>
              <a:rPr lang="en-US" baseline="-25000" dirty="0" err="1" smtClean="0"/>
              <a:t>b</a:t>
            </a:r>
            <a:r>
              <a:rPr lang="en-US" dirty="0" smtClean="0"/>
              <a:t>+</a:t>
            </a:r>
            <a:r>
              <a:rPr lang="el-GR" dirty="0">
                <a:latin typeface="Calibri"/>
              </a:rPr>
              <a:t> Δ</a:t>
            </a:r>
            <a:r>
              <a:rPr lang="en-US" dirty="0" smtClean="0">
                <a:latin typeface="Calibri"/>
              </a:rPr>
              <a:t>x</a:t>
            </a:r>
            <a:r>
              <a:rPr lang="en-US" baseline="-25000" dirty="0" smtClean="0">
                <a:latin typeface="Calibri"/>
              </a:rPr>
              <a:t>1</a:t>
            </a:r>
            <a:r>
              <a:rPr lang="en-US" dirty="0" smtClean="0">
                <a:latin typeface="Calibri"/>
              </a:rPr>
              <a:t>, </a:t>
            </a:r>
            <a:r>
              <a:rPr lang="en-US" dirty="0" err="1"/>
              <a:t>X</a:t>
            </a:r>
            <a:r>
              <a:rPr lang="en-US" baseline="-25000" dirty="0" err="1"/>
              <a:t>b</a:t>
            </a:r>
            <a:r>
              <a:rPr lang="en-US" dirty="0"/>
              <a:t>+</a:t>
            </a:r>
            <a:r>
              <a:rPr lang="el-GR" dirty="0">
                <a:latin typeface="Calibri"/>
              </a:rPr>
              <a:t> Δ</a:t>
            </a:r>
            <a:r>
              <a:rPr lang="en-US" dirty="0" smtClean="0">
                <a:latin typeface="Calibri"/>
              </a:rPr>
              <a:t>x</a:t>
            </a:r>
            <a:r>
              <a:rPr lang="en-US" baseline="-25000" dirty="0" smtClean="0">
                <a:latin typeface="Calibri"/>
              </a:rPr>
              <a:t>2</a:t>
            </a:r>
            <a:r>
              <a:rPr lang="en-US" dirty="0" smtClean="0">
                <a:latin typeface="Calibri"/>
              </a:rPr>
              <a:t>, </a:t>
            </a:r>
            <a:r>
              <a:rPr lang="en-US" dirty="0" err="1" smtClean="0"/>
              <a:t>Y</a:t>
            </a:r>
            <a:r>
              <a:rPr lang="en-US" baseline="-25000" dirty="0" err="1" smtClean="0"/>
              <a:t>b</a:t>
            </a:r>
            <a:r>
              <a:rPr lang="en-US" dirty="0" smtClean="0"/>
              <a:t>+</a:t>
            </a:r>
            <a:r>
              <a:rPr lang="el-GR" dirty="0">
                <a:latin typeface="Calibri"/>
              </a:rPr>
              <a:t> Δ</a:t>
            </a:r>
            <a:r>
              <a:rPr lang="en-US" dirty="0" smtClean="0">
                <a:latin typeface="Calibri"/>
              </a:rPr>
              <a:t>y</a:t>
            </a:r>
            <a:r>
              <a:rPr lang="en-US" baseline="-25000" dirty="0" smtClean="0">
                <a:latin typeface="Calibri"/>
              </a:rPr>
              <a:t>1</a:t>
            </a:r>
            <a:r>
              <a:rPr lang="en-US" dirty="0" smtClean="0">
                <a:latin typeface="Calibri"/>
              </a:rPr>
              <a:t>, </a:t>
            </a:r>
            <a:r>
              <a:rPr lang="en-US" dirty="0" err="1"/>
              <a:t>Y</a:t>
            </a:r>
            <a:r>
              <a:rPr lang="en-US" baseline="-25000" dirty="0" err="1"/>
              <a:t>b</a:t>
            </a:r>
            <a:r>
              <a:rPr lang="en-US" dirty="0"/>
              <a:t>+</a:t>
            </a:r>
            <a:r>
              <a:rPr lang="el-GR" dirty="0">
                <a:latin typeface="Calibri"/>
              </a:rPr>
              <a:t> Δ</a:t>
            </a:r>
            <a:r>
              <a:rPr lang="en-US" dirty="0" smtClean="0">
                <a:latin typeface="Calibri"/>
              </a:rPr>
              <a:t>y</a:t>
            </a:r>
            <a:r>
              <a:rPr lang="en-US" baseline="-25000" dirty="0" smtClean="0">
                <a:latin typeface="Calibri"/>
              </a:rPr>
              <a:t>2 </a:t>
            </a:r>
          </a:p>
          <a:p>
            <a:r>
              <a:rPr lang="en-US" dirty="0" smtClean="0">
                <a:latin typeface="Calibri"/>
              </a:rPr>
              <a:t>in order to place the magnet on the beam line.</a:t>
            </a:r>
          </a:p>
          <a:p>
            <a:endParaRPr lang="en-US" dirty="0">
              <a:latin typeface="Calibri"/>
            </a:endParaRPr>
          </a:p>
          <a:p>
            <a:r>
              <a:rPr lang="en-US" dirty="0" smtClean="0">
                <a:latin typeface="Calibri"/>
              </a:rPr>
              <a:t>In this way, we don’t need to know the details of the magnet’s</a:t>
            </a:r>
          </a:p>
          <a:p>
            <a:r>
              <a:rPr lang="en-US" dirty="0" smtClean="0">
                <a:latin typeface="Calibri"/>
              </a:rPr>
              <a:t>magnetic field in the tunnel.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85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Dipoles</a:t>
            </a:r>
            <a:br>
              <a:rPr lang="en-US" dirty="0" smtClean="0"/>
            </a:br>
            <a:r>
              <a:rPr lang="en-US" dirty="0" smtClean="0"/>
              <a:t>Mechanical Fiducialization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99970" y="2598450"/>
            <a:ext cx="4865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Steel dipoles can be fiducialized mechanically.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599970" y="3328621"/>
            <a:ext cx="49039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CMM can measure the position of the poles</a:t>
            </a:r>
          </a:p>
          <a:p>
            <a:r>
              <a:rPr lang="en-US" dirty="0"/>
              <a:t>a</a:t>
            </a:r>
            <a:r>
              <a:rPr lang="en-US" dirty="0" smtClean="0"/>
              <a:t>nd relate the pole positions to the tooling ball</a:t>
            </a:r>
          </a:p>
          <a:p>
            <a:r>
              <a:rPr lang="en-US" dirty="0"/>
              <a:t>p</a:t>
            </a:r>
            <a:r>
              <a:rPr lang="en-US" dirty="0" smtClean="0"/>
              <a:t>ositions.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99970" y="1591280"/>
            <a:ext cx="4737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 steel magnets, the magnetic field shape is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‘determined’ by the steel.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01" y="2057415"/>
            <a:ext cx="2105025" cy="20097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4367" y="4837903"/>
            <a:ext cx="8494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Typically the CMM can only touch the poles near the ends and the middle</a:t>
            </a:r>
          </a:p>
          <a:p>
            <a:r>
              <a:rPr lang="en-US" dirty="0"/>
              <a:t>i</a:t>
            </a:r>
            <a:r>
              <a:rPr lang="en-US" dirty="0" smtClean="0"/>
              <a:t>s ignored</a:t>
            </a:r>
            <a:r>
              <a:rPr lang="en-US" dirty="0"/>
              <a:t>.  </a:t>
            </a:r>
            <a:r>
              <a:rPr lang="en-US" dirty="0" smtClean="0"/>
              <a:t> Adequate </a:t>
            </a:r>
            <a:r>
              <a:rPr lang="en-US" dirty="0"/>
              <a:t>for short </a:t>
            </a:r>
            <a:r>
              <a:rPr lang="en-US" dirty="0" smtClean="0"/>
              <a:t>magnets.  Also, the poles have some roughness. 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39333" y="5714975"/>
            <a:ext cx="5665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Roll accuracy estimate:  ~25 µm / 5 cm = 5 x 10</a:t>
            </a:r>
            <a:r>
              <a:rPr lang="en-US" baseline="30000" dirty="0" smtClean="0"/>
              <a:t>-4</a:t>
            </a:r>
            <a:r>
              <a:rPr lang="en-US" dirty="0" smtClean="0"/>
              <a:t> rad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00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Dipoles</a:t>
            </a:r>
            <a:br>
              <a:rPr lang="en-US" dirty="0" smtClean="0"/>
            </a:br>
            <a:r>
              <a:rPr lang="en-US" dirty="0" smtClean="0"/>
              <a:t>Mechanical Fiducialization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06" y="1711640"/>
            <a:ext cx="2152650" cy="38004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89724" y="1325903"/>
            <a:ext cx="54768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Capacitive sensors can measure a reference pole</a:t>
            </a:r>
          </a:p>
          <a:p>
            <a:r>
              <a:rPr lang="en-US" dirty="0"/>
              <a:t>t</a:t>
            </a:r>
            <a:r>
              <a:rPr lang="en-US" dirty="0" smtClean="0"/>
              <a:t>hat has been fiducialized, and then measure the </a:t>
            </a:r>
          </a:p>
          <a:p>
            <a:r>
              <a:rPr lang="en-US" dirty="0"/>
              <a:t>m</a:t>
            </a:r>
            <a:r>
              <a:rPr lang="en-US" dirty="0" smtClean="0"/>
              <a:t>agnet.  Tooling balls on the magnet can be related</a:t>
            </a:r>
          </a:p>
          <a:p>
            <a:r>
              <a:rPr lang="en-US" dirty="0"/>
              <a:t>t</a:t>
            </a:r>
            <a:r>
              <a:rPr lang="en-US" dirty="0" smtClean="0"/>
              <a:t>o tooling balls on the reference pole.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02" y="3886195"/>
            <a:ext cx="2743200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64" y="3611878"/>
            <a:ext cx="3657600" cy="24166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21948" y="3334879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Sensors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2328583" y="6169488"/>
            <a:ext cx="1241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Reference Pole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024936" y="6179751"/>
            <a:ext cx="12666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Electronic Level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3584500" y="6179751"/>
            <a:ext cx="13532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Position Detector</a:t>
            </a:r>
            <a:endParaRPr lang="en-US" sz="12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657610" y="3519545"/>
            <a:ext cx="1280146" cy="1098162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2834659" y="5257780"/>
            <a:ext cx="274317" cy="911708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480561" y="4983463"/>
            <a:ext cx="544375" cy="1186026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2" idx="0"/>
          </p:cNvCxnSpPr>
          <p:nvPr/>
        </p:nvCxnSpPr>
        <p:spPr>
          <a:xfrm flipH="1" flipV="1">
            <a:off x="5303512" y="4800585"/>
            <a:ext cx="354771" cy="1379166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289724" y="2585812"/>
            <a:ext cx="5155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Measures over entire length of C-magnets.  Need to correct for</a:t>
            </a:r>
          </a:p>
          <a:p>
            <a:r>
              <a:rPr lang="en-US" sz="1400" dirty="0"/>
              <a:t>s</a:t>
            </a:r>
            <a:r>
              <a:rPr lang="en-US" sz="1400" dirty="0" smtClean="0"/>
              <a:t>ensor position and roll.  </a:t>
            </a:r>
            <a:endParaRPr lang="en-US" sz="1400" dirty="0"/>
          </a:p>
        </p:txBody>
      </p:sp>
      <p:sp>
        <p:nvSpPr>
          <p:cNvPr id="29" name="Rectangle 28"/>
          <p:cNvSpPr/>
          <p:nvPr/>
        </p:nvSpPr>
        <p:spPr>
          <a:xfrm>
            <a:off x="3291854" y="306056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Roll accuracy estimate:  </a:t>
            </a:r>
            <a:r>
              <a:rPr lang="en-US" sz="1200" dirty="0" smtClean="0"/>
              <a:t>~10 </a:t>
            </a:r>
            <a:r>
              <a:rPr lang="en-US" sz="1200" dirty="0"/>
              <a:t>µm / </a:t>
            </a:r>
            <a:r>
              <a:rPr lang="en-US" sz="1200" dirty="0" smtClean="0"/>
              <a:t>10 </a:t>
            </a:r>
            <a:r>
              <a:rPr lang="en-US" sz="1200" dirty="0"/>
              <a:t>cm = </a:t>
            </a:r>
            <a:r>
              <a:rPr lang="en-US" sz="1200" dirty="0" smtClean="0"/>
              <a:t>1 </a:t>
            </a:r>
            <a:r>
              <a:rPr lang="en-US" sz="1200" dirty="0"/>
              <a:t>x 10</a:t>
            </a:r>
            <a:r>
              <a:rPr lang="en-US" sz="1200" baseline="30000" dirty="0"/>
              <a:t>-4</a:t>
            </a:r>
            <a:r>
              <a:rPr lang="en-US" sz="1200" dirty="0"/>
              <a:t> rad</a:t>
            </a:r>
          </a:p>
        </p:txBody>
      </p:sp>
    </p:spTree>
    <p:extLst>
      <p:ext uri="{BB962C8B-B14F-4D97-AF65-F5344CB8AC3E}">
        <p14:creationId xmlns:p14="http://schemas.microsoft.com/office/powerpoint/2010/main" val="159873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5806" y="1424604"/>
            <a:ext cx="8504251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Field harmonics in a </a:t>
            </a:r>
            <a:r>
              <a:rPr lang="en-US" sz="2400" dirty="0" err="1" smtClean="0"/>
              <a:t>multipole</a:t>
            </a:r>
            <a:r>
              <a:rPr lang="en-US" sz="2400" dirty="0" smtClean="0"/>
              <a:t> magnet</a:t>
            </a:r>
          </a:p>
          <a:p>
            <a:r>
              <a:rPr lang="en-US" sz="2400" dirty="0" smtClean="0"/>
              <a:t>	Rotating coil</a:t>
            </a:r>
          </a:p>
          <a:p>
            <a:r>
              <a:rPr lang="en-US" sz="2400" dirty="0" smtClean="0"/>
              <a:t>Field maps</a:t>
            </a:r>
          </a:p>
          <a:p>
            <a:r>
              <a:rPr lang="en-US" sz="2400" dirty="0" smtClean="0"/>
              <a:t>	Hall probe, NMR probe, pulsed wire, short rotating coil</a:t>
            </a:r>
          </a:p>
          <a:p>
            <a:r>
              <a:rPr lang="en-US" sz="2400" dirty="0" smtClean="0"/>
              <a:t>Field integrals</a:t>
            </a:r>
          </a:p>
          <a:p>
            <a:r>
              <a:rPr lang="en-US" sz="2400" dirty="0" smtClean="0"/>
              <a:t>	Moving wire</a:t>
            </a:r>
          </a:p>
          <a:p>
            <a:r>
              <a:rPr lang="en-US" sz="2400" dirty="0" smtClean="0"/>
              <a:t>Fiducialization</a:t>
            </a:r>
          </a:p>
          <a:p>
            <a:r>
              <a:rPr lang="en-US" sz="2400" dirty="0" smtClean="0"/>
              <a:t>	Dipoles</a:t>
            </a:r>
          </a:p>
          <a:p>
            <a:r>
              <a:rPr lang="en-US" sz="2400" dirty="0" smtClean="0"/>
              <a:t>	</a:t>
            </a:r>
            <a:r>
              <a:rPr lang="en-US" sz="2400" dirty="0" err="1" smtClean="0"/>
              <a:t>Quadrupoles</a:t>
            </a:r>
            <a:r>
              <a:rPr lang="en-US" sz="2400" dirty="0" smtClean="0"/>
              <a:t>, </a:t>
            </a:r>
            <a:r>
              <a:rPr lang="en-US" sz="2400" dirty="0" err="1" smtClean="0"/>
              <a:t>Sextupoles</a:t>
            </a:r>
            <a:r>
              <a:rPr lang="en-US" sz="2400" dirty="0" smtClean="0"/>
              <a:t>, etc.</a:t>
            </a:r>
          </a:p>
          <a:p>
            <a:r>
              <a:rPr lang="en-US" sz="2400" dirty="0" smtClean="0"/>
              <a:t>	How to locate a wire</a:t>
            </a:r>
          </a:p>
          <a:p>
            <a:r>
              <a:rPr lang="en-US" sz="2400" dirty="0" smtClean="0"/>
              <a:t>	Solenoids</a:t>
            </a:r>
          </a:p>
          <a:p>
            <a:r>
              <a:rPr lang="en-US" sz="2400" dirty="0" smtClean="0"/>
              <a:t>	Undulators</a:t>
            </a:r>
          </a:p>
          <a:p>
            <a:r>
              <a:rPr lang="en-US" sz="2400" dirty="0" smtClean="0"/>
              <a:t>	How to locate a Hall probe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6685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012" y="1417342"/>
            <a:ext cx="6086475" cy="473392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Dipoles</a:t>
            </a:r>
            <a:br>
              <a:rPr lang="en-US" dirty="0" smtClean="0"/>
            </a:br>
            <a:r>
              <a:rPr lang="en-US" dirty="0" smtClean="0"/>
              <a:t>Magnetic Measurement, Moving Wire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2928" y="3337561"/>
            <a:ext cx="16979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Move wire</a:t>
            </a:r>
          </a:p>
          <a:p>
            <a:r>
              <a:rPr lang="en-US" dirty="0"/>
              <a:t>v</a:t>
            </a:r>
            <a:r>
              <a:rPr lang="en-US" dirty="0" smtClean="0"/>
              <a:t>ertically,</a:t>
            </a:r>
          </a:p>
          <a:p>
            <a:r>
              <a:rPr lang="en-US" dirty="0"/>
              <a:t>m</a:t>
            </a:r>
            <a:r>
              <a:rPr lang="en-US" dirty="0" smtClean="0"/>
              <a:t>easure </a:t>
            </a:r>
            <a:r>
              <a:rPr lang="el-GR" dirty="0">
                <a:latin typeface="Calibri"/>
              </a:rPr>
              <a:t>ΔΦ</a:t>
            </a:r>
            <a:r>
              <a:rPr lang="en-US" dirty="0" smtClean="0"/>
              <a:t>.</a:t>
            </a:r>
          </a:p>
          <a:p>
            <a:r>
              <a:rPr lang="en-US" dirty="0" smtClean="0"/>
              <a:t>Rotate magnet</a:t>
            </a:r>
          </a:p>
          <a:p>
            <a:r>
              <a:rPr lang="en-US" dirty="0"/>
              <a:t>u</a:t>
            </a:r>
            <a:r>
              <a:rPr lang="en-US" dirty="0" smtClean="0"/>
              <a:t>ntil </a:t>
            </a:r>
            <a:r>
              <a:rPr lang="el-GR" dirty="0" smtClean="0">
                <a:latin typeface="Calibri"/>
              </a:rPr>
              <a:t>ΔΦ</a:t>
            </a:r>
            <a:r>
              <a:rPr lang="en-US" dirty="0" smtClean="0">
                <a:latin typeface="Calibri"/>
              </a:rPr>
              <a:t>=0.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295431" y="3337561"/>
            <a:ext cx="184851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Move wire</a:t>
            </a:r>
          </a:p>
          <a:p>
            <a:r>
              <a:rPr lang="en-US" dirty="0" smtClean="0"/>
              <a:t>horizontally,</a:t>
            </a:r>
          </a:p>
          <a:p>
            <a:r>
              <a:rPr lang="en-US" dirty="0"/>
              <a:t>measure </a:t>
            </a:r>
            <a:r>
              <a:rPr lang="el-GR" dirty="0" smtClean="0">
                <a:latin typeface="Calibri"/>
              </a:rPr>
              <a:t>ΔΦ</a:t>
            </a:r>
            <a:r>
              <a:rPr lang="en-US" dirty="0" smtClean="0">
                <a:latin typeface="Calibri"/>
              </a:rPr>
              <a:t>.</a:t>
            </a:r>
            <a:endParaRPr lang="en-US" dirty="0" smtClean="0"/>
          </a:p>
          <a:p>
            <a:r>
              <a:rPr lang="en-US" dirty="0" smtClean="0"/>
              <a:t>Move magnet</a:t>
            </a:r>
          </a:p>
          <a:p>
            <a:r>
              <a:rPr lang="en-US" dirty="0"/>
              <a:t>u</a:t>
            </a:r>
            <a:r>
              <a:rPr lang="en-US" dirty="0" smtClean="0"/>
              <a:t>ntil </a:t>
            </a:r>
            <a:r>
              <a:rPr lang="el-GR" dirty="0" smtClean="0">
                <a:latin typeface="Calibri"/>
              </a:rPr>
              <a:t>ΔΦ</a:t>
            </a:r>
            <a:r>
              <a:rPr lang="en-US" dirty="0" smtClean="0">
                <a:latin typeface="Calibri"/>
              </a:rPr>
              <a:t> profile</a:t>
            </a:r>
          </a:p>
          <a:p>
            <a:r>
              <a:rPr lang="en-US" dirty="0" smtClean="0">
                <a:latin typeface="Calibri"/>
              </a:rPr>
              <a:t>is centered on </a:t>
            </a:r>
          </a:p>
          <a:p>
            <a:r>
              <a:rPr lang="en-US" dirty="0" smtClean="0">
                <a:latin typeface="Calibri"/>
              </a:rPr>
              <a:t>wire.</a:t>
            </a:r>
          </a:p>
          <a:p>
            <a:r>
              <a:rPr lang="en-US" dirty="0" smtClean="0">
                <a:latin typeface="Calibri"/>
              </a:rPr>
              <a:t>Similar for finding</a:t>
            </a:r>
          </a:p>
          <a:p>
            <a:r>
              <a:rPr lang="en-US" dirty="0">
                <a:latin typeface="Calibri"/>
              </a:rPr>
              <a:t>v</a:t>
            </a:r>
            <a:r>
              <a:rPr lang="en-US" dirty="0" smtClean="0">
                <a:latin typeface="Calibri"/>
              </a:rPr>
              <a:t>ertical center.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82608" y="6318251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Relate magnet position to wire.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80529" y="1310544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Roll</a:t>
            </a:r>
            <a:endParaRPr lang="en-US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4768479" y="1307332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X</a:t>
            </a:r>
            <a:endParaRPr lang="en-US" u="sng" dirty="0"/>
          </a:p>
        </p:txBody>
      </p:sp>
      <p:sp>
        <p:nvSpPr>
          <p:cNvPr id="13" name="Rectangle 12"/>
          <p:cNvSpPr/>
          <p:nvPr/>
        </p:nvSpPr>
        <p:spPr>
          <a:xfrm>
            <a:off x="823001" y="616948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Roll accuracy estimate:  </a:t>
            </a:r>
            <a:r>
              <a:rPr lang="en-US" sz="1200" dirty="0" smtClean="0"/>
              <a:t>~10 µTm </a:t>
            </a:r>
            <a:r>
              <a:rPr lang="en-US" sz="1200" dirty="0"/>
              <a:t>/ </a:t>
            </a:r>
            <a:r>
              <a:rPr lang="en-US" sz="1200" dirty="0" smtClean="0"/>
              <a:t>1 Tm </a:t>
            </a:r>
            <a:r>
              <a:rPr lang="en-US" sz="1200" dirty="0"/>
              <a:t>= </a:t>
            </a:r>
            <a:r>
              <a:rPr lang="en-US" sz="1200" dirty="0" smtClean="0"/>
              <a:t>1 </a:t>
            </a:r>
            <a:r>
              <a:rPr lang="en-US" sz="1200" dirty="0"/>
              <a:t>x </a:t>
            </a:r>
            <a:r>
              <a:rPr lang="en-US" sz="1200" dirty="0" smtClean="0"/>
              <a:t>10</a:t>
            </a:r>
            <a:r>
              <a:rPr lang="en-US" sz="1200" baseline="30000" dirty="0" smtClean="0"/>
              <a:t>-5</a:t>
            </a:r>
            <a:r>
              <a:rPr lang="en-US" sz="1200" dirty="0" smtClean="0"/>
              <a:t> </a:t>
            </a:r>
            <a:r>
              <a:rPr lang="en-US" sz="1200" dirty="0"/>
              <a:t>rad</a:t>
            </a:r>
          </a:p>
        </p:txBody>
      </p:sp>
    </p:spTree>
    <p:extLst>
      <p:ext uri="{BB962C8B-B14F-4D97-AF65-F5344CB8AC3E}">
        <p14:creationId xmlns:p14="http://schemas.microsoft.com/office/powerpoint/2010/main" val="279773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Quadrupoles And Higher Multipoles</a:t>
            </a:r>
            <a:br>
              <a:rPr lang="en-US" dirty="0" smtClean="0"/>
            </a:br>
            <a:r>
              <a:rPr lang="en-US" dirty="0" smtClean="0"/>
              <a:t>Mechanical Fiducialization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54" y="1405720"/>
            <a:ext cx="5419725" cy="27146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97318" y="4423207"/>
            <a:ext cx="28777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CMM probe touches poles</a:t>
            </a:r>
          </a:p>
          <a:p>
            <a:r>
              <a:rPr lang="en-US" dirty="0"/>
              <a:t>t</a:t>
            </a:r>
            <a:r>
              <a:rPr lang="en-US" dirty="0" smtClean="0"/>
              <a:t>o measure point locations</a:t>
            </a:r>
          </a:p>
          <a:p>
            <a:r>
              <a:rPr lang="en-US" dirty="0" smtClean="0"/>
              <a:t>on the poles.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0" y="4331768"/>
            <a:ext cx="37753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 algorithm finds the mechanical</a:t>
            </a:r>
          </a:p>
          <a:p>
            <a:r>
              <a:rPr lang="en-US" dirty="0"/>
              <a:t>c</a:t>
            </a:r>
            <a:r>
              <a:rPr lang="en-US" dirty="0" smtClean="0"/>
              <a:t>enter from the sample points.</a:t>
            </a:r>
          </a:p>
          <a:p>
            <a:r>
              <a:rPr lang="en-US" dirty="0" smtClean="0"/>
              <a:t>The mechanical center is related to</a:t>
            </a:r>
          </a:p>
          <a:p>
            <a:r>
              <a:rPr lang="en-US" dirty="0"/>
              <a:t>t</a:t>
            </a:r>
            <a:r>
              <a:rPr lang="en-US" dirty="0" smtClean="0"/>
              <a:t>ooling balls on the magnet.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22" y="1954354"/>
            <a:ext cx="2438400" cy="1828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4513" y="5806414"/>
            <a:ext cx="6054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Touch poles at quadrupole ends.  The middle is ignored.  The poles have a roughness.</a:t>
            </a:r>
          </a:p>
          <a:p>
            <a:pPr algn="ctr"/>
            <a:r>
              <a:rPr lang="en-US" sz="1200" dirty="0" smtClean="0"/>
              <a:t>Quadrupole center position accuracy estimate: ~50 µm.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2643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Quadrupoles And Higher Multipoles</a:t>
            </a:r>
            <a:br>
              <a:rPr lang="en-US" dirty="0" smtClean="0"/>
            </a:br>
            <a:r>
              <a:rPr lang="en-US" dirty="0" smtClean="0"/>
              <a:t>Moving Wire Fiducialization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687" y="1691659"/>
            <a:ext cx="2714625" cy="27622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04849" y="4892024"/>
            <a:ext cx="62760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Move the wire to the location where </a:t>
            </a:r>
            <a:r>
              <a:rPr lang="en-US" dirty="0" smtClean="0">
                <a:latin typeface="Calibri"/>
              </a:rPr>
              <a:t>∫B</a:t>
            </a:r>
            <a:r>
              <a:rPr lang="en-US" baseline="-25000" dirty="0" smtClean="0">
                <a:latin typeface="Calibri"/>
              </a:rPr>
              <a:t>y</a:t>
            </a:r>
            <a:r>
              <a:rPr lang="en-US" dirty="0" smtClean="0">
                <a:latin typeface="Calibri"/>
              </a:rPr>
              <a:t> </a:t>
            </a:r>
            <a:r>
              <a:rPr lang="en-US" dirty="0" err="1" smtClean="0">
                <a:latin typeface="Calibri"/>
              </a:rPr>
              <a:t>dz</a:t>
            </a:r>
            <a:r>
              <a:rPr lang="en-US" dirty="0" smtClean="0">
                <a:latin typeface="Calibri"/>
              </a:rPr>
              <a:t> = 0 and </a:t>
            </a:r>
            <a:r>
              <a:rPr lang="en-US" dirty="0">
                <a:latin typeface="Calibri"/>
              </a:rPr>
              <a:t>∫</a:t>
            </a:r>
            <a:r>
              <a:rPr lang="en-US" dirty="0" err="1" smtClean="0">
                <a:latin typeface="Calibri"/>
              </a:rPr>
              <a:t>B</a:t>
            </a:r>
            <a:r>
              <a:rPr lang="en-US" baseline="-25000" dirty="0" err="1" smtClean="0">
                <a:latin typeface="Calibri"/>
              </a:rPr>
              <a:t>x</a:t>
            </a:r>
            <a:r>
              <a:rPr lang="en-US" dirty="0" smtClean="0">
                <a:latin typeface="Calibri"/>
              </a:rPr>
              <a:t> </a:t>
            </a:r>
            <a:r>
              <a:rPr lang="en-US" dirty="0" err="1">
                <a:latin typeface="Calibri"/>
              </a:rPr>
              <a:t>dz</a:t>
            </a:r>
            <a:r>
              <a:rPr lang="en-US" dirty="0">
                <a:latin typeface="Calibri"/>
              </a:rPr>
              <a:t> = </a:t>
            </a:r>
            <a:r>
              <a:rPr lang="en-US" dirty="0" smtClean="0">
                <a:latin typeface="Calibri"/>
              </a:rPr>
              <a:t>0.</a:t>
            </a:r>
            <a:endParaRPr lang="en-US" dirty="0"/>
          </a:p>
          <a:p>
            <a:r>
              <a:rPr lang="en-US" dirty="0" smtClean="0"/>
              <a:t>Locate the wire relative to the tooling balls.</a:t>
            </a:r>
          </a:p>
          <a:p>
            <a:r>
              <a:rPr lang="en-US" dirty="0" smtClean="0"/>
              <a:t>(May need to take out pitch and yaw for some applications.)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80415" y="1324419"/>
            <a:ext cx="14542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Quadrupole:</a:t>
            </a:r>
          </a:p>
          <a:p>
            <a:r>
              <a:rPr lang="en-US" dirty="0" err="1" smtClean="0"/>
              <a:t>B</a:t>
            </a:r>
            <a:r>
              <a:rPr lang="en-US" baseline="-25000" dirty="0" err="1" smtClean="0"/>
              <a:t>x</a:t>
            </a:r>
            <a:r>
              <a:rPr lang="en-US" dirty="0" smtClean="0"/>
              <a:t> = G y</a:t>
            </a:r>
          </a:p>
          <a:p>
            <a:r>
              <a:rPr lang="en-US" dirty="0" smtClean="0"/>
              <a:t>B</a:t>
            </a:r>
            <a:r>
              <a:rPr lang="en-US" baseline="-25000" dirty="0" smtClean="0"/>
              <a:t>y</a:t>
            </a:r>
            <a:r>
              <a:rPr lang="en-US" dirty="0" smtClean="0"/>
              <a:t> = G x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19" y="2550197"/>
            <a:ext cx="1819275" cy="18192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00" y="2660193"/>
            <a:ext cx="2444097" cy="1828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21814" y="5955935"/>
            <a:ext cx="5100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Quadrupole center position accuracy estimate: ~10 µTm / 100 T = small.</a:t>
            </a:r>
          </a:p>
          <a:p>
            <a:r>
              <a:rPr lang="en-US" sz="1200" dirty="0" smtClean="0"/>
              <a:t>Accuracy dominated by locating wire and locating tooling balls.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7871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Pulsed Wire, Vibrating Wire</a:t>
            </a:r>
            <a:endParaRPr lang="en-US" dirty="0"/>
          </a:p>
        </p:txBody>
      </p:sp>
      <p:pic>
        <p:nvPicPr>
          <p:cNvPr id="6" name="Picture 14" descr="Vib_Pulse_Co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115" y="2880366"/>
            <a:ext cx="5629275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4889" y="1685401"/>
            <a:ext cx="6994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The wire has a force on it and moves when a current flows through</a:t>
            </a:r>
          </a:p>
          <a:p>
            <a:pPr algn="ctr"/>
            <a:r>
              <a:rPr lang="en-US" dirty="0"/>
              <a:t>t</a:t>
            </a:r>
            <a:r>
              <a:rPr lang="en-US" dirty="0" smtClean="0"/>
              <a:t>he wire in the presence of a magnetic field.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86919" y="5166341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alibri"/>
              </a:rPr>
              <a:t>*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86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Quadrupoles And Higher Multipoles</a:t>
            </a:r>
            <a:br>
              <a:rPr lang="en-US" dirty="0" smtClean="0"/>
            </a:br>
            <a:r>
              <a:rPr lang="en-US" dirty="0" smtClean="0"/>
              <a:t>Vibrating Wire</a:t>
            </a:r>
            <a:endParaRPr lang="en-US" dirty="0"/>
          </a:p>
        </p:txBody>
      </p:sp>
      <p:pic>
        <p:nvPicPr>
          <p:cNvPr id="6" name="Picture 5" descr="System_Over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09" y="1600220"/>
            <a:ext cx="8152382" cy="423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14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Vibrating Wire</a:t>
            </a:r>
            <a:endParaRPr lang="en-US" dirty="0"/>
          </a:p>
        </p:txBody>
      </p:sp>
      <p:pic>
        <p:nvPicPr>
          <p:cNvPr id="6" name="Picture 5" descr="Wire_n_equal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439" y="1691659"/>
            <a:ext cx="361950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Wire_n_equal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439" y="4163376"/>
            <a:ext cx="361950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7582" y="1930217"/>
            <a:ext cx="4194418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If the ac current carrying wire goes</a:t>
            </a:r>
          </a:p>
          <a:p>
            <a:r>
              <a:rPr lang="en-US" dirty="0"/>
              <a:t>t</a:t>
            </a:r>
            <a:r>
              <a:rPr lang="en-US" dirty="0" smtClean="0"/>
              <a:t>hrough a magnetic field, the force</a:t>
            </a:r>
          </a:p>
          <a:p>
            <a:r>
              <a:rPr lang="en-US" dirty="0"/>
              <a:t>e</a:t>
            </a:r>
            <a:r>
              <a:rPr lang="en-US" dirty="0" smtClean="0"/>
              <a:t>xcites a mechanical vibration of</a:t>
            </a:r>
          </a:p>
          <a:p>
            <a:r>
              <a:rPr lang="en-US" dirty="0"/>
              <a:t>t</a:t>
            </a:r>
            <a:r>
              <a:rPr lang="en-US" dirty="0" smtClean="0"/>
              <a:t>he wire.</a:t>
            </a:r>
          </a:p>
          <a:p>
            <a:endParaRPr lang="en-US" dirty="0" smtClean="0"/>
          </a:p>
          <a:p>
            <a:r>
              <a:rPr lang="en-US" dirty="0" smtClean="0"/>
              <a:t>  An optical detector gives</a:t>
            </a:r>
          </a:p>
          <a:p>
            <a:r>
              <a:rPr lang="en-US" dirty="0" smtClean="0"/>
              <a:t>a signal that the wire is vibrating.</a:t>
            </a:r>
          </a:p>
          <a:p>
            <a:endParaRPr lang="en-US" dirty="0" smtClean="0"/>
          </a:p>
          <a:p>
            <a:r>
              <a:rPr lang="en-US" dirty="0" smtClean="0"/>
              <a:t> The vibration stops when the wire</a:t>
            </a:r>
          </a:p>
          <a:p>
            <a:r>
              <a:rPr lang="en-US" dirty="0" smtClean="0"/>
              <a:t>is at the center of the quadrupole.</a:t>
            </a:r>
          </a:p>
          <a:p>
            <a:endParaRPr lang="en-US" dirty="0" smtClean="0"/>
          </a:p>
          <a:p>
            <a:r>
              <a:rPr lang="en-US" dirty="0" smtClean="0"/>
              <a:t>  This method can also detect pitch and</a:t>
            </a:r>
          </a:p>
          <a:p>
            <a:r>
              <a:rPr lang="en-US" dirty="0"/>
              <a:t>y</a:t>
            </a:r>
            <a:r>
              <a:rPr lang="en-US" dirty="0" smtClean="0"/>
              <a:t>aw of the quadrupole.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5827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Vibrating Wire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67" y="1600220"/>
            <a:ext cx="2676525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207" y="1727846"/>
            <a:ext cx="62388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229" y="2425069"/>
            <a:ext cx="42195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4069073"/>
            <a:ext cx="67246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487" y="4800585"/>
            <a:ext cx="21050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5375116"/>
            <a:ext cx="49339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5" y="6137116"/>
            <a:ext cx="33718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848" y="3611878"/>
            <a:ext cx="35242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1822" y="1324115"/>
            <a:ext cx="3236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Equation of motion of the wire</a:t>
            </a:r>
            <a:endParaRPr lang="en-US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539184" y="3246122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Solution for the wire motion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6108057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Wire Vibration Detector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6" name="Picture 4" descr="Wire_vib_d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0" y="1600200"/>
            <a:ext cx="38481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Vib Wire System 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618" y="3749675"/>
            <a:ext cx="3052763" cy="228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2928" y="1699235"/>
            <a:ext cx="2300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Optical sensors</a:t>
            </a:r>
          </a:p>
          <a:p>
            <a:r>
              <a:rPr lang="en-US" dirty="0"/>
              <a:t>d</a:t>
            </a:r>
            <a:r>
              <a:rPr lang="en-US" dirty="0" smtClean="0"/>
              <a:t>etect wire vibration.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177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Vibrating Wire Signals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6" name="Picture 5" descr="x_se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2514610"/>
            <a:ext cx="3656013" cy="365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yaw_se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2516158"/>
            <a:ext cx="3656012" cy="365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69704" y="1325903"/>
            <a:ext cx="74045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Examples:</a:t>
            </a:r>
          </a:p>
          <a:p>
            <a:r>
              <a:rPr lang="en-US" dirty="0" smtClean="0"/>
              <a:t>Amplitude of signal from wire vibration sensor vs quadrupole x-position</a:t>
            </a:r>
          </a:p>
          <a:p>
            <a:r>
              <a:rPr lang="en-US" dirty="0"/>
              <a:t>a</a:t>
            </a:r>
            <a:r>
              <a:rPr lang="en-US" dirty="0" smtClean="0"/>
              <a:t>nd quadrupole yaw.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3534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Quadrupoles</a:t>
            </a:r>
            <a:br>
              <a:rPr lang="en-US" dirty="0" smtClean="0"/>
            </a:br>
            <a:r>
              <a:rPr lang="en-US" dirty="0" smtClean="0"/>
              <a:t>Rotating Coil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50" y="1967844"/>
            <a:ext cx="4076700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76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In A Multipole Magnet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3001" y="1600220"/>
            <a:ext cx="2933700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Field Region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195" y="2606049"/>
            <a:ext cx="2181225" cy="1638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97285" y="6164362"/>
            <a:ext cx="18902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 = ‘reference radius’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669268" y="4709146"/>
            <a:ext cx="1502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Assume </a:t>
            </a:r>
            <a:r>
              <a:rPr lang="en-US" sz="1600" dirty="0" smtClean="0">
                <a:latin typeface="Arial"/>
                <a:cs typeface="Arial"/>
              </a:rPr>
              <a:t>∂</a:t>
            </a:r>
            <a:r>
              <a:rPr lang="en-US" sz="1600" baseline="-25000" dirty="0" smtClean="0">
                <a:latin typeface="Arial"/>
                <a:cs typeface="Arial"/>
              </a:rPr>
              <a:t>z</a:t>
            </a:r>
            <a:r>
              <a:rPr lang="en-US" sz="1600" dirty="0" smtClean="0">
                <a:latin typeface="Arial"/>
                <a:cs typeface="Arial"/>
              </a:rPr>
              <a:t> = 0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Quadrupoles And Higher Multipoles</a:t>
            </a:r>
            <a:br>
              <a:rPr lang="en-US" dirty="0" smtClean="0"/>
            </a:br>
            <a:r>
              <a:rPr lang="en-US" dirty="0" smtClean="0"/>
              <a:t>Rotating Coil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92046" y="1315522"/>
            <a:ext cx="485261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Locate axis of rotation from shaft ends.</a:t>
            </a:r>
          </a:p>
          <a:p>
            <a:endParaRPr lang="en-US" dirty="0" smtClean="0"/>
          </a:p>
          <a:p>
            <a:r>
              <a:rPr lang="en-US" dirty="0" smtClean="0"/>
              <a:t>Locate tooling balls relative to axis of rotation.</a:t>
            </a:r>
          </a:p>
          <a:p>
            <a:endParaRPr lang="en-US" dirty="0" smtClean="0"/>
          </a:p>
          <a:p>
            <a:r>
              <a:rPr lang="en-US" dirty="0" smtClean="0"/>
              <a:t>Harmonic feed down gives magnetic center</a:t>
            </a:r>
          </a:p>
          <a:p>
            <a:r>
              <a:rPr lang="en-US" dirty="0"/>
              <a:t> </a:t>
            </a:r>
            <a:r>
              <a:rPr lang="en-US" dirty="0" smtClean="0"/>
              <a:t> location relative to axis of rotation.</a:t>
            </a:r>
          </a:p>
          <a:p>
            <a:endParaRPr lang="en-US" dirty="0" smtClean="0"/>
          </a:p>
          <a:p>
            <a:r>
              <a:rPr lang="en-US" dirty="0" smtClean="0"/>
              <a:t>From these, calculate tooling ball location</a:t>
            </a:r>
          </a:p>
          <a:p>
            <a:r>
              <a:rPr lang="en-US" dirty="0"/>
              <a:t> </a:t>
            </a:r>
            <a:r>
              <a:rPr lang="en-US" dirty="0" smtClean="0"/>
              <a:t> relative to magnetic center.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22" y="1417342"/>
            <a:ext cx="3409950" cy="3524250"/>
          </a:xfrm>
          <a:prstGeom prst="rect">
            <a:avLst/>
          </a:prstGeom>
        </p:spPr>
      </p:pic>
      <p:pic>
        <p:nvPicPr>
          <p:cNvPr id="8" name="Picture 2" descr="J:\Align\Public\Photos\Opttooling\level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3658" y="4016551"/>
            <a:ext cx="182372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83293" y="4941592"/>
            <a:ext cx="29931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 also use short coils.</a:t>
            </a:r>
          </a:p>
          <a:p>
            <a:r>
              <a:rPr lang="en-US" dirty="0" smtClean="0"/>
              <a:t>Move coil until dipole signal</a:t>
            </a:r>
          </a:p>
          <a:p>
            <a:r>
              <a:rPr lang="en-US" dirty="0"/>
              <a:t>g</a:t>
            </a:r>
            <a:r>
              <a:rPr lang="en-US" dirty="0" smtClean="0"/>
              <a:t>oes to zero.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3840488" y="3886195"/>
            <a:ext cx="47861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47258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Locate A Wire</a:t>
            </a:r>
            <a:endParaRPr lang="en-US" dirty="0"/>
          </a:p>
        </p:txBody>
      </p:sp>
      <p:pic>
        <p:nvPicPr>
          <p:cNvPr id="6" name="Picture 5" descr="Wire_pos_d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40" y="1552575"/>
            <a:ext cx="3656013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Wire_pos_det_cali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5" y="2697488"/>
            <a:ext cx="3656012" cy="251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843" y="5364478"/>
            <a:ext cx="2057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06" y="3611878"/>
            <a:ext cx="3657600" cy="2743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11708" y="1228206"/>
            <a:ext cx="3159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Find the center of the wire by</a:t>
            </a:r>
          </a:p>
          <a:p>
            <a:r>
              <a:rPr lang="en-US" dirty="0"/>
              <a:t>f</a:t>
            </a:r>
            <a:r>
              <a:rPr lang="en-US" dirty="0" smtClean="0"/>
              <a:t>inding its edges.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94951" y="1508781"/>
            <a:ext cx="30274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Calibrate the scale offset by</a:t>
            </a:r>
          </a:p>
          <a:p>
            <a:r>
              <a:rPr lang="en-US" dirty="0"/>
              <a:t>f</a:t>
            </a:r>
            <a:r>
              <a:rPr lang="en-US" dirty="0" smtClean="0"/>
              <a:t>lipping the detector in a</a:t>
            </a:r>
          </a:p>
          <a:p>
            <a:r>
              <a:rPr lang="en-US" dirty="0"/>
              <a:t>k</a:t>
            </a:r>
            <a:r>
              <a:rPr lang="en-US" dirty="0" smtClean="0"/>
              <a:t>inematic </a:t>
            </a:r>
            <a:r>
              <a:rPr lang="en-US" dirty="0"/>
              <a:t>m</a:t>
            </a:r>
            <a:r>
              <a:rPr lang="en-US" dirty="0" smtClean="0"/>
              <a:t>ount.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9518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Solenoid Fiducialization</a:t>
            </a:r>
            <a:br>
              <a:rPr lang="en-US" dirty="0" smtClean="0"/>
            </a:br>
            <a:r>
              <a:rPr lang="en-US" dirty="0" smtClean="0"/>
              <a:t>Pitch and Yaw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470" y="1417342"/>
            <a:ext cx="3286125" cy="4686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23" y="2971780"/>
            <a:ext cx="3048000" cy="228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4367" y="1600220"/>
            <a:ext cx="40190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small rotating coil in the center of</a:t>
            </a:r>
          </a:p>
          <a:p>
            <a:r>
              <a:rPr lang="en-US" dirty="0"/>
              <a:t>t</a:t>
            </a:r>
            <a:r>
              <a:rPr lang="en-US" dirty="0" smtClean="0"/>
              <a:t>he solenoid can be used to align the</a:t>
            </a:r>
          </a:p>
          <a:p>
            <a:r>
              <a:rPr lang="en-US" dirty="0"/>
              <a:t>f</a:t>
            </a:r>
            <a:r>
              <a:rPr lang="en-US" dirty="0" smtClean="0"/>
              <a:t>ield to the axis of rotation.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0112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Solenoid Fiducialization</a:t>
            </a:r>
            <a:br>
              <a:rPr lang="en-US" dirty="0" smtClean="0"/>
            </a:br>
            <a:r>
              <a:rPr lang="en-US" dirty="0" smtClean="0"/>
              <a:t>X and 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362" y="2880366"/>
            <a:ext cx="3343275" cy="31718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23866" y="1591280"/>
            <a:ext cx="5096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the end of the solenoid, the rotating coil gives</a:t>
            </a:r>
          </a:p>
          <a:p>
            <a:r>
              <a:rPr lang="en-US" dirty="0"/>
              <a:t>z</a:t>
            </a:r>
            <a:r>
              <a:rPr lang="en-US" dirty="0" smtClean="0"/>
              <a:t>ero voltage out when the axis of rotation is on </a:t>
            </a:r>
          </a:p>
          <a:p>
            <a:r>
              <a:rPr lang="en-US" dirty="0"/>
              <a:t>t</a:t>
            </a:r>
            <a:r>
              <a:rPr lang="en-US" dirty="0" smtClean="0"/>
              <a:t>he magnetic center line.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0873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Undulator Mechanical Alignment</a:t>
            </a:r>
            <a:endParaRPr lang="en-US" dirty="0"/>
          </a:p>
        </p:txBody>
      </p:sp>
      <p:pic>
        <p:nvPicPr>
          <p:cNvPr id="6" name="Picture 5" descr="Capacitive_Senso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2057400"/>
            <a:ext cx="5237163" cy="365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Vib Wire System 0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38" y="1965976"/>
            <a:ext cx="3052762" cy="228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1562" y="1319645"/>
            <a:ext cx="7571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Capacitive sensors can be used to mechanically align a hybrid undulator</a:t>
            </a:r>
          </a:p>
          <a:p>
            <a:r>
              <a:rPr lang="en-US" dirty="0"/>
              <a:t>t</a:t>
            </a:r>
            <a:r>
              <a:rPr lang="en-US" dirty="0" smtClean="0"/>
              <a:t>o a reference pole.  Alternatively, a CMM can be used.</a:t>
            </a:r>
            <a:endParaRPr lang="en-US" dirty="0"/>
          </a:p>
        </p:txBody>
      </p:sp>
      <p:pic>
        <p:nvPicPr>
          <p:cNvPr id="9" name="Picture 10" descr="DSCN11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7" y="4434829"/>
            <a:ext cx="2741613" cy="205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0743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Undulator Magnetic Alignment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732" y="1325903"/>
            <a:ext cx="2743200" cy="2293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02" y="1325903"/>
            <a:ext cx="2743200" cy="2241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76" y="4065794"/>
            <a:ext cx="2743200" cy="2252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MMF photos 3 0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28" y="1325903"/>
            <a:ext cx="30527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691" y="3977634"/>
            <a:ext cx="318548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 undulator is tuned:</a:t>
            </a:r>
          </a:p>
          <a:p>
            <a:r>
              <a:rPr lang="en-US" dirty="0" smtClean="0"/>
              <a:t>X trajectory good.</a:t>
            </a:r>
          </a:p>
          <a:p>
            <a:r>
              <a:rPr lang="en-US" dirty="0" smtClean="0"/>
              <a:t>Y trajectory good.</a:t>
            </a:r>
          </a:p>
          <a:p>
            <a:r>
              <a:rPr lang="en-US" dirty="0" smtClean="0"/>
              <a:t>Phase errors good.</a:t>
            </a:r>
          </a:p>
          <a:p>
            <a:r>
              <a:rPr lang="en-US" dirty="0" smtClean="0"/>
              <a:t>Want the beam to go where</a:t>
            </a:r>
          </a:p>
          <a:p>
            <a:r>
              <a:rPr lang="en-US" dirty="0"/>
              <a:t> </a:t>
            </a:r>
            <a:r>
              <a:rPr lang="en-US" dirty="0" smtClean="0"/>
              <a:t> the Hall probe is measuring.</a:t>
            </a:r>
          </a:p>
          <a:p>
            <a:r>
              <a:rPr lang="en-US" dirty="0" smtClean="0"/>
              <a:t>But where is the Hall probe</a:t>
            </a:r>
          </a:p>
          <a:p>
            <a:r>
              <a:rPr lang="en-US" dirty="0"/>
              <a:t> </a:t>
            </a:r>
            <a:r>
              <a:rPr lang="en-US" dirty="0" smtClean="0"/>
              <a:t> actually measuring?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00780" y="3703317"/>
            <a:ext cx="26597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Fiducialization tolerance</a:t>
            </a:r>
          </a:p>
          <a:p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smtClean="0"/>
              <a:t>40 microns.</a:t>
            </a:r>
          </a:p>
          <a:p>
            <a:r>
              <a:rPr lang="en-US" dirty="0" smtClean="0"/>
              <a:t>Probe position given to</a:t>
            </a:r>
          </a:p>
          <a:p>
            <a:r>
              <a:rPr lang="en-US" dirty="0"/>
              <a:t> </a:t>
            </a:r>
            <a:r>
              <a:rPr lang="en-US" dirty="0" smtClean="0"/>
              <a:t> 100 microns in specs.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394" y="5008278"/>
            <a:ext cx="1828800" cy="12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10653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is the Hall probe measuring?</a:t>
            </a:r>
            <a:endParaRPr lang="en-US" dirty="0"/>
          </a:p>
        </p:txBody>
      </p:sp>
      <p:pic>
        <p:nvPicPr>
          <p:cNvPr id="6" name="Picture 8" descr="Pointed Magnet 00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367" y="1978092"/>
            <a:ext cx="2851150" cy="2133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9" descr="Pointed_Magnet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74732" y="1983844"/>
            <a:ext cx="2660650" cy="2133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10" descr="Add_Pointed_Mag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2" y="5166341"/>
            <a:ext cx="5438775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2365375" y="4525311"/>
            <a:ext cx="4413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Attach to undulator ends, measure offsets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6968" y="1405712"/>
            <a:ext cx="7490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Pointed magnets give a magnetic location that can be found </a:t>
            </a:r>
            <a:r>
              <a:rPr lang="en-US" dirty="0" err="1" smtClean="0"/>
              <a:t>repeatably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11" y="2057415"/>
            <a:ext cx="2743200" cy="1939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14259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Pointed Magnet Calibration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390" y="4542935"/>
            <a:ext cx="2743200" cy="217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885" y="1325903"/>
            <a:ext cx="376167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69" y="1325903"/>
            <a:ext cx="447410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1162" y="5257780"/>
            <a:ext cx="44165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Flip magnet in fixture.  Distance zero field</a:t>
            </a:r>
          </a:p>
          <a:p>
            <a:r>
              <a:rPr lang="en-US" dirty="0"/>
              <a:t>p</a:t>
            </a:r>
            <a:r>
              <a:rPr lang="en-US" dirty="0" smtClean="0"/>
              <a:t>oint moves gives zero field position</a:t>
            </a:r>
          </a:p>
          <a:p>
            <a:r>
              <a:rPr lang="en-US" dirty="0"/>
              <a:t>r</a:t>
            </a:r>
            <a:r>
              <a:rPr lang="en-US" dirty="0" smtClean="0"/>
              <a:t>elative to tooling balls.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65601" y="6338419"/>
            <a:ext cx="168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Yurii Levashov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0938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Undulator Fiducialization</a:t>
            </a:r>
            <a:endParaRPr lang="en-US" dirty="0"/>
          </a:p>
        </p:txBody>
      </p:sp>
      <p:pic>
        <p:nvPicPr>
          <p:cNvPr id="6" name="Picture 4" descr="CMM_Pointed_Mag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481" y="1692275"/>
            <a:ext cx="3729038" cy="182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044825" y="3794125"/>
            <a:ext cx="30543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dirty="0"/>
              <a:t>Want D</a:t>
            </a:r>
          </a:p>
          <a:p>
            <a:pPr algn="l"/>
            <a:r>
              <a:rPr lang="en-US" altLang="en-US" dirty="0"/>
              <a:t>D1 : Magnetic Measurement</a:t>
            </a:r>
          </a:p>
          <a:p>
            <a:pPr algn="l"/>
            <a:r>
              <a:rPr lang="en-US" altLang="en-US" dirty="0"/>
              <a:t>D2 : Calibration</a:t>
            </a:r>
          </a:p>
          <a:p>
            <a:pPr algn="l"/>
            <a:r>
              <a:rPr lang="en-US" altLang="en-US" dirty="0"/>
              <a:t>D3 : CMM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568700" y="5354638"/>
            <a:ext cx="2006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D = D1 + D2 + D3</a:t>
            </a:r>
          </a:p>
        </p:txBody>
      </p:sp>
    </p:spTree>
    <p:extLst>
      <p:ext uri="{BB962C8B-B14F-4D97-AF65-F5344CB8AC3E}">
        <p14:creationId xmlns:p14="http://schemas.microsoft.com/office/powerpoint/2010/main" val="12144617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Undulator Fiducialization</a:t>
            </a:r>
            <a:endParaRPr lang="en-US" dirty="0"/>
          </a:p>
        </p:txBody>
      </p:sp>
      <p:pic>
        <p:nvPicPr>
          <p:cNvPr id="6" name="Picture 5" descr="MMF photos 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675" y="1418904"/>
            <a:ext cx="3052763" cy="228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MMF photos 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675" y="3887757"/>
            <a:ext cx="3052763" cy="228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MMF photos 2 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06" y="1325873"/>
            <a:ext cx="366553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DSCN12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79" y="4251951"/>
            <a:ext cx="2741613" cy="205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988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Voltage From A Rotating Coil</a:t>
            </a:r>
            <a:endParaRPr lang="en-US" dirty="0"/>
          </a:p>
        </p:txBody>
      </p:sp>
      <p:pic>
        <p:nvPicPr>
          <p:cNvPr id="6" name="Picture 5" descr="Rotating Coil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007" y="1600220"/>
            <a:ext cx="1590675" cy="4467225"/>
          </a:xfrm>
          <a:prstGeom prst="rect">
            <a:avLst/>
          </a:prstGeom>
        </p:spPr>
      </p:pic>
      <p:pic>
        <p:nvPicPr>
          <p:cNvPr id="10" name="Picture 9" descr="Coil Voltage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827" y="4192868"/>
            <a:ext cx="3790950" cy="261937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79" y="1325903"/>
            <a:ext cx="4314825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44870" y="4156936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Main harmonic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3309047" y="3967609"/>
            <a:ext cx="595412" cy="2901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Check Fiducialization With Simple Techniques</a:t>
            </a:r>
            <a:endParaRPr lang="en-US" dirty="0"/>
          </a:p>
        </p:txBody>
      </p:sp>
      <p:pic>
        <p:nvPicPr>
          <p:cNvPr id="6" name="Picture 5" descr="Chec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76400"/>
            <a:ext cx="3656013" cy="189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MMF 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183" y="3886200"/>
            <a:ext cx="2741613" cy="205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MMF 0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67" y="3886200"/>
            <a:ext cx="2741613" cy="205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MMF 00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86200"/>
            <a:ext cx="2741613" cy="205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6497" y="2048475"/>
            <a:ext cx="36599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Check fiducialization.</a:t>
            </a:r>
          </a:p>
          <a:p>
            <a:r>
              <a:rPr lang="en-US" dirty="0" smtClean="0"/>
              <a:t>Use telescopes, pointed magnets,</a:t>
            </a:r>
          </a:p>
          <a:p>
            <a:r>
              <a:rPr lang="en-US" dirty="0"/>
              <a:t>o</a:t>
            </a:r>
            <a:r>
              <a:rPr lang="en-US" dirty="0" smtClean="0"/>
              <a:t>ptical sensor to locate Hall probe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7950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" y="2"/>
            <a:ext cx="9143997" cy="68579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822" y="304800"/>
            <a:ext cx="8103570" cy="929663"/>
          </a:xfrm>
        </p:spPr>
        <p:txBody>
          <a:bodyPr/>
          <a:lstStyle/>
          <a:p>
            <a:pPr algn="ctr"/>
            <a:r>
              <a:rPr lang="en-CA" sz="3200" dirty="0" smtClean="0"/>
              <a:t>End</a:t>
            </a:r>
            <a:r>
              <a:rPr lang="en-CA" sz="1600" dirty="0" smtClean="0"/>
              <a:t> 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341323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Rotation Errors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60501" y="5345643"/>
            <a:ext cx="4698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Coil motion error signals look like harmonics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51822" y="5897853"/>
            <a:ext cx="8246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Solution: integrate voltage to remove speed variation effects (use flux </a:t>
            </a:r>
            <a:r>
              <a:rPr lang="en-US" dirty="0" err="1" smtClean="0"/>
              <a:t>vs</a:t>
            </a:r>
            <a:r>
              <a:rPr lang="en-US" dirty="0" smtClean="0"/>
              <a:t> angle),</a:t>
            </a:r>
          </a:p>
          <a:p>
            <a:r>
              <a:rPr lang="en-US" dirty="0" smtClean="0"/>
              <a:t>               buck out main harmonic, only measure small harmonics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05" y="1310869"/>
            <a:ext cx="368617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586" y="3611878"/>
            <a:ext cx="46767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328" y="4370052"/>
            <a:ext cx="49625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0487" y="2685797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Eg</a:t>
            </a:r>
            <a:r>
              <a:rPr lang="en-US" dirty="0" smtClean="0"/>
              <a:t>. Bad bearing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40487" y="3228732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Eg</a:t>
            </a:r>
            <a:r>
              <a:rPr lang="en-US" dirty="0" smtClean="0"/>
              <a:t>. Speed variations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408803" y="2872251"/>
            <a:ext cx="931684" cy="18287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5408803" y="3329446"/>
            <a:ext cx="931684" cy="9143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Bucking Coil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79" y="1508781"/>
            <a:ext cx="3086100" cy="4943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135" y="1325873"/>
            <a:ext cx="2140791" cy="2743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" b="7395"/>
          <a:stretch/>
        </p:blipFill>
        <p:spPr bwMode="auto">
          <a:xfrm>
            <a:off x="4498085" y="4093530"/>
            <a:ext cx="4386997" cy="266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7116" y="6527662"/>
            <a:ext cx="4024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Example from Tanabe, “Iron Dominated Electromagnets”</a:t>
            </a:r>
            <a:endParaRPr lang="en-US" sz="12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572000" y="6355048"/>
            <a:ext cx="348232" cy="3111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030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Integrator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02" y="2145999"/>
            <a:ext cx="22288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8" y="1874537"/>
            <a:ext cx="4876800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5806" y="3785816"/>
            <a:ext cx="27283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Trigger with encoder.</a:t>
            </a:r>
          </a:p>
          <a:p>
            <a:r>
              <a:rPr lang="en-US" dirty="0" smtClean="0"/>
              <a:t>Measure </a:t>
            </a:r>
            <a:r>
              <a:rPr lang="el-GR" dirty="0" smtClean="0">
                <a:latin typeface="Calibri"/>
              </a:rPr>
              <a:t>Φ</a:t>
            </a:r>
            <a:r>
              <a:rPr lang="en-US" dirty="0" smtClean="0">
                <a:latin typeface="Calibri"/>
              </a:rPr>
              <a:t>(</a:t>
            </a:r>
            <a:r>
              <a:rPr lang="el-GR" dirty="0" smtClean="0">
                <a:latin typeface="Calibri"/>
              </a:rPr>
              <a:t>θ</a:t>
            </a:r>
            <a:r>
              <a:rPr lang="en-US" dirty="0" smtClean="0">
                <a:latin typeface="Calibri"/>
              </a:rPr>
              <a:t>).</a:t>
            </a:r>
          </a:p>
          <a:p>
            <a:r>
              <a:rPr lang="en-US" dirty="0" smtClean="0">
                <a:latin typeface="Calibri"/>
              </a:rPr>
              <a:t>No coil speed dependence.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1822" y="4885806"/>
            <a:ext cx="2762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Calculate field harmonics</a:t>
            </a:r>
          </a:p>
          <a:p>
            <a:r>
              <a:rPr lang="en-US" dirty="0" smtClean="0"/>
              <a:t>From flux harmonics.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10119" y="3063244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Digital integrator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474732" y="3063244"/>
            <a:ext cx="914390" cy="18287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034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Rotating Coil Measurements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874537"/>
            <a:ext cx="4876800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1708" y="6080731"/>
            <a:ext cx="5121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Measuring magnetic crosstalk between magnets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2859" y="2606049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Bucking Coil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7773" y="3425424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Encoder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2859" y="3977634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Slip Rings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7773" y="4526268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Motor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011708" y="2975381"/>
            <a:ext cx="1920219" cy="636497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716271" y="3703317"/>
            <a:ext cx="1667022" cy="548634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8" idx="3"/>
          </p:cNvCxnSpPr>
          <p:nvPr/>
        </p:nvCxnSpPr>
        <p:spPr>
          <a:xfrm>
            <a:off x="1716271" y="4162300"/>
            <a:ext cx="1484144" cy="272529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371635" y="4617707"/>
            <a:ext cx="1645902" cy="182878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003592" y="5533174"/>
            <a:ext cx="10209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S. Anderson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93222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Harmonics Measurement Of A Quadrupole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5952" y="1325843"/>
            <a:ext cx="58293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CHECK" val="0"/>
  <p:tag name="ARTICULATE_PROJECT_OPEN" val="0"/>
</p:tagLst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SLAC_PPT_052412</Template>
  <TotalTime>0</TotalTime>
  <Words>1298</Words>
  <Application>Microsoft Office PowerPoint</Application>
  <PresentationFormat>On-screen Show (4:3)</PresentationFormat>
  <Paragraphs>296</Paragraphs>
  <Slides>41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Blank</vt:lpstr>
      <vt:lpstr>Magnetic Measurements And Magnet Fiducialization At SLAC</vt:lpstr>
      <vt:lpstr>Overview</vt:lpstr>
      <vt:lpstr>Field In A Multipole Magnet</vt:lpstr>
      <vt:lpstr>Voltage From A Rotating Coil</vt:lpstr>
      <vt:lpstr>Effect Of Rotation Errors</vt:lpstr>
      <vt:lpstr>Bucking Coil</vt:lpstr>
      <vt:lpstr>Integrator</vt:lpstr>
      <vt:lpstr>Rotating Coil Measurements</vt:lpstr>
      <vt:lpstr>Example: Harmonics Measurement Of A Quadrupole</vt:lpstr>
      <vt:lpstr>Hall Probes, NMR Probes</vt:lpstr>
      <vt:lpstr>Hall Probe Calibration</vt:lpstr>
      <vt:lpstr>Field Maps With Hall/NMR Probes</vt:lpstr>
      <vt:lpstr>Undulator Hall Probe Measurements</vt:lpstr>
      <vt:lpstr>Pulsed Wire</vt:lpstr>
      <vt:lpstr>Field Map From A Pulsed Wire</vt:lpstr>
      <vt:lpstr>Field Integrals From A Moving Wire</vt:lpstr>
      <vt:lpstr>Fiducialization</vt:lpstr>
      <vt:lpstr>Dipoles Mechanical Fiducialization</vt:lpstr>
      <vt:lpstr>Dipoles Mechanical Fiducialization</vt:lpstr>
      <vt:lpstr>Dipoles Magnetic Measurement, Moving Wire</vt:lpstr>
      <vt:lpstr>Quadrupoles And Higher Multipoles Mechanical Fiducialization</vt:lpstr>
      <vt:lpstr>Quadrupoles And Higher Multipoles Moving Wire Fiducialization</vt:lpstr>
      <vt:lpstr>Pulsed Wire, Vibrating Wire</vt:lpstr>
      <vt:lpstr>Quadrupoles And Higher Multipoles Vibrating Wire</vt:lpstr>
      <vt:lpstr>Vibrating Wire</vt:lpstr>
      <vt:lpstr>Vibrating Wire</vt:lpstr>
      <vt:lpstr>Wire Vibration Detector</vt:lpstr>
      <vt:lpstr>Vibrating Wire Signals</vt:lpstr>
      <vt:lpstr>Quadrupoles Rotating Coil</vt:lpstr>
      <vt:lpstr>Quadrupoles And Higher Multipoles Rotating Coil</vt:lpstr>
      <vt:lpstr>How To Locate A Wire</vt:lpstr>
      <vt:lpstr>Solenoid Fiducialization Pitch and Yaw</vt:lpstr>
      <vt:lpstr>Solenoid Fiducialization X and Y</vt:lpstr>
      <vt:lpstr>Undulator Mechanical Alignment</vt:lpstr>
      <vt:lpstr>Undulator Magnetic Alignment</vt:lpstr>
      <vt:lpstr>Where is the Hall probe measuring?</vt:lpstr>
      <vt:lpstr>Pointed Magnet Calibration</vt:lpstr>
      <vt:lpstr>Undulator Fiducialization</vt:lpstr>
      <vt:lpstr>Undulator Fiducialization</vt:lpstr>
      <vt:lpstr>Check Fiducialization With Simple Techniques</vt:lpstr>
      <vt:lpstr>End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2012-06-11T23:50:00Z</dcterms:created>
  <dcterms:modified xsi:type="dcterms:W3CDTF">2015-08-25T17:50:25Z</dcterms:modified>
</cp:coreProperties>
</file>