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Lst>
  <p:notesMasterIdLst>
    <p:notesMasterId r:id="rId32"/>
  </p:notesMasterIdLst>
  <p:handoutMasterIdLst>
    <p:handoutMasterId r:id="rId33"/>
  </p:handoutMasterIdLst>
  <p:sldIdLst>
    <p:sldId id="662" r:id="rId5"/>
    <p:sldId id="619" r:id="rId6"/>
    <p:sldId id="670" r:id="rId7"/>
    <p:sldId id="792" r:id="rId8"/>
    <p:sldId id="793" r:id="rId9"/>
    <p:sldId id="794" r:id="rId10"/>
    <p:sldId id="797" r:id="rId11"/>
    <p:sldId id="798" r:id="rId12"/>
    <p:sldId id="799" r:id="rId13"/>
    <p:sldId id="813" r:id="rId14"/>
    <p:sldId id="789" r:id="rId15"/>
    <p:sldId id="790" r:id="rId16"/>
    <p:sldId id="791" r:id="rId17"/>
    <p:sldId id="801" r:id="rId18"/>
    <p:sldId id="802" r:id="rId19"/>
    <p:sldId id="693" r:id="rId20"/>
    <p:sldId id="694" r:id="rId21"/>
    <p:sldId id="696" r:id="rId22"/>
    <p:sldId id="811" r:id="rId23"/>
    <p:sldId id="812" r:id="rId24"/>
    <p:sldId id="697" r:id="rId25"/>
    <p:sldId id="728" r:id="rId26"/>
    <p:sldId id="800" r:id="rId27"/>
    <p:sldId id="736" r:id="rId28"/>
    <p:sldId id="729" r:id="rId29"/>
    <p:sldId id="730" r:id="rId30"/>
    <p:sldId id="688" r:id="rId31"/>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1D"/>
    <a:srgbClr val="9A0000"/>
    <a:srgbClr val="FFCC99"/>
    <a:srgbClr val="9D3431"/>
    <a:srgbClr val="0000FF"/>
    <a:srgbClr val="FFFFCC"/>
    <a:srgbClr val="FF0000"/>
    <a:srgbClr val="FF9966"/>
    <a:srgbClr val="008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4" autoAdjust="0"/>
    <p:restoredTop sz="89680" autoAdjust="0"/>
  </p:normalViewPr>
  <p:slideViewPr>
    <p:cSldViewPr snapToGrid="0">
      <p:cViewPr varScale="1">
        <p:scale>
          <a:sx n="88" d="100"/>
          <a:sy n="88"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498"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333358E-CE59-44A9-940C-F5E33043BB0D}" type="slidenum">
              <a:rPr lang="en-US" smtClean="0">
                <a:solidFill>
                  <a:prstClr val="black"/>
                </a:solidFill>
              </a:rPr>
              <a:pPr/>
              <a:t>1</a:t>
            </a:fld>
            <a:endParaRPr lang="en-US" dirty="0" smtClean="0">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February 5-6, 2015</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February 5-6,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February 5-6,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LCLS-II FAC Review, February 5-6, 2015</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9746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February 5-6, 2015</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30" r:id="rId8"/>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tif"/></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iff"/><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57213" y="1904997"/>
            <a:ext cx="8008937" cy="864281"/>
          </a:xfrm>
        </p:spPr>
        <p:txBody>
          <a:bodyPr/>
          <a:lstStyle/>
          <a:p>
            <a:r>
              <a:rPr lang="en-US" sz="3600" dirty="0" smtClean="0"/>
              <a:t>LCLS-II Undulator </a:t>
            </a:r>
            <a:r>
              <a:rPr lang="en-US" sz="3600" dirty="0" smtClean="0"/>
              <a:t>Commissioning Measurements</a:t>
            </a:r>
            <a:endParaRPr lang="en-US" sz="3600" dirty="0"/>
          </a:p>
        </p:txBody>
      </p:sp>
      <p:sp>
        <p:nvSpPr>
          <p:cNvPr id="5" name="Rectangle 5"/>
          <p:cNvSpPr>
            <a:spLocks noGrp="1" noChangeArrowheads="1"/>
          </p:cNvSpPr>
          <p:nvPr>
            <p:ph type="subTitle" idx="1"/>
          </p:nvPr>
        </p:nvSpPr>
        <p:spPr>
          <a:xfrm>
            <a:off x="533564" y="2877317"/>
            <a:ext cx="7989887" cy="2652522"/>
          </a:xfrm>
        </p:spPr>
        <p:txBody>
          <a:bodyPr/>
          <a:lstStyle/>
          <a:p>
            <a:r>
              <a:rPr lang="en-US" sz="1800" dirty="0" smtClean="0"/>
              <a:t>Zachary Wolf</a:t>
            </a:r>
          </a:p>
          <a:p>
            <a:r>
              <a:rPr lang="en-US" sz="1800" dirty="0" smtClean="0"/>
              <a:t>Commissioning Review</a:t>
            </a:r>
          </a:p>
          <a:p>
            <a:r>
              <a:rPr lang="en-US" sz="1800" dirty="0" smtClean="0"/>
              <a:t>March 8, 2017</a:t>
            </a:r>
          </a:p>
        </p:txBody>
      </p:sp>
    </p:spTree>
    <p:extLst>
      <p:ext uri="{BB962C8B-B14F-4D97-AF65-F5344CB8AC3E}">
        <p14:creationId xmlns:p14="http://schemas.microsoft.com/office/powerpoint/2010/main" val="173521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p:cNvSpPr>
            <a:spLocks noGrp="1"/>
          </p:cNvSpPr>
          <p:nvPr>
            <p:ph type="title"/>
          </p:nvPr>
        </p:nvSpPr>
        <p:spPr/>
        <p:txBody>
          <a:bodyPr/>
          <a:lstStyle/>
          <a:p>
            <a:r>
              <a:rPr lang="en-US" dirty="0" smtClean="0"/>
              <a:t>K Fit Tests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86" y="1885950"/>
            <a:ext cx="4297680" cy="32232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918606"/>
            <a:ext cx="4297680" cy="3223260"/>
          </a:xfrm>
          <a:prstGeom prst="rect">
            <a:avLst/>
          </a:prstGeom>
        </p:spPr>
      </p:pic>
      <p:sp>
        <p:nvSpPr>
          <p:cNvPr id="7" name="TextBox 6"/>
          <p:cNvSpPr txBox="1"/>
          <p:nvPr/>
        </p:nvSpPr>
        <p:spPr>
          <a:xfrm>
            <a:off x="957943" y="5551714"/>
            <a:ext cx="6019597" cy="923330"/>
          </a:xfrm>
          <a:prstGeom prst="rect">
            <a:avLst/>
          </a:prstGeom>
          <a:noFill/>
        </p:spPr>
        <p:txBody>
          <a:bodyPr wrap="none" rtlCol="0">
            <a:spAutoFit/>
          </a:bodyPr>
          <a:lstStyle/>
          <a:p>
            <a:r>
              <a:rPr lang="en-US" dirty="0" smtClean="0"/>
              <a:t>HXU32</a:t>
            </a:r>
          </a:p>
          <a:p>
            <a:r>
              <a:rPr lang="en-US" dirty="0" smtClean="0"/>
              <a:t>Spline fit</a:t>
            </a:r>
            <a:endParaRPr lang="en-US" dirty="0" smtClean="0"/>
          </a:p>
          <a:p>
            <a:r>
              <a:rPr lang="en-US" dirty="0" smtClean="0"/>
              <a:t>Fit only odd points, find residuals for even and odd points</a:t>
            </a:r>
            <a:endParaRPr lang="en-US" dirty="0"/>
          </a:p>
        </p:txBody>
      </p:sp>
    </p:spTree>
    <p:extLst>
      <p:ext uri="{BB962C8B-B14F-4D97-AF65-F5344CB8AC3E}">
        <p14:creationId xmlns:p14="http://schemas.microsoft.com/office/powerpoint/2010/main" val="125099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p:cNvSpPr>
            <a:spLocks noGrp="1"/>
          </p:cNvSpPr>
          <p:nvPr>
            <p:ph type="title"/>
          </p:nvPr>
        </p:nvSpPr>
        <p:spPr/>
        <p:txBody>
          <a:bodyPr/>
          <a:lstStyle/>
          <a:p>
            <a:r>
              <a:rPr lang="en-US" sz="2800" dirty="0" smtClean="0"/>
              <a:t>Phase Matching</a:t>
            </a:r>
            <a:endParaRPr lang="en-US"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89" y="1287235"/>
            <a:ext cx="2990850" cy="2476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286" y="1392691"/>
            <a:ext cx="4876800" cy="2505075"/>
          </a:xfrm>
          <a:prstGeom prst="rect">
            <a:avLst/>
          </a:prstGeom>
        </p:spPr>
      </p:pic>
      <p:sp>
        <p:nvSpPr>
          <p:cNvPr id="8" name="TextBox 7"/>
          <p:cNvSpPr txBox="1"/>
          <p:nvPr/>
        </p:nvSpPr>
        <p:spPr>
          <a:xfrm>
            <a:off x="909088" y="3973286"/>
            <a:ext cx="7376267" cy="646331"/>
          </a:xfrm>
          <a:prstGeom prst="rect">
            <a:avLst/>
          </a:prstGeom>
          <a:noFill/>
        </p:spPr>
        <p:txBody>
          <a:bodyPr wrap="square" rtlCol="0">
            <a:spAutoFit/>
          </a:bodyPr>
          <a:lstStyle/>
          <a:p>
            <a:r>
              <a:rPr lang="en-US" dirty="0" smtClean="0"/>
              <a:t>Phase shims set the phase matching error to zero at one K value.</a:t>
            </a:r>
          </a:p>
          <a:p>
            <a:r>
              <a:rPr lang="en-US" dirty="0" smtClean="0"/>
              <a:t>This lets us commission the undulators without phase shifters.</a:t>
            </a:r>
            <a:endParaRPr lang="en-US" dirty="0"/>
          </a:p>
        </p:txBody>
      </p:sp>
      <p:sp>
        <p:nvSpPr>
          <p:cNvPr id="9" name="TextBox 8"/>
          <p:cNvSpPr txBox="1"/>
          <p:nvPr/>
        </p:nvSpPr>
        <p:spPr>
          <a:xfrm>
            <a:off x="903514" y="4591649"/>
            <a:ext cx="7425385" cy="646331"/>
          </a:xfrm>
          <a:prstGeom prst="rect">
            <a:avLst/>
          </a:prstGeom>
          <a:noFill/>
        </p:spPr>
        <p:txBody>
          <a:bodyPr wrap="square" rtlCol="0">
            <a:spAutoFit/>
          </a:bodyPr>
          <a:lstStyle/>
          <a:p>
            <a:r>
              <a:rPr lang="en-US" dirty="0" smtClean="0"/>
              <a:t>The entrance phase shifter makes the phase matching error in the undulator center a multiple of 2</a:t>
            </a:r>
            <a:r>
              <a:rPr lang="el-GR" dirty="0" smtClean="0">
                <a:latin typeface="Calibri"/>
              </a:rPr>
              <a:t>π</a:t>
            </a:r>
            <a:r>
              <a:rPr lang="en-US" dirty="0" smtClean="0">
                <a:latin typeface="Calibri"/>
              </a:rPr>
              <a:t>.</a:t>
            </a:r>
            <a:endParaRPr lang="en-US" dirty="0"/>
          </a:p>
        </p:txBody>
      </p:sp>
      <p:sp>
        <p:nvSpPr>
          <p:cNvPr id="10" name="TextBox 9"/>
          <p:cNvSpPr txBox="1"/>
          <p:nvPr/>
        </p:nvSpPr>
        <p:spPr>
          <a:xfrm>
            <a:off x="892629" y="5211074"/>
            <a:ext cx="7206343" cy="646331"/>
          </a:xfrm>
          <a:prstGeom prst="rect">
            <a:avLst/>
          </a:prstGeom>
          <a:noFill/>
        </p:spPr>
        <p:txBody>
          <a:bodyPr wrap="square" rtlCol="0">
            <a:spAutoFit/>
          </a:bodyPr>
          <a:lstStyle/>
          <a:p>
            <a:r>
              <a:rPr lang="en-US" dirty="0" smtClean="0"/>
              <a:t>The exit phase shifter makes the phase error at the exit cell boundary a multiple of 2</a:t>
            </a:r>
            <a:r>
              <a:rPr lang="el-GR" dirty="0" smtClean="0">
                <a:latin typeface="Calibri"/>
              </a:rPr>
              <a:t>π</a:t>
            </a:r>
            <a:r>
              <a:rPr lang="en-US" dirty="0" smtClean="0">
                <a:latin typeface="Calibri"/>
              </a:rPr>
              <a:t>.</a:t>
            </a:r>
            <a:endParaRPr lang="en-US" dirty="0"/>
          </a:p>
        </p:txBody>
      </p:sp>
      <p:sp>
        <p:nvSpPr>
          <p:cNvPr id="11" name="TextBox 10"/>
          <p:cNvSpPr txBox="1"/>
          <p:nvPr/>
        </p:nvSpPr>
        <p:spPr>
          <a:xfrm>
            <a:off x="903514" y="5827580"/>
            <a:ext cx="7671774" cy="646331"/>
          </a:xfrm>
          <a:prstGeom prst="rect">
            <a:avLst/>
          </a:prstGeom>
          <a:noFill/>
        </p:spPr>
        <p:txBody>
          <a:bodyPr wrap="square" rtlCol="0">
            <a:spAutoFit/>
          </a:bodyPr>
          <a:lstStyle/>
          <a:p>
            <a:r>
              <a:rPr lang="en-US" dirty="0" smtClean="0"/>
              <a:t>The actual phase shifter has the phase of the sum of the entrance plus previous exit phase shifters.</a:t>
            </a:r>
            <a:endParaRPr lang="en-US" dirty="0"/>
          </a:p>
        </p:txBody>
      </p:sp>
      <p:sp>
        <p:nvSpPr>
          <p:cNvPr id="5" name="TextBox 4"/>
          <p:cNvSpPr txBox="1"/>
          <p:nvPr/>
        </p:nvSpPr>
        <p:spPr>
          <a:xfrm>
            <a:off x="7347857" y="707571"/>
            <a:ext cx="1685077" cy="369332"/>
          </a:xfrm>
          <a:prstGeom prst="rect">
            <a:avLst/>
          </a:prstGeom>
          <a:noFill/>
        </p:spPr>
        <p:txBody>
          <a:bodyPr wrap="none" rtlCol="0">
            <a:spAutoFit/>
          </a:bodyPr>
          <a:lstStyle/>
          <a:p>
            <a:r>
              <a:rPr lang="en-US" dirty="0" smtClean="0"/>
              <a:t>LCLS-TN-16-3</a:t>
            </a:r>
            <a:endParaRPr lang="en-US" dirty="0"/>
          </a:p>
        </p:txBody>
      </p:sp>
    </p:spTree>
    <p:extLst>
      <p:ext uri="{BB962C8B-B14F-4D97-AF65-F5344CB8AC3E}">
        <p14:creationId xmlns:p14="http://schemas.microsoft.com/office/powerpoint/2010/main" val="2592487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p:txBody>
          <a:bodyPr/>
          <a:lstStyle/>
          <a:p>
            <a:r>
              <a:rPr lang="en-US" sz="2800" dirty="0" smtClean="0"/>
              <a:t>Phase Matching Fits</a:t>
            </a:r>
            <a:endParaRPr 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99" y="1771648"/>
            <a:ext cx="4441371"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905" y="1798181"/>
            <a:ext cx="445446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7686" y="5551714"/>
            <a:ext cx="7304314" cy="646331"/>
          </a:xfrm>
          <a:prstGeom prst="rect">
            <a:avLst/>
          </a:prstGeom>
          <a:noFill/>
        </p:spPr>
        <p:txBody>
          <a:bodyPr wrap="square" rtlCol="0">
            <a:spAutoFit/>
          </a:bodyPr>
          <a:lstStyle/>
          <a:p>
            <a:r>
              <a:rPr lang="en-US" dirty="0" smtClean="0"/>
              <a:t>We plan to use fits to determine the phase shifter settings between measured points.</a:t>
            </a:r>
            <a:endParaRPr lang="en-US" dirty="0"/>
          </a:p>
        </p:txBody>
      </p:sp>
      <p:sp>
        <p:nvSpPr>
          <p:cNvPr id="8" name="TextBox 7"/>
          <p:cNvSpPr txBox="1"/>
          <p:nvPr/>
        </p:nvSpPr>
        <p:spPr>
          <a:xfrm>
            <a:off x="6625362" y="642257"/>
            <a:ext cx="2518638" cy="369332"/>
          </a:xfrm>
          <a:prstGeom prst="rect">
            <a:avLst/>
          </a:prstGeom>
          <a:noFill/>
        </p:spPr>
        <p:txBody>
          <a:bodyPr wrap="none" rtlCol="0">
            <a:spAutoFit/>
          </a:bodyPr>
          <a:lstStyle/>
          <a:p>
            <a:r>
              <a:rPr lang="en-US" dirty="0" smtClean="0"/>
              <a:t>HXU32 Measurements</a:t>
            </a:r>
            <a:endParaRPr lang="en-US" dirty="0"/>
          </a:p>
        </p:txBody>
      </p:sp>
    </p:spTree>
    <p:extLst>
      <p:ext uri="{BB962C8B-B14F-4D97-AF65-F5344CB8AC3E}">
        <p14:creationId xmlns:p14="http://schemas.microsoft.com/office/powerpoint/2010/main" val="870982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p:cNvSpPr>
            <a:spLocks noGrp="1"/>
          </p:cNvSpPr>
          <p:nvPr>
            <p:ph type="title"/>
          </p:nvPr>
        </p:nvSpPr>
        <p:spPr/>
        <p:txBody>
          <a:bodyPr/>
          <a:lstStyle/>
          <a:p>
            <a:r>
              <a:rPr lang="en-US" sz="2000" dirty="0" smtClean="0"/>
              <a:t>Magnet Radiation Damage Measurement Plan For The Tunnel</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478" y="1360448"/>
            <a:ext cx="4572000" cy="3429000"/>
          </a:xfrm>
          <a:prstGeom prst="rect">
            <a:avLst/>
          </a:prstGeom>
        </p:spPr>
      </p:pic>
      <p:sp>
        <p:nvSpPr>
          <p:cNvPr id="7" name="TextBox 6"/>
          <p:cNvSpPr txBox="1"/>
          <p:nvPr/>
        </p:nvSpPr>
        <p:spPr>
          <a:xfrm>
            <a:off x="217715" y="4943972"/>
            <a:ext cx="8741228" cy="1477328"/>
          </a:xfrm>
          <a:prstGeom prst="rect">
            <a:avLst/>
          </a:prstGeom>
          <a:noFill/>
        </p:spPr>
        <p:txBody>
          <a:bodyPr wrap="square" rtlCol="0">
            <a:spAutoFit/>
          </a:bodyPr>
          <a:lstStyle/>
          <a:p>
            <a:r>
              <a:rPr lang="en-US" dirty="0" smtClean="0"/>
              <a:t>We are testing thin printed circuit coils that sit on the magnets with the poles sticking through holes in the </a:t>
            </a:r>
            <a:r>
              <a:rPr lang="en-US" dirty="0" err="1" smtClean="0"/>
              <a:t>kapton</a:t>
            </a:r>
            <a:r>
              <a:rPr lang="en-US" dirty="0" smtClean="0"/>
              <a:t> substrate.</a:t>
            </a:r>
          </a:p>
          <a:p>
            <a:endParaRPr lang="en-US" dirty="0"/>
          </a:p>
          <a:p>
            <a:r>
              <a:rPr lang="en-US" dirty="0" smtClean="0"/>
              <a:t>The coil voltage is integrated to give the flux change as the gap is changed between two values.  Changes in the flux measurement will indicate radiation damage.</a:t>
            </a:r>
            <a:endParaRPr lang="en-US" dirty="0"/>
          </a:p>
        </p:txBody>
      </p:sp>
      <p:sp>
        <p:nvSpPr>
          <p:cNvPr id="5" name="TextBox 4"/>
          <p:cNvSpPr txBox="1"/>
          <p:nvPr/>
        </p:nvSpPr>
        <p:spPr>
          <a:xfrm>
            <a:off x="7702515" y="1240971"/>
            <a:ext cx="1441485" cy="369332"/>
          </a:xfrm>
          <a:prstGeom prst="rect">
            <a:avLst/>
          </a:prstGeom>
          <a:noFill/>
        </p:spPr>
        <p:txBody>
          <a:bodyPr wrap="none" rtlCol="0">
            <a:spAutoFit/>
          </a:bodyPr>
          <a:lstStyle/>
          <a:p>
            <a:r>
              <a:rPr lang="en-US" dirty="0" smtClean="0"/>
              <a:t>S. Anderson</a:t>
            </a:r>
            <a:endParaRPr lang="en-US" dirty="0"/>
          </a:p>
        </p:txBody>
      </p:sp>
      <p:sp>
        <p:nvSpPr>
          <p:cNvPr id="8" name="TextBox 7"/>
          <p:cNvSpPr txBox="1"/>
          <p:nvPr/>
        </p:nvSpPr>
        <p:spPr>
          <a:xfrm>
            <a:off x="185057" y="2068285"/>
            <a:ext cx="1980029" cy="2031325"/>
          </a:xfrm>
          <a:prstGeom prst="rect">
            <a:avLst/>
          </a:prstGeom>
          <a:noFill/>
        </p:spPr>
        <p:txBody>
          <a:bodyPr wrap="none" rtlCol="0">
            <a:spAutoFit/>
          </a:bodyPr>
          <a:lstStyle/>
          <a:p>
            <a:r>
              <a:rPr lang="en-US" dirty="0" err="1" smtClean="0"/>
              <a:t>Kapton</a:t>
            </a:r>
            <a:endParaRPr lang="en-US" dirty="0" smtClean="0"/>
          </a:p>
          <a:p>
            <a:r>
              <a:rPr lang="en-US" dirty="0" smtClean="0"/>
              <a:t>1 m long</a:t>
            </a:r>
          </a:p>
          <a:p>
            <a:r>
              <a:rPr lang="en-US" dirty="0" smtClean="0"/>
              <a:t>125 microns thick</a:t>
            </a:r>
          </a:p>
          <a:p>
            <a:r>
              <a:rPr lang="en-US" dirty="0" smtClean="0"/>
              <a:t>2 layers</a:t>
            </a:r>
          </a:p>
          <a:p>
            <a:r>
              <a:rPr lang="en-US" dirty="0" smtClean="0"/>
              <a:t>36 turns per pole</a:t>
            </a:r>
          </a:p>
          <a:p>
            <a:r>
              <a:rPr lang="en-US" dirty="0" smtClean="0"/>
              <a:t>0.1 VS signal</a:t>
            </a:r>
          </a:p>
          <a:p>
            <a:endParaRPr lang="en-US" dirty="0"/>
          </a:p>
        </p:txBody>
      </p:sp>
    </p:spTree>
    <p:extLst>
      <p:ext uri="{BB962C8B-B14F-4D97-AF65-F5344CB8AC3E}">
        <p14:creationId xmlns:p14="http://schemas.microsoft.com/office/powerpoint/2010/main" val="3920419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p:cNvSpPr>
            <a:spLocks noGrp="1"/>
          </p:cNvSpPr>
          <p:nvPr>
            <p:ph type="title"/>
          </p:nvPr>
        </p:nvSpPr>
        <p:spPr/>
        <p:txBody>
          <a:bodyPr/>
          <a:lstStyle/>
          <a:p>
            <a:r>
              <a:rPr lang="en-US" dirty="0" smtClean="0"/>
              <a:t>Repeatability Of Coil Measurements</a:t>
            </a:r>
            <a:endParaRPr lang="en-US" dirty="0"/>
          </a:p>
        </p:txBody>
      </p:sp>
      <p:pic>
        <p:nvPicPr>
          <p:cNvPr id="5"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57200" y="1600200"/>
            <a:ext cx="8229600" cy="4435092"/>
          </a:xfrm>
          <a:prstGeom prst="rect">
            <a:avLst/>
          </a:prstGeom>
        </p:spPr>
      </p:pic>
      <p:sp>
        <p:nvSpPr>
          <p:cNvPr id="6" name="TextBox 5"/>
          <p:cNvSpPr txBox="1"/>
          <p:nvPr/>
        </p:nvSpPr>
        <p:spPr>
          <a:xfrm>
            <a:off x="7702515" y="1240971"/>
            <a:ext cx="1441485" cy="369332"/>
          </a:xfrm>
          <a:prstGeom prst="rect">
            <a:avLst/>
          </a:prstGeom>
          <a:noFill/>
        </p:spPr>
        <p:txBody>
          <a:bodyPr wrap="none" rtlCol="0">
            <a:spAutoFit/>
          </a:bodyPr>
          <a:lstStyle/>
          <a:p>
            <a:r>
              <a:rPr lang="en-US" dirty="0" smtClean="0"/>
              <a:t>S. Anderson</a:t>
            </a:r>
            <a:endParaRPr lang="en-US" dirty="0"/>
          </a:p>
        </p:txBody>
      </p:sp>
    </p:spTree>
    <p:extLst>
      <p:ext uri="{BB962C8B-B14F-4D97-AF65-F5344CB8AC3E}">
        <p14:creationId xmlns:p14="http://schemas.microsoft.com/office/powerpoint/2010/main" val="3281983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15</a:t>
            </a:fld>
            <a:endParaRPr lang="en-US" dirty="0"/>
          </a:p>
        </p:txBody>
      </p:sp>
      <p:sp>
        <p:nvSpPr>
          <p:cNvPr id="3" name="Title 2"/>
          <p:cNvSpPr>
            <a:spLocks noGrp="1"/>
          </p:cNvSpPr>
          <p:nvPr>
            <p:ph type="title"/>
          </p:nvPr>
        </p:nvSpPr>
        <p:spPr/>
        <p:txBody>
          <a:bodyPr/>
          <a:lstStyle/>
          <a:p>
            <a:r>
              <a:rPr lang="en-US" dirty="0" smtClean="0"/>
              <a:t>Gap Encoder Radiation Damage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344" y="1415143"/>
            <a:ext cx="3657600" cy="27436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44" y="1404257"/>
            <a:ext cx="3657600" cy="2743646"/>
          </a:xfrm>
          <a:prstGeom prst="rect">
            <a:avLst/>
          </a:prstGeom>
        </p:spPr>
      </p:pic>
      <p:sp>
        <p:nvSpPr>
          <p:cNvPr id="8" name="TextBox 7"/>
          <p:cNvSpPr txBox="1"/>
          <p:nvPr/>
        </p:nvSpPr>
        <p:spPr>
          <a:xfrm>
            <a:off x="1072577" y="4593770"/>
            <a:ext cx="6928423" cy="2031325"/>
          </a:xfrm>
          <a:prstGeom prst="rect">
            <a:avLst/>
          </a:prstGeom>
          <a:noFill/>
        </p:spPr>
        <p:txBody>
          <a:bodyPr wrap="square" rtlCol="0">
            <a:spAutoFit/>
          </a:bodyPr>
          <a:lstStyle/>
          <a:p>
            <a:r>
              <a:rPr lang="en-US" dirty="0" smtClean="0"/>
              <a:t>Set the undulator gap to the same value as a reference piece using capacitive sensors.</a:t>
            </a:r>
          </a:p>
          <a:p>
            <a:endParaRPr lang="en-US" dirty="0"/>
          </a:p>
          <a:p>
            <a:r>
              <a:rPr lang="en-US" dirty="0" smtClean="0"/>
              <a:t>Record encoder readings.</a:t>
            </a:r>
          </a:p>
          <a:p>
            <a:endParaRPr lang="en-US" dirty="0"/>
          </a:p>
          <a:p>
            <a:r>
              <a:rPr lang="en-US" dirty="0" smtClean="0"/>
              <a:t>If an encoder fails, repeat the procedure and set the new encoder offset to give the same encoder reading.</a:t>
            </a:r>
            <a:endParaRPr lang="en-US" dirty="0"/>
          </a:p>
        </p:txBody>
      </p:sp>
    </p:spTree>
    <p:extLst>
      <p:ext uri="{BB962C8B-B14F-4D97-AF65-F5344CB8AC3E}">
        <p14:creationId xmlns:p14="http://schemas.microsoft.com/office/powerpoint/2010/main" val="1457868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p:cNvSpPr>
            <a:spLocks noGrp="1"/>
          </p:cNvSpPr>
          <p:nvPr>
            <p:ph type="title"/>
          </p:nvPr>
        </p:nvSpPr>
        <p:spPr/>
        <p:txBody>
          <a:bodyPr/>
          <a:lstStyle/>
          <a:p>
            <a:r>
              <a:rPr lang="en-US" sz="2800" dirty="0" smtClean="0"/>
              <a:t>Earth Field</a:t>
            </a:r>
            <a:endParaRPr lang="en-US" sz="2800" dirty="0"/>
          </a:p>
        </p:txBody>
      </p:sp>
      <p:sp>
        <p:nvSpPr>
          <p:cNvPr id="6" name="TextBox 5"/>
          <p:cNvSpPr txBox="1"/>
          <p:nvPr/>
        </p:nvSpPr>
        <p:spPr>
          <a:xfrm>
            <a:off x="718457" y="1534886"/>
            <a:ext cx="7728857" cy="4493538"/>
          </a:xfrm>
          <a:prstGeom prst="rect">
            <a:avLst/>
          </a:prstGeom>
          <a:noFill/>
        </p:spPr>
        <p:txBody>
          <a:bodyPr wrap="square" rtlCol="0">
            <a:spAutoFit/>
          </a:bodyPr>
          <a:lstStyle/>
          <a:p>
            <a:r>
              <a:rPr lang="en-US" sz="2200" dirty="0" smtClean="0"/>
              <a:t>Plan:</a:t>
            </a:r>
          </a:p>
          <a:p>
            <a:pPr marL="285750" indent="-285750">
              <a:buFont typeface="Arial" panose="020B0604020202020204" pitchFamily="34" charset="0"/>
              <a:buChar char="•"/>
            </a:pPr>
            <a:r>
              <a:rPr lang="en-US" sz="2200" dirty="0" smtClean="0"/>
              <a:t>The undulators will be measured with the same orientation as they will have in the tunnel.</a:t>
            </a:r>
          </a:p>
          <a:p>
            <a:pPr marL="285750" indent="-285750">
              <a:buFont typeface="Arial" panose="020B0604020202020204" pitchFamily="34" charset="0"/>
              <a:buChar char="•"/>
            </a:pPr>
            <a:r>
              <a:rPr lang="en-US" sz="2200" dirty="0" smtClean="0"/>
              <a:t>The fields in the tunnel will be mapped.</a:t>
            </a:r>
          </a:p>
          <a:p>
            <a:pPr marL="285750" indent="-285750">
              <a:buFont typeface="Arial" panose="020B0604020202020204" pitchFamily="34" charset="0"/>
              <a:buChar char="•"/>
            </a:pPr>
            <a:r>
              <a:rPr lang="en-US" sz="2200" dirty="0" smtClean="0"/>
              <a:t>Correctors on the beam pipe will account for differences between the Earth field in the tunnel and in the lab.</a:t>
            </a:r>
          </a:p>
          <a:p>
            <a:pPr marL="285750" indent="-285750">
              <a:buFont typeface="Arial" panose="020B0604020202020204" pitchFamily="34" charset="0"/>
              <a:buChar char="•"/>
            </a:pPr>
            <a:r>
              <a:rPr lang="en-US" sz="2200" dirty="0" smtClean="0"/>
              <a:t>We will construct a Helmholtz coil to simulate the Earth field differences between the tunnel and the lab.</a:t>
            </a:r>
          </a:p>
          <a:p>
            <a:pPr marL="285750" indent="-285750">
              <a:buFont typeface="Arial" panose="020B0604020202020204" pitchFamily="34" charset="0"/>
              <a:buChar char="•"/>
            </a:pPr>
            <a:r>
              <a:rPr lang="en-US" sz="2200" dirty="0" smtClean="0"/>
              <a:t>We will determine current settings for the corrector coils based on the Helmholtz coil measurements and the tunnel map.</a:t>
            </a:r>
          </a:p>
          <a:p>
            <a:pPr marL="285750" indent="-285750">
              <a:buFont typeface="Arial" panose="020B0604020202020204" pitchFamily="34" charset="0"/>
              <a:buChar char="•"/>
            </a:pPr>
            <a:r>
              <a:rPr lang="en-US" sz="2200" dirty="0" smtClean="0"/>
              <a:t>We will check the current settings in the tunnel using a portable vibrating wire system.</a:t>
            </a:r>
            <a:endParaRPr lang="en-US" sz="2200" dirty="0"/>
          </a:p>
        </p:txBody>
      </p:sp>
    </p:spTree>
    <p:extLst>
      <p:ext uri="{BB962C8B-B14F-4D97-AF65-F5344CB8AC3E}">
        <p14:creationId xmlns:p14="http://schemas.microsoft.com/office/powerpoint/2010/main" val="3024248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p:cNvSpPr>
            <a:spLocks noGrp="1"/>
          </p:cNvSpPr>
          <p:nvPr>
            <p:ph type="title"/>
          </p:nvPr>
        </p:nvSpPr>
        <p:spPr/>
        <p:txBody>
          <a:bodyPr/>
          <a:lstStyle/>
          <a:p>
            <a:r>
              <a:rPr lang="en-US" sz="2800" dirty="0" smtClean="0"/>
              <a:t>Earth Field At SLAC And LBNL</a:t>
            </a:r>
            <a:endParaRPr lang="en-US" sz="2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900" t="7387" r="34476" b="24842"/>
          <a:stretch/>
        </p:blipFill>
        <p:spPr>
          <a:xfrm>
            <a:off x="814304" y="1290886"/>
            <a:ext cx="3445727" cy="267629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452" t="3260" r="26315" b="31931"/>
          <a:stretch/>
        </p:blipFill>
        <p:spPr>
          <a:xfrm>
            <a:off x="5222753" y="1307879"/>
            <a:ext cx="3646449" cy="2677886"/>
          </a:xfrm>
          <a:prstGeom prst="rect">
            <a:avLst/>
          </a:prstGeom>
        </p:spPr>
      </p:pic>
      <p:sp>
        <p:nvSpPr>
          <p:cNvPr id="8" name="TextBox 7"/>
          <p:cNvSpPr txBox="1"/>
          <p:nvPr/>
        </p:nvSpPr>
        <p:spPr>
          <a:xfrm>
            <a:off x="0" y="1229555"/>
            <a:ext cx="787395" cy="369332"/>
          </a:xfrm>
          <a:prstGeom prst="rect">
            <a:avLst/>
          </a:prstGeom>
          <a:noFill/>
        </p:spPr>
        <p:txBody>
          <a:bodyPr wrap="none" rtlCol="0">
            <a:spAutoFit/>
          </a:bodyPr>
          <a:lstStyle/>
          <a:p>
            <a:r>
              <a:rPr lang="en-US" dirty="0" smtClean="0"/>
              <a:t>SLAC</a:t>
            </a:r>
            <a:endParaRPr lang="en-US" dirty="0"/>
          </a:p>
        </p:txBody>
      </p:sp>
      <p:sp>
        <p:nvSpPr>
          <p:cNvPr id="9" name="TextBox 8"/>
          <p:cNvSpPr txBox="1"/>
          <p:nvPr/>
        </p:nvSpPr>
        <p:spPr>
          <a:xfrm>
            <a:off x="4442434" y="1315844"/>
            <a:ext cx="761747" cy="369332"/>
          </a:xfrm>
          <a:prstGeom prst="rect">
            <a:avLst/>
          </a:prstGeom>
          <a:noFill/>
        </p:spPr>
        <p:txBody>
          <a:bodyPr wrap="none" rtlCol="0">
            <a:spAutoFit/>
          </a:bodyPr>
          <a:lstStyle/>
          <a:p>
            <a:r>
              <a:rPr lang="en-US" dirty="0" smtClean="0"/>
              <a:t>LBNL</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0000">
            <a:off x="413657" y="3766455"/>
            <a:ext cx="5465379" cy="2377440"/>
          </a:xfrm>
          <a:prstGeom prst="rect">
            <a:avLst/>
          </a:prstGeom>
        </p:spPr>
      </p:pic>
      <p:sp>
        <p:nvSpPr>
          <p:cNvPr id="10" name="TextBox 9"/>
          <p:cNvSpPr txBox="1"/>
          <p:nvPr/>
        </p:nvSpPr>
        <p:spPr>
          <a:xfrm>
            <a:off x="4680857" y="5976257"/>
            <a:ext cx="966931" cy="369332"/>
          </a:xfrm>
          <a:prstGeom prst="rect">
            <a:avLst/>
          </a:prstGeom>
          <a:noFill/>
        </p:spPr>
        <p:txBody>
          <a:bodyPr wrap="none" rtlCol="0">
            <a:spAutoFit/>
          </a:bodyPr>
          <a:lstStyle/>
          <a:p>
            <a:r>
              <a:rPr lang="en-US" dirty="0" smtClean="0"/>
              <a:t>LCLS-II</a:t>
            </a:r>
            <a:endParaRPr lang="en-US" dirty="0"/>
          </a:p>
        </p:txBody>
      </p:sp>
      <p:sp>
        <p:nvSpPr>
          <p:cNvPr id="11" name="TextBox 10"/>
          <p:cNvSpPr txBox="1"/>
          <p:nvPr/>
        </p:nvSpPr>
        <p:spPr>
          <a:xfrm>
            <a:off x="6404658" y="4249281"/>
            <a:ext cx="1672253" cy="923330"/>
          </a:xfrm>
          <a:prstGeom prst="rect">
            <a:avLst/>
          </a:prstGeom>
          <a:noFill/>
        </p:spPr>
        <p:txBody>
          <a:bodyPr wrap="none" rtlCol="0">
            <a:spAutoFit/>
          </a:bodyPr>
          <a:lstStyle/>
          <a:p>
            <a:r>
              <a:rPr lang="en-US" dirty="0" smtClean="0"/>
              <a:t>SLAC</a:t>
            </a:r>
          </a:p>
          <a:p>
            <a:r>
              <a:rPr lang="en-US" dirty="0" err="1" smtClean="0"/>
              <a:t>Bx</a:t>
            </a:r>
            <a:r>
              <a:rPr lang="en-US" dirty="0" smtClean="0"/>
              <a:t> = +0.269 G</a:t>
            </a:r>
          </a:p>
          <a:p>
            <a:r>
              <a:rPr lang="en-US" dirty="0" smtClean="0"/>
              <a:t>By = -0.343 G</a:t>
            </a:r>
            <a:endParaRPr lang="en-US" dirty="0"/>
          </a:p>
        </p:txBody>
      </p:sp>
      <p:sp>
        <p:nvSpPr>
          <p:cNvPr id="12" name="TextBox 11"/>
          <p:cNvSpPr txBox="1"/>
          <p:nvPr/>
        </p:nvSpPr>
        <p:spPr>
          <a:xfrm>
            <a:off x="6403018" y="5545392"/>
            <a:ext cx="1672253" cy="923330"/>
          </a:xfrm>
          <a:prstGeom prst="rect">
            <a:avLst/>
          </a:prstGeom>
          <a:noFill/>
        </p:spPr>
        <p:txBody>
          <a:bodyPr wrap="none" rtlCol="0">
            <a:spAutoFit/>
          </a:bodyPr>
          <a:lstStyle/>
          <a:p>
            <a:r>
              <a:rPr lang="en-US" dirty="0" smtClean="0"/>
              <a:t>LBNL</a:t>
            </a:r>
          </a:p>
          <a:p>
            <a:r>
              <a:rPr lang="en-US" dirty="0" err="1" smtClean="0"/>
              <a:t>Bx</a:t>
            </a:r>
            <a:r>
              <a:rPr lang="en-US" dirty="0" smtClean="0"/>
              <a:t> = +0.126 G</a:t>
            </a:r>
          </a:p>
          <a:p>
            <a:r>
              <a:rPr lang="en-US" dirty="0" smtClean="0"/>
              <a:t>By = -0.335 G</a:t>
            </a:r>
            <a:endParaRPr lang="en-US" dirty="0"/>
          </a:p>
        </p:txBody>
      </p:sp>
      <p:sp>
        <p:nvSpPr>
          <p:cNvPr id="13" name="TextBox 12"/>
          <p:cNvSpPr txBox="1"/>
          <p:nvPr/>
        </p:nvSpPr>
        <p:spPr>
          <a:xfrm>
            <a:off x="3690262" y="6476997"/>
            <a:ext cx="4869025" cy="369332"/>
          </a:xfrm>
          <a:prstGeom prst="rect">
            <a:avLst/>
          </a:prstGeom>
          <a:noFill/>
        </p:spPr>
        <p:txBody>
          <a:bodyPr wrap="none" rtlCol="0">
            <a:spAutoFit/>
          </a:bodyPr>
          <a:lstStyle/>
          <a:p>
            <a:r>
              <a:rPr lang="en-US" sz="1600" dirty="0" smtClean="0">
                <a:solidFill>
                  <a:srgbClr val="FF0000"/>
                </a:solidFill>
              </a:rPr>
              <a:t>LBNL tuning won’t need major corrections at SLAC</a:t>
            </a:r>
            <a:r>
              <a:rPr lang="en-US" dirty="0" smtClean="0">
                <a:solidFill>
                  <a:srgbClr val="FF0000"/>
                </a:solidFill>
              </a:rPr>
              <a:t>.</a:t>
            </a:r>
            <a:endParaRPr lang="en-US" dirty="0">
              <a:solidFill>
                <a:srgbClr val="FF0000"/>
              </a:solidFill>
            </a:endParaRPr>
          </a:p>
        </p:txBody>
      </p:sp>
      <p:sp>
        <p:nvSpPr>
          <p:cNvPr id="14" name="TextBox 13"/>
          <p:cNvSpPr txBox="1"/>
          <p:nvPr/>
        </p:nvSpPr>
        <p:spPr>
          <a:xfrm>
            <a:off x="7424060" y="3962400"/>
            <a:ext cx="1710725" cy="553998"/>
          </a:xfrm>
          <a:prstGeom prst="rect">
            <a:avLst/>
          </a:prstGeom>
          <a:noFill/>
        </p:spPr>
        <p:txBody>
          <a:bodyPr wrap="none" rtlCol="0">
            <a:spAutoFit/>
          </a:bodyPr>
          <a:lstStyle/>
          <a:p>
            <a:r>
              <a:rPr lang="en-US" sz="1000" dirty="0" smtClean="0"/>
              <a:t>X = perpendicular to bench</a:t>
            </a:r>
          </a:p>
          <a:p>
            <a:r>
              <a:rPr lang="en-US" sz="1000" dirty="0" smtClean="0"/>
              <a:t>Y = up</a:t>
            </a:r>
          </a:p>
          <a:p>
            <a:r>
              <a:rPr lang="en-US" sz="1000" dirty="0" smtClean="0"/>
              <a:t>Z = along bench</a:t>
            </a:r>
            <a:endParaRPr lang="en-US" sz="1000" dirty="0"/>
          </a:p>
        </p:txBody>
      </p:sp>
    </p:spTree>
    <p:extLst>
      <p:ext uri="{BB962C8B-B14F-4D97-AF65-F5344CB8AC3E}">
        <p14:creationId xmlns:p14="http://schemas.microsoft.com/office/powerpoint/2010/main" val="586760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sz="2800" dirty="0" smtClean="0"/>
              <a:t>LCLS Tunnel Fields</a:t>
            </a:r>
            <a:br>
              <a:rPr lang="en-US" sz="2800" dirty="0" smtClean="0"/>
            </a:br>
            <a:r>
              <a:rPr lang="en-US" sz="2000" dirty="0" smtClean="0"/>
              <a:t>Measured For LCLS-I</a:t>
            </a:r>
            <a:endParaRPr 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6" y="1365476"/>
            <a:ext cx="4740593" cy="438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1410382"/>
            <a:ext cx="4714875" cy="4397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23657" y="1273628"/>
            <a:ext cx="748923" cy="369332"/>
          </a:xfrm>
          <a:prstGeom prst="rect">
            <a:avLst/>
          </a:prstGeom>
          <a:noFill/>
        </p:spPr>
        <p:txBody>
          <a:bodyPr wrap="none" rtlCol="0">
            <a:spAutoFit/>
          </a:bodyPr>
          <a:lstStyle/>
          <a:p>
            <a:r>
              <a:rPr lang="en-US" dirty="0" smtClean="0"/>
              <a:t>0.1 G</a:t>
            </a:r>
            <a:endParaRPr lang="en-US" dirty="0"/>
          </a:p>
        </p:txBody>
      </p:sp>
      <p:sp>
        <p:nvSpPr>
          <p:cNvPr id="6" name="TextBox 5"/>
          <p:cNvSpPr txBox="1"/>
          <p:nvPr/>
        </p:nvSpPr>
        <p:spPr>
          <a:xfrm>
            <a:off x="4223657" y="5551714"/>
            <a:ext cx="954107" cy="369332"/>
          </a:xfrm>
          <a:prstGeom prst="rect">
            <a:avLst/>
          </a:prstGeom>
          <a:noFill/>
        </p:spPr>
        <p:txBody>
          <a:bodyPr wrap="none" rtlCol="0">
            <a:spAutoFit/>
          </a:bodyPr>
          <a:lstStyle/>
          <a:p>
            <a:r>
              <a:rPr lang="en-US" dirty="0" smtClean="0"/>
              <a:t>-0.25 G</a:t>
            </a:r>
            <a:endParaRPr lang="en-US" dirty="0"/>
          </a:p>
        </p:txBody>
      </p:sp>
      <p:cxnSp>
        <p:nvCxnSpPr>
          <p:cNvPr id="8" name="Straight Arrow Connector 7"/>
          <p:cNvCxnSpPr/>
          <p:nvPr/>
        </p:nvCxnSpPr>
        <p:spPr>
          <a:xfrm>
            <a:off x="4800600" y="1600200"/>
            <a:ext cx="141514" cy="174171"/>
          </a:xfrm>
          <a:prstGeom prst="straightConnector1">
            <a:avLst/>
          </a:prstGeom>
          <a:ln w="158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746171" y="5290457"/>
            <a:ext cx="163286" cy="250372"/>
          </a:xfrm>
          <a:prstGeom prst="straightConnector1">
            <a:avLst/>
          </a:prstGeom>
          <a:ln w="158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1514" y="1230086"/>
            <a:ext cx="748923" cy="369332"/>
          </a:xfrm>
          <a:prstGeom prst="rect">
            <a:avLst/>
          </a:prstGeom>
          <a:noFill/>
        </p:spPr>
        <p:txBody>
          <a:bodyPr wrap="none" rtlCol="0">
            <a:spAutoFit/>
          </a:bodyPr>
          <a:lstStyle/>
          <a:p>
            <a:r>
              <a:rPr lang="en-US" dirty="0" smtClean="0"/>
              <a:t>0.3 G</a:t>
            </a:r>
            <a:endParaRPr lang="en-US" dirty="0"/>
          </a:p>
        </p:txBody>
      </p:sp>
      <p:sp>
        <p:nvSpPr>
          <p:cNvPr id="12" name="TextBox 11"/>
          <p:cNvSpPr txBox="1"/>
          <p:nvPr/>
        </p:nvSpPr>
        <p:spPr>
          <a:xfrm>
            <a:off x="152401" y="5551714"/>
            <a:ext cx="825867" cy="369332"/>
          </a:xfrm>
          <a:prstGeom prst="rect">
            <a:avLst/>
          </a:prstGeom>
          <a:noFill/>
        </p:spPr>
        <p:txBody>
          <a:bodyPr wrap="none" rtlCol="0">
            <a:spAutoFit/>
          </a:bodyPr>
          <a:lstStyle/>
          <a:p>
            <a:r>
              <a:rPr lang="en-US" dirty="0" smtClean="0"/>
              <a:t>-0.6 G</a:t>
            </a:r>
            <a:endParaRPr lang="en-US" dirty="0"/>
          </a:p>
        </p:txBody>
      </p:sp>
      <p:cxnSp>
        <p:nvCxnSpPr>
          <p:cNvPr id="14" name="Straight Arrow Connector 13"/>
          <p:cNvCxnSpPr/>
          <p:nvPr/>
        </p:nvCxnSpPr>
        <p:spPr>
          <a:xfrm>
            <a:off x="359229" y="1556657"/>
            <a:ext cx="206828" cy="185057"/>
          </a:xfrm>
          <a:prstGeom prst="straightConnector1">
            <a:avLst/>
          </a:prstGeom>
          <a:ln w="158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68086" y="5268686"/>
            <a:ext cx="130628" cy="261257"/>
          </a:xfrm>
          <a:prstGeom prst="straightConnector1">
            <a:avLst/>
          </a:prstGeom>
          <a:ln w="158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1564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pPr algn="ctr"/>
            <a:r>
              <a:rPr lang="en-US" dirty="0" smtClean="0"/>
              <a:t>Correct Earth Field Difference With</a:t>
            </a:r>
            <a:br>
              <a:rPr lang="en-US" dirty="0" smtClean="0"/>
            </a:br>
            <a:r>
              <a:rPr lang="en-US" dirty="0" smtClean="0"/>
              <a:t>Beam Pipe Corrector Coil</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3" y="1295398"/>
            <a:ext cx="3048000" cy="228600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497" y="4037238"/>
            <a:ext cx="3159650" cy="233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49" y="3671889"/>
            <a:ext cx="221962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3717"/>
          <a:stretch/>
        </p:blipFill>
        <p:spPr bwMode="auto">
          <a:xfrm>
            <a:off x="6020369" y="4048126"/>
            <a:ext cx="3042208" cy="233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2057" y="3795713"/>
            <a:ext cx="18288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6548" y="1153206"/>
            <a:ext cx="14382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bx_vs_gap.tif"/>
          <p:cNvPicPr>
            <a:picLocks noChangeAspect="1"/>
          </p:cNvPicPr>
          <p:nvPr/>
        </p:nvPicPr>
        <p:blipFill rotWithShape="1">
          <a:blip r:embed="rId8" cstate="print"/>
          <a:srcRect l="2330" r="4132"/>
          <a:stretch/>
        </p:blipFill>
        <p:spPr>
          <a:xfrm>
            <a:off x="3189513" y="1415138"/>
            <a:ext cx="2993573" cy="2400300"/>
          </a:xfrm>
          <a:prstGeom prst="rect">
            <a:avLst/>
          </a:prstGeom>
        </p:spPr>
      </p:pic>
      <p:pic>
        <p:nvPicPr>
          <p:cNvPr id="15" name="Picture 14" descr="by_vs_gap.tif"/>
          <p:cNvPicPr>
            <a:picLocks noChangeAspect="1"/>
          </p:cNvPicPr>
          <p:nvPr/>
        </p:nvPicPr>
        <p:blipFill rotWithShape="1">
          <a:blip r:embed="rId9" cstate="print"/>
          <a:srcRect l="2381" r="3741"/>
          <a:stretch/>
        </p:blipFill>
        <p:spPr>
          <a:xfrm>
            <a:off x="6096002" y="1404252"/>
            <a:ext cx="3004457" cy="2400300"/>
          </a:xfrm>
          <a:prstGeom prst="rect">
            <a:avLst/>
          </a:prstGeom>
        </p:spPr>
      </p:pic>
      <p:sp>
        <p:nvSpPr>
          <p:cNvPr id="8" name="TextBox 7"/>
          <p:cNvSpPr txBox="1"/>
          <p:nvPr/>
        </p:nvSpPr>
        <p:spPr>
          <a:xfrm>
            <a:off x="8298832" y="1153886"/>
            <a:ext cx="845168" cy="369332"/>
          </a:xfrm>
          <a:prstGeom prst="rect">
            <a:avLst/>
          </a:prstGeom>
          <a:noFill/>
        </p:spPr>
        <p:txBody>
          <a:bodyPr wrap="none" rtlCol="0">
            <a:spAutoFit/>
          </a:bodyPr>
          <a:lstStyle/>
          <a:p>
            <a:r>
              <a:rPr lang="en-US" dirty="0" smtClean="0"/>
              <a:t>I = 1 A</a:t>
            </a:r>
            <a:endParaRPr lang="en-US" dirty="0"/>
          </a:p>
        </p:txBody>
      </p:sp>
      <p:sp>
        <p:nvSpPr>
          <p:cNvPr id="9" name="TextBox 8"/>
          <p:cNvSpPr txBox="1"/>
          <p:nvPr/>
        </p:nvSpPr>
        <p:spPr>
          <a:xfrm>
            <a:off x="8284031" y="3755571"/>
            <a:ext cx="845168" cy="369332"/>
          </a:xfrm>
          <a:prstGeom prst="rect">
            <a:avLst/>
          </a:prstGeom>
          <a:noFill/>
        </p:spPr>
        <p:txBody>
          <a:bodyPr wrap="none" rtlCol="0">
            <a:spAutoFit/>
          </a:bodyPr>
          <a:lstStyle/>
          <a:p>
            <a:r>
              <a:rPr lang="en-US" dirty="0" smtClean="0"/>
              <a:t>I = 3 A</a:t>
            </a:r>
            <a:endParaRPr lang="en-US" dirty="0"/>
          </a:p>
        </p:txBody>
      </p:sp>
      <p:sp>
        <p:nvSpPr>
          <p:cNvPr id="10" name="TextBox 9"/>
          <p:cNvSpPr txBox="1"/>
          <p:nvPr/>
        </p:nvSpPr>
        <p:spPr>
          <a:xfrm>
            <a:off x="3886202" y="6488668"/>
            <a:ext cx="4211409" cy="369332"/>
          </a:xfrm>
          <a:prstGeom prst="rect">
            <a:avLst/>
          </a:prstGeom>
          <a:noFill/>
        </p:spPr>
        <p:txBody>
          <a:bodyPr wrap="none" rtlCol="0">
            <a:spAutoFit/>
          </a:bodyPr>
          <a:lstStyle/>
          <a:p>
            <a:r>
              <a:rPr lang="en-US" dirty="0" smtClean="0"/>
              <a:t>Pole steel simulated by image currents.</a:t>
            </a:r>
            <a:endParaRPr lang="en-US" dirty="0"/>
          </a:p>
        </p:txBody>
      </p:sp>
    </p:spTree>
    <p:extLst>
      <p:ext uri="{BB962C8B-B14F-4D97-AF65-F5344CB8AC3E}">
        <p14:creationId xmlns:p14="http://schemas.microsoft.com/office/powerpoint/2010/main" val="1791714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5BD36294-2849-48A8-8531-5354CF3095D2}" type="slidenum">
              <a:rPr lang="en-US" smtClean="0"/>
              <a:pPr/>
              <a:t>2</a:t>
            </a:fld>
            <a:endParaRPr lang="en-US" dirty="0"/>
          </a:p>
        </p:txBody>
      </p:sp>
      <p:sp>
        <p:nvSpPr>
          <p:cNvPr id="4098" name="Title 1"/>
          <p:cNvSpPr>
            <a:spLocks noGrp="1"/>
          </p:cNvSpPr>
          <p:nvPr>
            <p:ph type="title"/>
          </p:nvPr>
        </p:nvSpPr>
        <p:spPr/>
        <p:txBody>
          <a:bodyPr/>
          <a:lstStyle/>
          <a:p>
            <a:r>
              <a:rPr lang="en-US" sz="2800" dirty="0" smtClean="0"/>
              <a:t>Outline</a:t>
            </a:r>
          </a:p>
        </p:txBody>
      </p:sp>
      <p:sp>
        <p:nvSpPr>
          <p:cNvPr id="4099" name="Content Placeholder 2"/>
          <p:cNvSpPr>
            <a:spLocks noGrp="1"/>
          </p:cNvSpPr>
          <p:nvPr>
            <p:ph sz="quarter" idx="14"/>
          </p:nvPr>
        </p:nvSpPr>
        <p:spPr>
          <a:xfrm>
            <a:off x="1175658" y="1547703"/>
            <a:ext cx="6897822" cy="4536730"/>
          </a:xfrm>
        </p:spPr>
        <p:txBody>
          <a:bodyPr>
            <a:normAutofit/>
          </a:bodyPr>
          <a:lstStyle/>
          <a:p>
            <a:pPr lvl="1"/>
            <a:r>
              <a:rPr lang="en-US" sz="2800" dirty="0" smtClean="0">
                <a:solidFill>
                  <a:srgbClr val="002060"/>
                </a:solidFill>
              </a:rPr>
              <a:t>LCLS-II Commissioning</a:t>
            </a:r>
          </a:p>
          <a:p>
            <a:pPr lvl="2"/>
            <a:r>
              <a:rPr lang="en-US" sz="2600" dirty="0" smtClean="0">
                <a:solidFill>
                  <a:srgbClr val="002060"/>
                </a:solidFill>
              </a:rPr>
              <a:t>Undulator tuning plan</a:t>
            </a:r>
          </a:p>
          <a:p>
            <a:pPr lvl="2"/>
            <a:r>
              <a:rPr lang="en-US" sz="2600" dirty="0" smtClean="0">
                <a:solidFill>
                  <a:srgbClr val="002060"/>
                </a:solidFill>
              </a:rPr>
              <a:t>K </a:t>
            </a:r>
            <a:r>
              <a:rPr lang="en-US" sz="2600" dirty="0" err="1" smtClean="0">
                <a:solidFill>
                  <a:srgbClr val="002060"/>
                </a:solidFill>
              </a:rPr>
              <a:t>vs</a:t>
            </a:r>
            <a:r>
              <a:rPr lang="en-US" sz="2600" dirty="0" smtClean="0">
                <a:solidFill>
                  <a:srgbClr val="002060"/>
                </a:solidFill>
              </a:rPr>
              <a:t> gap fits</a:t>
            </a:r>
          </a:p>
          <a:p>
            <a:pPr lvl="2"/>
            <a:r>
              <a:rPr lang="en-US" sz="2600" dirty="0" smtClean="0">
                <a:solidFill>
                  <a:srgbClr val="002060"/>
                </a:solidFill>
              </a:rPr>
              <a:t>Phase matching</a:t>
            </a:r>
          </a:p>
          <a:p>
            <a:pPr lvl="2"/>
            <a:r>
              <a:rPr lang="en-US" sz="2600" dirty="0" smtClean="0">
                <a:solidFill>
                  <a:srgbClr val="002060"/>
                </a:solidFill>
              </a:rPr>
              <a:t>Radiation damage plans</a:t>
            </a:r>
          </a:p>
          <a:p>
            <a:pPr lvl="2"/>
            <a:r>
              <a:rPr lang="en-US" sz="2600" dirty="0" smtClean="0">
                <a:solidFill>
                  <a:srgbClr val="002060"/>
                </a:solidFill>
              </a:rPr>
              <a:t>Earth field strategy</a:t>
            </a:r>
          </a:p>
          <a:p>
            <a:pPr lvl="2"/>
            <a:r>
              <a:rPr lang="en-US" sz="2600" dirty="0" smtClean="0">
                <a:solidFill>
                  <a:srgbClr val="002060"/>
                </a:solidFill>
              </a:rPr>
              <a:t>Phase shifter measurements</a:t>
            </a:r>
          </a:p>
        </p:txBody>
      </p:sp>
    </p:spTree>
    <p:extLst>
      <p:ext uri="{BB962C8B-B14F-4D97-AF65-F5344CB8AC3E}">
        <p14:creationId xmlns:p14="http://schemas.microsoft.com/office/powerpoint/2010/main" val="1553457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p:txBody>
          <a:bodyPr/>
          <a:lstStyle/>
          <a:p>
            <a:r>
              <a:rPr lang="en-US" dirty="0" smtClean="0"/>
              <a:t>Beam Pipe And Magnet Array Heating</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612" y="1699101"/>
            <a:ext cx="355247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95" y="1965569"/>
            <a:ext cx="3657600" cy="84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084" y="863209"/>
            <a:ext cx="18288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V="1">
            <a:off x="4765288" y="3058886"/>
            <a:ext cx="1733483" cy="328165"/>
          </a:xfrm>
          <a:prstGeom prst="straightConnector1">
            <a:avLst/>
          </a:prstGeom>
          <a:ln w="158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4228" y="2841700"/>
            <a:ext cx="1941429" cy="923330"/>
          </a:xfrm>
          <a:prstGeom prst="rect">
            <a:avLst/>
          </a:prstGeom>
          <a:noFill/>
        </p:spPr>
        <p:txBody>
          <a:bodyPr wrap="square" rtlCol="0">
            <a:spAutoFit/>
          </a:bodyPr>
          <a:lstStyle/>
          <a:p>
            <a:r>
              <a:rPr lang="en-US" dirty="0" smtClean="0"/>
              <a:t>Temperature rise of “undulator jaws”</a:t>
            </a:r>
            <a:endParaRPr lang="en-US" dirty="0"/>
          </a:p>
        </p:txBody>
      </p:sp>
      <p:sp>
        <p:nvSpPr>
          <p:cNvPr id="13" name="TextBox 12"/>
          <p:cNvSpPr txBox="1"/>
          <p:nvPr/>
        </p:nvSpPr>
        <p:spPr>
          <a:xfrm>
            <a:off x="4503234" y="1164771"/>
            <a:ext cx="2297151" cy="646331"/>
          </a:xfrm>
          <a:prstGeom prst="rect">
            <a:avLst/>
          </a:prstGeom>
          <a:noFill/>
        </p:spPr>
        <p:txBody>
          <a:bodyPr wrap="square" rtlCol="0">
            <a:spAutoFit/>
          </a:bodyPr>
          <a:lstStyle/>
          <a:p>
            <a:r>
              <a:rPr lang="en-US" dirty="0" smtClean="0"/>
              <a:t>Temperature rise of beam pipe</a:t>
            </a:r>
            <a:endParaRPr lang="en-US" dirty="0"/>
          </a:p>
        </p:txBody>
      </p:sp>
      <p:cxnSp>
        <p:nvCxnSpPr>
          <p:cNvPr id="15" name="Straight Arrow Connector 14"/>
          <p:cNvCxnSpPr/>
          <p:nvPr/>
        </p:nvCxnSpPr>
        <p:spPr>
          <a:xfrm>
            <a:off x="6770649" y="1364431"/>
            <a:ext cx="356839" cy="501805"/>
          </a:xfrm>
          <a:prstGeom prst="straightConnector1">
            <a:avLst/>
          </a:prstGeom>
          <a:ln w="158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1514" y="1507273"/>
            <a:ext cx="3701143" cy="646331"/>
          </a:xfrm>
          <a:prstGeom prst="rect">
            <a:avLst/>
          </a:prstGeom>
          <a:noFill/>
        </p:spPr>
        <p:txBody>
          <a:bodyPr wrap="square" rtlCol="0">
            <a:spAutoFit/>
          </a:bodyPr>
          <a:lstStyle/>
          <a:p>
            <a:r>
              <a:rPr lang="en-US" dirty="0" smtClean="0"/>
              <a:t>Small thermistors on beam pipe and “undulator”</a:t>
            </a:r>
            <a:endParaRPr lang="en-US" dirty="0"/>
          </a:p>
        </p:txBody>
      </p:sp>
      <p:pic>
        <p:nvPicPr>
          <p:cNvPr id="16" name="Picture 15"/>
          <p:cNvPicPr>
            <a:picLocks noChangeAspect="1" noChangeArrowheads="1"/>
          </p:cNvPicPr>
          <p:nvPr/>
        </p:nvPicPr>
        <p:blipFill rotWithShape="1">
          <a:blip r:embed="rId5">
            <a:extLst>
              <a:ext uri="{28A0092B-C50C-407E-A947-70E740481C1C}">
                <a14:useLocalDpi xmlns:a14="http://schemas.microsoft.com/office/drawing/2010/main" val="0"/>
              </a:ext>
            </a:extLst>
          </a:blip>
          <a:srcRect t="12101"/>
          <a:stretch/>
        </p:blipFill>
        <p:spPr bwMode="auto">
          <a:xfrm>
            <a:off x="1730160" y="4158342"/>
            <a:ext cx="7272068" cy="241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404945" y="6432913"/>
            <a:ext cx="6404317" cy="369332"/>
          </a:xfrm>
          <a:prstGeom prst="rect">
            <a:avLst/>
          </a:prstGeom>
          <a:noFill/>
        </p:spPr>
        <p:txBody>
          <a:bodyPr wrap="none" rtlCol="0">
            <a:spAutoFit/>
          </a:bodyPr>
          <a:lstStyle/>
          <a:p>
            <a:r>
              <a:rPr lang="en-US" dirty="0" smtClean="0">
                <a:solidFill>
                  <a:srgbClr val="FF0000"/>
                </a:solidFill>
              </a:rPr>
              <a:t>Need water cooled chamber so we don’t change the K value.</a:t>
            </a:r>
            <a:endParaRPr lang="en-US" dirty="0"/>
          </a:p>
        </p:txBody>
      </p:sp>
      <p:sp>
        <p:nvSpPr>
          <p:cNvPr id="18" name="TextBox 17"/>
          <p:cNvSpPr txBox="1"/>
          <p:nvPr/>
        </p:nvSpPr>
        <p:spPr>
          <a:xfrm>
            <a:off x="0" y="4453074"/>
            <a:ext cx="1883218" cy="1477328"/>
          </a:xfrm>
          <a:prstGeom prst="rect">
            <a:avLst/>
          </a:prstGeom>
          <a:noFill/>
        </p:spPr>
        <p:txBody>
          <a:bodyPr wrap="square" rtlCol="0">
            <a:spAutoFit/>
          </a:bodyPr>
          <a:lstStyle/>
          <a:p>
            <a:r>
              <a:rPr lang="en-US" dirty="0" smtClean="0"/>
              <a:t>1 W/m corrector currents</a:t>
            </a:r>
          </a:p>
          <a:p>
            <a:r>
              <a:rPr lang="en-US" dirty="0" smtClean="0"/>
              <a:t>         plus</a:t>
            </a:r>
          </a:p>
          <a:p>
            <a:r>
              <a:rPr lang="en-US" dirty="0" smtClean="0"/>
              <a:t>1 W/m heater (beam current)</a:t>
            </a:r>
            <a:endParaRPr lang="en-US" dirty="0"/>
          </a:p>
        </p:txBody>
      </p:sp>
      <p:sp>
        <p:nvSpPr>
          <p:cNvPr id="19" name="Oval 18"/>
          <p:cNvSpPr/>
          <p:nvPr/>
        </p:nvSpPr>
        <p:spPr>
          <a:xfrm>
            <a:off x="4376056" y="5475480"/>
            <a:ext cx="772886" cy="5878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164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21</a:t>
            </a:fld>
            <a:endParaRPr lang="en-US" dirty="0"/>
          </a:p>
        </p:txBody>
      </p:sp>
      <p:sp>
        <p:nvSpPr>
          <p:cNvPr id="3" name="Title 2"/>
          <p:cNvSpPr>
            <a:spLocks noGrp="1"/>
          </p:cNvSpPr>
          <p:nvPr>
            <p:ph type="title"/>
          </p:nvPr>
        </p:nvSpPr>
        <p:spPr/>
        <p:txBody>
          <a:bodyPr/>
          <a:lstStyle/>
          <a:p>
            <a:r>
              <a:rPr lang="en-US" sz="2800" dirty="0" smtClean="0"/>
              <a:t>Helmholtz Coil</a:t>
            </a:r>
            <a:r>
              <a:rPr lang="en-US" dirty="0" smtClean="0"/>
              <a:t/>
            </a:r>
            <a:br>
              <a:rPr lang="en-US" dirty="0" smtClean="0"/>
            </a:br>
            <a:r>
              <a:rPr lang="en-US" sz="1800" dirty="0" smtClean="0"/>
              <a:t>To Simulate Earth Field Difference Between MMF And Tunnel</a:t>
            </a:r>
            <a:endParaRPr lang="en-US" sz="1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8968"/>
          <a:stretch/>
        </p:blipFill>
        <p:spPr>
          <a:xfrm>
            <a:off x="870857" y="1240968"/>
            <a:ext cx="7315200" cy="3897086"/>
          </a:xfrm>
          <a:prstGeom prst="rect">
            <a:avLst/>
          </a:prstGeom>
        </p:spPr>
      </p:pic>
      <p:cxnSp>
        <p:nvCxnSpPr>
          <p:cNvPr id="10" name="Straight Arrow Connector 9"/>
          <p:cNvCxnSpPr/>
          <p:nvPr/>
        </p:nvCxnSpPr>
        <p:spPr>
          <a:xfrm flipH="1">
            <a:off x="2645229" y="1556653"/>
            <a:ext cx="1763485" cy="990600"/>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550229" y="1567539"/>
            <a:ext cx="119742" cy="968828"/>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572001" y="3156854"/>
            <a:ext cx="65313" cy="1251853"/>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699659" y="3135079"/>
            <a:ext cx="805543" cy="1295401"/>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08714" y="1219196"/>
            <a:ext cx="697627" cy="369332"/>
          </a:xfrm>
          <a:prstGeom prst="rect">
            <a:avLst/>
          </a:prstGeom>
          <a:noFill/>
        </p:spPr>
        <p:txBody>
          <a:bodyPr wrap="none" rtlCol="0">
            <a:spAutoFit/>
          </a:bodyPr>
          <a:lstStyle/>
          <a:p>
            <a:r>
              <a:rPr lang="en-US" dirty="0" smtClean="0">
                <a:solidFill>
                  <a:srgbClr val="FF0000"/>
                </a:solidFill>
              </a:rPr>
              <a:t>Coils</a:t>
            </a:r>
            <a:endParaRPr lang="en-US" dirty="0">
              <a:solidFill>
                <a:srgbClr val="FF0000"/>
              </a:solidFill>
            </a:endParaRPr>
          </a:p>
        </p:txBody>
      </p:sp>
      <p:sp>
        <p:nvSpPr>
          <p:cNvPr id="19" name="TextBox 18"/>
          <p:cNvSpPr txBox="1"/>
          <p:nvPr/>
        </p:nvSpPr>
        <p:spPr>
          <a:xfrm>
            <a:off x="3918857" y="5464629"/>
            <a:ext cx="1714957" cy="369332"/>
          </a:xfrm>
          <a:prstGeom prst="rect">
            <a:avLst/>
          </a:prstGeom>
          <a:noFill/>
        </p:spPr>
        <p:txBody>
          <a:bodyPr wrap="none" rtlCol="0">
            <a:spAutoFit/>
          </a:bodyPr>
          <a:lstStyle/>
          <a:p>
            <a:r>
              <a:rPr lang="en-US" dirty="0" smtClean="0"/>
              <a:t>Truss structure</a:t>
            </a:r>
            <a:endParaRPr lang="en-US" dirty="0"/>
          </a:p>
        </p:txBody>
      </p:sp>
      <p:pic>
        <p:nvPicPr>
          <p:cNvPr id="13" name="Picture 4"/>
          <p:cNvPicPr>
            <a:picLocks noChangeAspect="1" noChangeArrowheads="1"/>
          </p:cNvPicPr>
          <p:nvPr/>
        </p:nvPicPr>
        <p:blipFill>
          <a:blip r:embed="rId3" cstate="print"/>
          <a:srcRect/>
          <a:stretch>
            <a:fillRect/>
          </a:stretch>
        </p:blipFill>
        <p:spPr bwMode="auto">
          <a:xfrm>
            <a:off x="0" y="4764086"/>
            <a:ext cx="5883268" cy="1800000"/>
          </a:xfrm>
          <a:prstGeom prst="rect">
            <a:avLst/>
          </a:prstGeom>
          <a:noFill/>
          <a:ln w="9525">
            <a:noFill/>
            <a:miter lim="800000"/>
            <a:headEnd/>
            <a:tailEnd/>
          </a:ln>
        </p:spPr>
      </p:pic>
      <p:sp>
        <p:nvSpPr>
          <p:cNvPr id="15" name="TextBox 14"/>
          <p:cNvSpPr txBox="1"/>
          <p:nvPr/>
        </p:nvSpPr>
        <p:spPr>
          <a:xfrm>
            <a:off x="5181600" y="4659086"/>
            <a:ext cx="333746" cy="369332"/>
          </a:xfrm>
          <a:prstGeom prst="rect">
            <a:avLst/>
          </a:prstGeom>
          <a:noFill/>
        </p:spPr>
        <p:txBody>
          <a:bodyPr wrap="none" rtlCol="0">
            <a:spAutoFit/>
          </a:bodyPr>
          <a:lstStyle/>
          <a:p>
            <a:r>
              <a:rPr lang="en-US" dirty="0" smtClean="0"/>
              <a:t>I</a:t>
            </a:r>
            <a:r>
              <a:rPr lang="en-US" baseline="-25000" dirty="0" smtClean="0"/>
              <a:t>1</a:t>
            </a:r>
            <a:endParaRPr lang="en-US" baseline="-25000" dirty="0"/>
          </a:p>
        </p:txBody>
      </p:sp>
      <p:sp>
        <p:nvSpPr>
          <p:cNvPr id="18" name="TextBox 17"/>
          <p:cNvSpPr txBox="1"/>
          <p:nvPr/>
        </p:nvSpPr>
        <p:spPr>
          <a:xfrm>
            <a:off x="4314454" y="4659086"/>
            <a:ext cx="333746" cy="369332"/>
          </a:xfrm>
          <a:prstGeom prst="rect">
            <a:avLst/>
          </a:prstGeom>
          <a:noFill/>
        </p:spPr>
        <p:txBody>
          <a:bodyPr wrap="none" rtlCol="0">
            <a:spAutoFit/>
          </a:bodyPr>
          <a:lstStyle/>
          <a:p>
            <a:r>
              <a:rPr lang="en-US" dirty="0" smtClean="0"/>
              <a:t>I</a:t>
            </a:r>
            <a:r>
              <a:rPr lang="en-US" baseline="-25000" dirty="0" smtClean="0"/>
              <a:t>2</a:t>
            </a:r>
            <a:endParaRPr lang="en-US" baseline="-25000" dirty="0"/>
          </a:p>
        </p:txBody>
      </p:sp>
      <p:sp>
        <p:nvSpPr>
          <p:cNvPr id="21" name="TextBox 20"/>
          <p:cNvSpPr txBox="1"/>
          <p:nvPr/>
        </p:nvSpPr>
        <p:spPr>
          <a:xfrm>
            <a:off x="5151910" y="6411686"/>
            <a:ext cx="410690" cy="369332"/>
          </a:xfrm>
          <a:prstGeom prst="rect">
            <a:avLst/>
          </a:prstGeom>
          <a:noFill/>
        </p:spPr>
        <p:txBody>
          <a:bodyPr wrap="none" rtlCol="0">
            <a:spAutoFit/>
          </a:bodyPr>
          <a:lstStyle/>
          <a:p>
            <a:r>
              <a:rPr lang="en-US" dirty="0" smtClean="0"/>
              <a:t>-I</a:t>
            </a:r>
            <a:r>
              <a:rPr lang="en-US" baseline="-25000" dirty="0" smtClean="0"/>
              <a:t>2</a:t>
            </a:r>
            <a:endParaRPr lang="en-US" baseline="-25000" dirty="0"/>
          </a:p>
        </p:txBody>
      </p:sp>
      <p:sp>
        <p:nvSpPr>
          <p:cNvPr id="22" name="TextBox 21"/>
          <p:cNvSpPr txBox="1"/>
          <p:nvPr/>
        </p:nvSpPr>
        <p:spPr>
          <a:xfrm>
            <a:off x="4267200" y="6411686"/>
            <a:ext cx="410690" cy="369332"/>
          </a:xfrm>
          <a:prstGeom prst="rect">
            <a:avLst/>
          </a:prstGeom>
          <a:noFill/>
        </p:spPr>
        <p:txBody>
          <a:bodyPr wrap="none" rtlCol="0">
            <a:spAutoFit/>
          </a:bodyPr>
          <a:lstStyle/>
          <a:p>
            <a:r>
              <a:rPr lang="en-US" dirty="0" smtClean="0"/>
              <a:t>-I</a:t>
            </a:r>
            <a:r>
              <a:rPr lang="en-US" baseline="-25000" dirty="0" smtClean="0"/>
              <a:t>1</a:t>
            </a:r>
            <a:endParaRPr lang="en-US" baseline="-25000" dirty="0"/>
          </a:p>
        </p:txBody>
      </p:sp>
      <p:sp>
        <p:nvSpPr>
          <p:cNvPr id="23" name="TextBox 22"/>
          <p:cNvSpPr txBox="1"/>
          <p:nvPr/>
        </p:nvSpPr>
        <p:spPr>
          <a:xfrm>
            <a:off x="6226628" y="5203372"/>
            <a:ext cx="2276177" cy="923330"/>
          </a:xfrm>
          <a:prstGeom prst="rect">
            <a:avLst/>
          </a:prstGeom>
          <a:noFill/>
        </p:spPr>
        <p:txBody>
          <a:bodyPr wrap="square" rtlCol="0">
            <a:spAutoFit/>
          </a:bodyPr>
          <a:lstStyle/>
          <a:p>
            <a:r>
              <a:rPr lang="en-US" dirty="0" smtClean="0"/>
              <a:t>Two power supplies for two coils on diagonals.</a:t>
            </a:r>
            <a:endParaRPr lang="en-US" dirty="0"/>
          </a:p>
        </p:txBody>
      </p:sp>
    </p:spTree>
    <p:extLst>
      <p:ext uri="{BB962C8B-B14F-4D97-AF65-F5344CB8AC3E}">
        <p14:creationId xmlns:p14="http://schemas.microsoft.com/office/powerpoint/2010/main" val="6693304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22</a:t>
            </a:fld>
            <a:endParaRPr lang="en-US" dirty="0"/>
          </a:p>
        </p:txBody>
      </p:sp>
      <p:sp>
        <p:nvSpPr>
          <p:cNvPr id="3" name="Title 2"/>
          <p:cNvSpPr>
            <a:spLocks noGrp="1"/>
          </p:cNvSpPr>
          <p:nvPr>
            <p:ph type="title"/>
          </p:nvPr>
        </p:nvSpPr>
        <p:spPr/>
        <p:txBody>
          <a:bodyPr/>
          <a:lstStyle/>
          <a:p>
            <a:r>
              <a:rPr lang="en-US" dirty="0" smtClean="0"/>
              <a:t>XFEL Earth Field Studies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307" y="129091"/>
            <a:ext cx="42957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38634"/>
            <a:ext cx="402907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330" y="2568317"/>
            <a:ext cx="391001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518" y="5410200"/>
            <a:ext cx="7743825"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09871" y="1415534"/>
            <a:ext cx="1582484" cy="369332"/>
          </a:xfrm>
          <a:prstGeom prst="rect">
            <a:avLst/>
          </a:prstGeom>
          <a:noFill/>
        </p:spPr>
        <p:txBody>
          <a:bodyPr wrap="none" rtlCol="0">
            <a:spAutoFit/>
          </a:bodyPr>
          <a:lstStyle/>
          <a:p>
            <a:r>
              <a:rPr lang="en-US" dirty="0" smtClean="0"/>
              <a:t>Uwe </a:t>
            </a:r>
            <a:r>
              <a:rPr lang="en-US" dirty="0" err="1" smtClean="0"/>
              <a:t>Englisch</a:t>
            </a:r>
            <a:endParaRPr lang="en-US" dirty="0"/>
          </a:p>
        </p:txBody>
      </p:sp>
    </p:spTree>
    <p:extLst>
      <p:ext uri="{BB962C8B-B14F-4D97-AF65-F5344CB8AC3E}">
        <p14:creationId xmlns:p14="http://schemas.microsoft.com/office/powerpoint/2010/main" val="4006326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23</a:t>
            </a:fld>
            <a:endParaRPr lang="en-US" dirty="0"/>
          </a:p>
        </p:txBody>
      </p:sp>
      <p:sp>
        <p:nvSpPr>
          <p:cNvPr id="3" name="Title 2"/>
          <p:cNvSpPr>
            <a:spLocks noGrp="1"/>
          </p:cNvSpPr>
          <p:nvPr>
            <p:ph type="title"/>
          </p:nvPr>
        </p:nvSpPr>
        <p:spPr/>
        <p:txBody>
          <a:bodyPr/>
          <a:lstStyle/>
          <a:p>
            <a:r>
              <a:rPr lang="en-US" dirty="0" smtClean="0"/>
              <a:t>Helmholtz Coil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228" y="1621972"/>
            <a:ext cx="6400800" cy="4801381"/>
          </a:xfrm>
          <a:prstGeom prst="rect">
            <a:avLst/>
          </a:prstGeom>
        </p:spPr>
      </p:pic>
    </p:spTree>
    <p:extLst>
      <p:ext uri="{BB962C8B-B14F-4D97-AF65-F5344CB8AC3E}">
        <p14:creationId xmlns:p14="http://schemas.microsoft.com/office/powerpoint/2010/main" val="29963789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r>
              <a:rPr lang="en-US" dirty="0" smtClean="0"/>
              <a:t>Field Integral Measurements In The Tunnel</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6027" y="3909643"/>
            <a:ext cx="3200400" cy="23991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63" y="1393371"/>
            <a:ext cx="1782210" cy="237744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13" y="1351502"/>
            <a:ext cx="3200400" cy="239912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858" y="3909644"/>
            <a:ext cx="3200400" cy="2399129"/>
          </a:xfrm>
          <a:prstGeom prst="rect">
            <a:avLst/>
          </a:prstGeom>
        </p:spPr>
      </p:pic>
      <p:sp>
        <p:nvSpPr>
          <p:cNvPr id="10" name="TextBox 9"/>
          <p:cNvSpPr txBox="1"/>
          <p:nvPr/>
        </p:nvSpPr>
        <p:spPr>
          <a:xfrm>
            <a:off x="5871427" y="1970315"/>
            <a:ext cx="3185487" cy="1477328"/>
          </a:xfrm>
          <a:prstGeom prst="rect">
            <a:avLst/>
          </a:prstGeom>
          <a:noFill/>
        </p:spPr>
        <p:txBody>
          <a:bodyPr wrap="square" rtlCol="0">
            <a:spAutoFit/>
          </a:bodyPr>
          <a:lstStyle/>
          <a:p>
            <a:r>
              <a:rPr lang="en-US" dirty="0" smtClean="0"/>
              <a:t>Use beam pipe with corrector coils and a vibrating wire system at the beam position.  The system is currently being tested.</a:t>
            </a:r>
            <a:endParaRPr lang="en-US" dirty="0"/>
          </a:p>
        </p:txBody>
      </p:sp>
      <p:sp>
        <p:nvSpPr>
          <p:cNvPr id="5" name="TextBox 4"/>
          <p:cNvSpPr txBox="1"/>
          <p:nvPr/>
        </p:nvSpPr>
        <p:spPr>
          <a:xfrm>
            <a:off x="7719507" y="1240971"/>
            <a:ext cx="1424493" cy="369332"/>
          </a:xfrm>
          <a:prstGeom prst="rect">
            <a:avLst/>
          </a:prstGeom>
          <a:noFill/>
        </p:spPr>
        <p:txBody>
          <a:bodyPr wrap="none" rtlCol="0">
            <a:spAutoFit/>
          </a:bodyPr>
          <a:lstStyle/>
          <a:p>
            <a:r>
              <a:rPr lang="en-US" dirty="0" smtClean="0"/>
              <a:t>Y. Levashov</a:t>
            </a:r>
            <a:endParaRPr lang="en-US" dirty="0"/>
          </a:p>
        </p:txBody>
      </p:sp>
    </p:spTree>
    <p:extLst>
      <p:ext uri="{BB962C8B-B14F-4D97-AF65-F5344CB8AC3E}">
        <p14:creationId xmlns:p14="http://schemas.microsoft.com/office/powerpoint/2010/main" val="3561058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p:cNvSpPr>
            <a:spLocks noGrp="1"/>
          </p:cNvSpPr>
          <p:nvPr>
            <p:ph type="title"/>
          </p:nvPr>
        </p:nvSpPr>
        <p:spPr/>
        <p:txBody>
          <a:bodyPr/>
          <a:lstStyle/>
          <a:p>
            <a:r>
              <a:rPr lang="en-US" dirty="0" smtClean="0"/>
              <a:t>Phase Shifter Measurements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19" y="1338945"/>
            <a:ext cx="2399128" cy="3200400"/>
          </a:xfrm>
          <a:prstGeom prst="rect">
            <a:avLst/>
          </a:prstGeom>
        </p:spPr>
      </p:pic>
      <p:sp>
        <p:nvSpPr>
          <p:cNvPr id="9" name="TextBox 8"/>
          <p:cNvSpPr txBox="1"/>
          <p:nvPr/>
        </p:nvSpPr>
        <p:spPr>
          <a:xfrm>
            <a:off x="576943" y="5007428"/>
            <a:ext cx="3679372" cy="1200329"/>
          </a:xfrm>
          <a:prstGeom prst="rect">
            <a:avLst/>
          </a:prstGeom>
          <a:noFill/>
        </p:spPr>
        <p:txBody>
          <a:bodyPr wrap="square" rtlCol="0">
            <a:spAutoFit/>
          </a:bodyPr>
          <a:lstStyle/>
          <a:p>
            <a:r>
              <a:rPr lang="en-US" dirty="0" smtClean="0"/>
              <a:t>The SLAC measurements agree</a:t>
            </a:r>
          </a:p>
          <a:p>
            <a:r>
              <a:rPr lang="en-US" dirty="0" smtClean="0"/>
              <a:t>with the </a:t>
            </a:r>
            <a:r>
              <a:rPr lang="en-US" dirty="0" err="1" smtClean="0"/>
              <a:t>Danfysik</a:t>
            </a:r>
            <a:r>
              <a:rPr lang="en-US" dirty="0" smtClean="0"/>
              <a:t> measurements.</a:t>
            </a:r>
          </a:p>
          <a:p>
            <a:r>
              <a:rPr lang="en-US" dirty="0" smtClean="0"/>
              <a:t>All strength and field integral requirements were met.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429" y="1265463"/>
            <a:ext cx="3733800" cy="28003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086" y="4046764"/>
            <a:ext cx="3733800" cy="2800350"/>
          </a:xfrm>
          <a:prstGeom prst="rect">
            <a:avLst/>
          </a:prstGeom>
        </p:spPr>
      </p:pic>
    </p:spTree>
    <p:extLst>
      <p:ext uri="{BB962C8B-B14F-4D97-AF65-F5344CB8AC3E}">
        <p14:creationId xmlns:p14="http://schemas.microsoft.com/office/powerpoint/2010/main" val="4097361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26</a:t>
            </a:fld>
            <a:endParaRPr lang="en-US" dirty="0"/>
          </a:p>
        </p:txBody>
      </p:sp>
      <p:sp>
        <p:nvSpPr>
          <p:cNvPr id="3" name="Title 2"/>
          <p:cNvSpPr>
            <a:spLocks noGrp="1"/>
          </p:cNvSpPr>
          <p:nvPr>
            <p:ph type="title"/>
          </p:nvPr>
        </p:nvSpPr>
        <p:spPr/>
        <p:txBody>
          <a:bodyPr/>
          <a:lstStyle/>
          <a:p>
            <a:r>
              <a:rPr lang="en-US" dirty="0" smtClean="0"/>
              <a:t>Phase Shifter Crosstalk Measurements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77" y="1305839"/>
            <a:ext cx="4572000" cy="2053828"/>
          </a:xfrm>
          <a:prstGeom prst="rect">
            <a:avLst/>
          </a:prstGeom>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80" y="3502664"/>
            <a:ext cx="3667125" cy="275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4572000" y="1384654"/>
            <a:ext cx="4572000" cy="4023360"/>
          </a:xfrm>
          <a:prstGeom prst="rect">
            <a:avLst/>
          </a:prstGeom>
        </p:spPr>
      </p:pic>
      <p:sp>
        <p:nvSpPr>
          <p:cNvPr id="10" name="TextBox 9"/>
          <p:cNvSpPr txBox="1"/>
          <p:nvPr/>
        </p:nvSpPr>
        <p:spPr>
          <a:xfrm>
            <a:off x="5007466" y="5312222"/>
            <a:ext cx="3799082" cy="1077218"/>
          </a:xfrm>
          <a:prstGeom prst="rect">
            <a:avLst/>
          </a:prstGeom>
          <a:noFill/>
        </p:spPr>
        <p:txBody>
          <a:bodyPr wrap="square" rtlCol="0">
            <a:spAutoFit/>
          </a:bodyPr>
          <a:lstStyle/>
          <a:p>
            <a:r>
              <a:rPr lang="en-US" sz="1600" dirty="0" smtClean="0"/>
              <a:t>The edge of the phase shifter must be 14 cm from the last pole</a:t>
            </a:r>
          </a:p>
          <a:p>
            <a:r>
              <a:rPr lang="en-US" sz="1600" dirty="0"/>
              <a:t>o</a:t>
            </a:r>
            <a:r>
              <a:rPr lang="en-US" sz="1600" dirty="0" smtClean="0"/>
              <a:t>f the undulator (using the 3 </a:t>
            </a:r>
            <a:r>
              <a:rPr lang="en-US" sz="1600" dirty="0" err="1" smtClean="0"/>
              <a:t>Gcm</a:t>
            </a:r>
            <a:r>
              <a:rPr lang="en-US" sz="1600" dirty="0" smtClean="0"/>
              <a:t> criterion, no mirror plates).</a:t>
            </a:r>
            <a:endParaRPr lang="en-US" sz="1600" dirty="0"/>
          </a:p>
        </p:txBody>
      </p:sp>
      <p:sp>
        <p:nvSpPr>
          <p:cNvPr id="5" name="TextBox 4"/>
          <p:cNvSpPr txBox="1"/>
          <p:nvPr/>
        </p:nvSpPr>
        <p:spPr>
          <a:xfrm>
            <a:off x="4016829" y="6400800"/>
            <a:ext cx="4660250" cy="369332"/>
          </a:xfrm>
          <a:prstGeom prst="rect">
            <a:avLst/>
          </a:prstGeom>
          <a:noFill/>
        </p:spPr>
        <p:txBody>
          <a:bodyPr wrap="none" rtlCol="0">
            <a:spAutoFit/>
          </a:bodyPr>
          <a:lstStyle/>
          <a:p>
            <a:r>
              <a:rPr lang="en-US" dirty="0" smtClean="0"/>
              <a:t>The current design meets this requirement.</a:t>
            </a:r>
            <a:endParaRPr lang="en-US" dirty="0"/>
          </a:p>
        </p:txBody>
      </p:sp>
    </p:spTree>
    <p:extLst>
      <p:ext uri="{BB962C8B-B14F-4D97-AF65-F5344CB8AC3E}">
        <p14:creationId xmlns:p14="http://schemas.microsoft.com/office/powerpoint/2010/main" val="1073445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Summary</a:t>
            </a:r>
            <a:endParaRPr lang="en-US" sz="2800" dirty="0"/>
          </a:p>
        </p:txBody>
      </p:sp>
      <p:sp>
        <p:nvSpPr>
          <p:cNvPr id="3" name="Content Placeholder 2"/>
          <p:cNvSpPr>
            <a:spLocks noGrp="1"/>
          </p:cNvSpPr>
          <p:nvPr>
            <p:ph sz="quarter" idx="14"/>
          </p:nvPr>
        </p:nvSpPr>
        <p:spPr>
          <a:xfrm>
            <a:off x="478972" y="1711673"/>
            <a:ext cx="8108950" cy="4787098"/>
          </a:xfrm>
        </p:spPr>
        <p:txBody>
          <a:bodyPr>
            <a:noAutofit/>
          </a:bodyPr>
          <a:lstStyle/>
          <a:p>
            <a:pPr marL="342900" indent="-342900">
              <a:buFont typeface="Arial" pitchFamily="34" charset="0"/>
              <a:buChar char="•"/>
            </a:pPr>
            <a:r>
              <a:rPr lang="en-US" sz="1800" dirty="0" smtClean="0"/>
              <a:t>We have a plan for sharing the LCLS-II tuning work with LBNL.</a:t>
            </a:r>
          </a:p>
          <a:p>
            <a:pPr marL="342900" indent="-342900">
              <a:buFont typeface="Arial" pitchFamily="34" charset="0"/>
              <a:buChar char="•"/>
            </a:pPr>
            <a:r>
              <a:rPr lang="en-US" sz="1800" dirty="0" smtClean="0"/>
              <a:t>We have started to fit the phase matching errors and the K value so that we can determine what density of measurements are required for the phase shifters and the undulators.</a:t>
            </a:r>
          </a:p>
          <a:p>
            <a:pPr marL="342900" indent="-342900">
              <a:buFont typeface="Arial" pitchFamily="34" charset="0"/>
              <a:buChar char="•"/>
            </a:pPr>
            <a:r>
              <a:rPr lang="en-US" sz="1800" dirty="0" smtClean="0"/>
              <a:t>We are testing a scheme to monitor radiation damage in the tunnel.</a:t>
            </a:r>
          </a:p>
          <a:p>
            <a:pPr marL="342900" indent="-342900">
              <a:buFont typeface="Arial" pitchFamily="34" charset="0"/>
              <a:buChar char="•"/>
            </a:pPr>
            <a:r>
              <a:rPr lang="en-US" sz="1800" dirty="0"/>
              <a:t>We are dealing with the Earth’s magnetic field by measuring the undulators in the same orientation as in the tunnel, mapping differences in the Earth’s field between the MMF and the tunnel, and using corrector coils on the beam pipe to compensate the differences.</a:t>
            </a:r>
          </a:p>
          <a:p>
            <a:endParaRPr lang="en-US" sz="1800" dirty="0" smtClean="0"/>
          </a:p>
        </p:txBody>
      </p:sp>
      <p:sp>
        <p:nvSpPr>
          <p:cNvPr id="4" name="Slide Number Placeholder 3"/>
          <p:cNvSpPr>
            <a:spLocks noGrp="1"/>
          </p:cNvSpPr>
          <p:nvPr>
            <p:ph type="sldNum" sz="quarter" idx="11"/>
          </p:nvPr>
        </p:nvSpPr>
        <p:spPr/>
        <p:txBody>
          <a:bodyPr/>
          <a:lstStyle/>
          <a:p>
            <a:fld id="{5BD36294-2849-48A8-8531-5354CF3095D2}" type="slidenum">
              <a:rPr lang="en-US" smtClean="0"/>
              <a:pPr/>
              <a:t>27</a:t>
            </a:fld>
            <a:endParaRPr lang="en-US" dirty="0"/>
          </a:p>
        </p:txBody>
      </p:sp>
    </p:spTree>
    <p:extLst>
      <p:ext uri="{BB962C8B-B14F-4D97-AF65-F5344CB8AC3E}">
        <p14:creationId xmlns:p14="http://schemas.microsoft.com/office/powerpoint/2010/main" val="28201230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LCLS-II Undulator Tuning Overview</a:t>
            </a:r>
            <a:endParaRPr lang="en-US" sz="2800" dirty="0"/>
          </a:p>
        </p:txBody>
      </p:sp>
      <p:sp>
        <p:nvSpPr>
          <p:cNvPr id="5" name="Content Placeholder 4"/>
          <p:cNvSpPr>
            <a:spLocks noGrp="1"/>
          </p:cNvSpPr>
          <p:nvPr>
            <p:ph sz="quarter" idx="14"/>
          </p:nvPr>
        </p:nvSpPr>
        <p:spPr>
          <a:xfrm>
            <a:off x="457199" y="1243584"/>
            <a:ext cx="8292353" cy="5065522"/>
          </a:xfrm>
        </p:spPr>
        <p:txBody>
          <a:bodyPr>
            <a:normAutofit/>
          </a:bodyPr>
          <a:lstStyle/>
          <a:p>
            <a:pPr lvl="1"/>
            <a:endParaRPr lang="en-US" sz="2800" dirty="0" smtClean="0"/>
          </a:p>
          <a:p>
            <a:pPr lvl="1"/>
            <a:r>
              <a:rPr lang="en-US" sz="2800" dirty="0" smtClean="0"/>
              <a:t>22 SXR undulators (production plus spare)</a:t>
            </a:r>
          </a:p>
          <a:p>
            <a:pPr lvl="1"/>
            <a:r>
              <a:rPr lang="en-US" sz="2800" dirty="0" smtClean="0"/>
              <a:t>33 HXR </a:t>
            </a:r>
            <a:r>
              <a:rPr lang="en-US" sz="2800" dirty="0"/>
              <a:t>undulators (production plus spare</a:t>
            </a:r>
            <a:r>
              <a:rPr lang="en-US" sz="2800" dirty="0" smtClean="0"/>
              <a:t>)</a:t>
            </a:r>
          </a:p>
          <a:p>
            <a:pPr lvl="1"/>
            <a:r>
              <a:rPr lang="en-US" sz="2800" dirty="0" smtClean="0"/>
              <a:t>3 measurement benches, 2 at SLAC, 1 at LBNL</a:t>
            </a:r>
          </a:p>
          <a:p>
            <a:pPr lvl="1"/>
            <a:r>
              <a:rPr lang="en-US" sz="2800" dirty="0" smtClean="0"/>
              <a:t>All final data sets will be done at SLAC with the undulator in the same orientation as in the tunnel</a:t>
            </a:r>
          </a:p>
          <a:p>
            <a:pPr lvl="1"/>
            <a:r>
              <a:rPr lang="en-US" sz="2800" dirty="0" smtClean="0"/>
              <a:t>For each undulator line, all final data sets will be done on the same bench and have the same set of systematic errors</a:t>
            </a:r>
            <a:endParaRPr lang="en-US" sz="2800"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3</a:t>
            </a:fld>
            <a:endParaRPr lang="en-US" dirty="0"/>
          </a:p>
        </p:txBody>
      </p:sp>
    </p:spTree>
    <p:extLst>
      <p:ext uri="{BB962C8B-B14F-4D97-AF65-F5344CB8AC3E}">
        <p14:creationId xmlns:p14="http://schemas.microsoft.com/office/powerpoint/2010/main" val="2024379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p:cNvSpPr>
            <a:spLocks noGrp="1"/>
          </p:cNvSpPr>
          <p:nvPr>
            <p:ph type="title"/>
          </p:nvPr>
        </p:nvSpPr>
        <p:spPr/>
        <p:txBody>
          <a:bodyPr/>
          <a:lstStyle/>
          <a:p>
            <a:r>
              <a:rPr lang="en-US" dirty="0" smtClean="0"/>
              <a:t>SXR Measurements With The HXU32 Prototype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057" y="1416818"/>
            <a:ext cx="4269284" cy="3200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1416817"/>
            <a:ext cx="4269284" cy="3200400"/>
          </a:xfrm>
          <a:prstGeom prst="rect">
            <a:avLst/>
          </a:prstGeom>
        </p:spPr>
      </p:pic>
      <p:sp>
        <p:nvSpPr>
          <p:cNvPr id="9" name="TextBox 8"/>
          <p:cNvSpPr txBox="1"/>
          <p:nvPr/>
        </p:nvSpPr>
        <p:spPr>
          <a:xfrm>
            <a:off x="631372" y="5050971"/>
            <a:ext cx="3592286" cy="646331"/>
          </a:xfrm>
          <a:prstGeom prst="rect">
            <a:avLst/>
          </a:prstGeom>
          <a:noFill/>
        </p:spPr>
        <p:txBody>
          <a:bodyPr wrap="square" rtlCol="0">
            <a:spAutoFit/>
          </a:bodyPr>
          <a:lstStyle/>
          <a:p>
            <a:r>
              <a:rPr lang="en-US" dirty="0" smtClean="0"/>
              <a:t>Hall probe measurements are done with the Kugler bench.</a:t>
            </a:r>
            <a:endParaRPr lang="en-US" dirty="0"/>
          </a:p>
        </p:txBody>
      </p:sp>
      <p:sp>
        <p:nvSpPr>
          <p:cNvPr id="10" name="TextBox 9"/>
          <p:cNvSpPr txBox="1"/>
          <p:nvPr/>
        </p:nvSpPr>
        <p:spPr>
          <a:xfrm>
            <a:off x="5355771" y="5061855"/>
            <a:ext cx="2982686" cy="646331"/>
          </a:xfrm>
          <a:prstGeom prst="rect">
            <a:avLst/>
          </a:prstGeom>
          <a:noFill/>
        </p:spPr>
        <p:txBody>
          <a:bodyPr wrap="square" rtlCol="0">
            <a:spAutoFit/>
          </a:bodyPr>
          <a:lstStyle/>
          <a:p>
            <a:r>
              <a:rPr lang="en-US" dirty="0" smtClean="0"/>
              <a:t>Field integrals are measured with a long coil.</a:t>
            </a:r>
            <a:endParaRPr lang="en-US" dirty="0"/>
          </a:p>
        </p:txBody>
      </p:sp>
    </p:spTree>
    <p:extLst>
      <p:ext uri="{BB962C8B-B14F-4D97-AF65-F5344CB8AC3E}">
        <p14:creationId xmlns:p14="http://schemas.microsoft.com/office/powerpoint/2010/main" val="3838128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dirty="0" smtClean="0"/>
              <a:t>HXR Measurements With The HGVPU Prototype</a:t>
            </a:r>
            <a:endParaRPr lang="en-US" dirty="0"/>
          </a:p>
        </p:txBody>
      </p:sp>
      <p:sp>
        <p:nvSpPr>
          <p:cNvPr id="4" name="Footer Placeholder 3"/>
          <p:cNvSpPr>
            <a:spLocks noGrp="1"/>
          </p:cNvSpPr>
          <p:nvPr>
            <p:ph type="ftr" sz="quarter" idx="4294967295"/>
          </p:nvPr>
        </p:nvSpPr>
        <p:spPr>
          <a:xfrm>
            <a:off x="445472" y="6400800"/>
            <a:ext cx="4126528" cy="314326"/>
          </a:xfrm>
        </p:spPr>
        <p:txBody>
          <a:bodyPr/>
          <a:lstStyle/>
          <a:p>
            <a:r>
              <a:rPr lang="en-US" smtClean="0"/>
              <a:t>LCLS-II FAC Review, February 5-6, 2015</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458" y="1362386"/>
            <a:ext cx="3657600" cy="2741862"/>
          </a:xfrm>
          <a:prstGeom prst="rect">
            <a:avLst/>
          </a:prstGeom>
        </p:spPr>
      </p:pic>
      <p:sp>
        <p:nvSpPr>
          <p:cNvPr id="8" name="TextBox 7"/>
          <p:cNvSpPr txBox="1"/>
          <p:nvPr/>
        </p:nvSpPr>
        <p:spPr>
          <a:xfrm>
            <a:off x="3766456" y="5660568"/>
            <a:ext cx="3483429" cy="923330"/>
          </a:xfrm>
          <a:prstGeom prst="rect">
            <a:avLst/>
          </a:prstGeom>
          <a:noFill/>
        </p:spPr>
        <p:txBody>
          <a:bodyPr wrap="square" rtlCol="0">
            <a:spAutoFit/>
          </a:bodyPr>
          <a:lstStyle/>
          <a:p>
            <a:r>
              <a:rPr lang="en-US" dirty="0" smtClean="0"/>
              <a:t>Hall probe measurements are done with the probe at the end of a large carbon fiber tube.</a:t>
            </a:r>
            <a:endParaRPr lang="en-US" dirty="0"/>
          </a:p>
        </p:txBody>
      </p:sp>
      <p:sp>
        <p:nvSpPr>
          <p:cNvPr id="9" name="TextBox 8"/>
          <p:cNvSpPr txBox="1"/>
          <p:nvPr/>
        </p:nvSpPr>
        <p:spPr>
          <a:xfrm>
            <a:off x="5431973" y="4188612"/>
            <a:ext cx="3548743" cy="646331"/>
          </a:xfrm>
          <a:prstGeom prst="rect">
            <a:avLst/>
          </a:prstGeom>
          <a:noFill/>
        </p:spPr>
        <p:txBody>
          <a:bodyPr wrap="square" rtlCol="0">
            <a:spAutoFit/>
          </a:bodyPr>
          <a:lstStyle/>
          <a:p>
            <a:r>
              <a:rPr lang="en-US" dirty="0" smtClean="0"/>
              <a:t>Long coil measurements will be done with a vertical coil.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7" y="4029387"/>
            <a:ext cx="3657600" cy="274186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2" y="1220873"/>
            <a:ext cx="3657600" cy="2741861"/>
          </a:xfrm>
          <a:prstGeom prst="rect">
            <a:avLst/>
          </a:prstGeom>
        </p:spPr>
      </p:pic>
    </p:spTree>
    <p:extLst>
      <p:ext uri="{BB962C8B-B14F-4D97-AF65-F5344CB8AC3E}">
        <p14:creationId xmlns:p14="http://schemas.microsoft.com/office/powerpoint/2010/main" val="25751444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p:txBody>
          <a:bodyPr/>
          <a:lstStyle/>
          <a:p>
            <a:r>
              <a:rPr lang="en-US" dirty="0" smtClean="0"/>
              <a:t>Hall Probe Speed Dependence</a:t>
            </a:r>
            <a:endParaRPr lang="en-US" dirty="0"/>
          </a:p>
        </p:txBody>
      </p:sp>
      <p:sp>
        <p:nvSpPr>
          <p:cNvPr id="8" name="TextBox 7"/>
          <p:cNvSpPr txBox="1"/>
          <p:nvPr/>
        </p:nvSpPr>
        <p:spPr>
          <a:xfrm>
            <a:off x="381000" y="1747300"/>
            <a:ext cx="8443337" cy="1815882"/>
          </a:xfrm>
          <a:prstGeom prst="rect">
            <a:avLst/>
          </a:prstGeom>
          <a:noFill/>
        </p:spPr>
        <p:txBody>
          <a:bodyPr wrap="none" rtlCol="0">
            <a:spAutoFit/>
          </a:bodyPr>
          <a:lstStyle/>
          <a:p>
            <a:r>
              <a:rPr lang="en-US" sz="1600" dirty="0"/>
              <a:t>Signal frequency (Hz)	</a:t>
            </a:r>
            <a:r>
              <a:rPr lang="en-US" sz="1600" dirty="0" err="1"/>
              <a:t>Senis</a:t>
            </a:r>
            <a:r>
              <a:rPr lang="en-US" sz="1600" dirty="0"/>
              <a:t> 118-114 peak field (T)	</a:t>
            </a:r>
            <a:r>
              <a:rPr lang="en-US" sz="1600" dirty="0" smtClean="0"/>
              <a:t>      </a:t>
            </a:r>
            <a:r>
              <a:rPr lang="en-US" sz="1600" dirty="0" err="1" smtClean="0"/>
              <a:t>Sentron</a:t>
            </a:r>
            <a:r>
              <a:rPr lang="en-US" sz="1600" dirty="0" smtClean="0"/>
              <a:t> </a:t>
            </a:r>
            <a:r>
              <a:rPr lang="en-US" sz="1600" dirty="0"/>
              <a:t>463 peak field (T)</a:t>
            </a:r>
          </a:p>
          <a:p>
            <a:r>
              <a:rPr lang="en-US" sz="1600" dirty="0"/>
              <a:t>	0.33			1.276085			1.276314</a:t>
            </a:r>
          </a:p>
          <a:p>
            <a:r>
              <a:rPr lang="en-US" sz="1600" dirty="0"/>
              <a:t>	0.67			1.274817			1.276309</a:t>
            </a:r>
          </a:p>
          <a:p>
            <a:r>
              <a:rPr lang="en-US" sz="1600" dirty="0"/>
              <a:t>	1.33			1.273279			1.276304</a:t>
            </a:r>
          </a:p>
          <a:p>
            <a:r>
              <a:rPr lang="en-US" sz="1600" dirty="0"/>
              <a:t>	2.67			1.269586			1.276329</a:t>
            </a:r>
          </a:p>
          <a:p>
            <a:r>
              <a:rPr lang="en-US" sz="1600" dirty="0"/>
              <a:t>Max rel. difference:		</a:t>
            </a:r>
            <a:r>
              <a:rPr lang="en-US" sz="1600" dirty="0" smtClean="0"/>
              <a:t> 5·10-3</a:t>
            </a:r>
            <a:r>
              <a:rPr lang="en-US" sz="1600" dirty="0"/>
              <a:t>		 </a:t>
            </a:r>
            <a:r>
              <a:rPr lang="en-US" sz="1600" dirty="0" smtClean="0"/>
              <a:t>  	        2·10-5</a:t>
            </a:r>
            <a:endParaRPr lang="en-US" sz="1600" dirty="0"/>
          </a:p>
          <a:p>
            <a:endParaRPr lang="en-US" sz="16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52" y="3698622"/>
            <a:ext cx="5486400" cy="2576648"/>
          </a:xfrm>
          <a:prstGeom prst="rect">
            <a:avLst/>
          </a:prstGeom>
        </p:spPr>
      </p:pic>
      <p:sp>
        <p:nvSpPr>
          <p:cNvPr id="10" name="TextBox 9"/>
          <p:cNvSpPr txBox="1"/>
          <p:nvPr/>
        </p:nvSpPr>
        <p:spPr>
          <a:xfrm>
            <a:off x="5921829" y="4735286"/>
            <a:ext cx="2488823" cy="369332"/>
          </a:xfrm>
          <a:prstGeom prst="rect">
            <a:avLst/>
          </a:prstGeom>
          <a:noFill/>
        </p:spPr>
        <p:txBody>
          <a:bodyPr wrap="none" rtlCol="0">
            <a:spAutoFit/>
          </a:bodyPr>
          <a:lstStyle/>
          <a:p>
            <a:r>
              <a:rPr lang="en-US" dirty="0" smtClean="0"/>
              <a:t>Isaac’s measurements</a:t>
            </a:r>
            <a:endParaRPr lang="en-US" dirty="0"/>
          </a:p>
        </p:txBody>
      </p:sp>
      <p:sp>
        <p:nvSpPr>
          <p:cNvPr id="11" name="TextBox 10"/>
          <p:cNvSpPr txBox="1"/>
          <p:nvPr/>
        </p:nvSpPr>
        <p:spPr>
          <a:xfrm>
            <a:off x="5976257" y="1251857"/>
            <a:ext cx="2386294" cy="369332"/>
          </a:xfrm>
          <a:prstGeom prst="rect">
            <a:avLst/>
          </a:prstGeom>
          <a:noFill/>
        </p:spPr>
        <p:txBody>
          <a:bodyPr wrap="none" rtlCol="0">
            <a:spAutoFit/>
          </a:bodyPr>
          <a:lstStyle/>
          <a:p>
            <a:r>
              <a:rPr lang="en-US" dirty="0" err="1" smtClean="0"/>
              <a:t>Yurii’s</a:t>
            </a:r>
            <a:r>
              <a:rPr lang="en-US" dirty="0" smtClean="0"/>
              <a:t> measurements</a:t>
            </a:r>
            <a:endParaRPr lang="en-US" dirty="0"/>
          </a:p>
        </p:txBody>
      </p:sp>
      <p:sp>
        <p:nvSpPr>
          <p:cNvPr id="12" name="TextBox 11"/>
          <p:cNvSpPr txBox="1"/>
          <p:nvPr/>
        </p:nvSpPr>
        <p:spPr>
          <a:xfrm>
            <a:off x="6161318" y="3331029"/>
            <a:ext cx="2754085" cy="646331"/>
          </a:xfrm>
          <a:prstGeom prst="rect">
            <a:avLst/>
          </a:prstGeom>
          <a:noFill/>
        </p:spPr>
        <p:txBody>
          <a:bodyPr wrap="square" rtlCol="0">
            <a:spAutoFit/>
          </a:bodyPr>
          <a:lstStyle/>
          <a:p>
            <a:r>
              <a:rPr lang="en-US" dirty="0" smtClean="0">
                <a:solidFill>
                  <a:srgbClr val="FF0000"/>
                </a:solidFill>
              </a:rPr>
              <a:t>For now we will use our </a:t>
            </a:r>
            <a:r>
              <a:rPr lang="en-US" dirty="0" err="1" smtClean="0">
                <a:solidFill>
                  <a:srgbClr val="FF0000"/>
                </a:solidFill>
              </a:rPr>
              <a:t>Sentron</a:t>
            </a:r>
            <a:r>
              <a:rPr lang="en-US" dirty="0" smtClean="0">
                <a:solidFill>
                  <a:srgbClr val="FF0000"/>
                </a:solidFill>
              </a:rPr>
              <a:t> probe.</a:t>
            </a:r>
            <a:endParaRPr lang="en-US" dirty="0">
              <a:solidFill>
                <a:srgbClr val="FF0000"/>
              </a:solidFill>
            </a:endParaRPr>
          </a:p>
        </p:txBody>
      </p:sp>
      <p:sp>
        <p:nvSpPr>
          <p:cNvPr id="13" name="TextBox 12"/>
          <p:cNvSpPr txBox="1"/>
          <p:nvPr/>
        </p:nvSpPr>
        <p:spPr>
          <a:xfrm>
            <a:off x="3015342" y="3320142"/>
            <a:ext cx="2721429" cy="646331"/>
          </a:xfrm>
          <a:prstGeom prst="rect">
            <a:avLst/>
          </a:prstGeom>
          <a:noFill/>
        </p:spPr>
        <p:txBody>
          <a:bodyPr wrap="square" rtlCol="0">
            <a:spAutoFit/>
          </a:bodyPr>
          <a:lstStyle/>
          <a:p>
            <a:r>
              <a:rPr lang="en-US" dirty="0" smtClean="0">
                <a:solidFill>
                  <a:srgbClr val="FF0000"/>
                </a:solidFill>
              </a:rPr>
              <a:t>The new </a:t>
            </a:r>
            <a:r>
              <a:rPr lang="en-US" dirty="0" err="1" smtClean="0">
                <a:solidFill>
                  <a:srgbClr val="FF0000"/>
                </a:solidFill>
              </a:rPr>
              <a:t>Senis</a:t>
            </a:r>
            <a:r>
              <a:rPr lang="en-US" dirty="0" smtClean="0">
                <a:solidFill>
                  <a:srgbClr val="FF0000"/>
                </a:solidFill>
              </a:rPr>
              <a:t> probes seem to have a problem.</a:t>
            </a:r>
            <a:endParaRPr lang="en-US" dirty="0">
              <a:solidFill>
                <a:srgbClr val="FF0000"/>
              </a:solidFill>
            </a:endParaRPr>
          </a:p>
        </p:txBody>
      </p:sp>
    </p:spTree>
    <p:extLst>
      <p:ext uri="{BB962C8B-B14F-4D97-AF65-F5344CB8AC3E}">
        <p14:creationId xmlns:p14="http://schemas.microsoft.com/office/powerpoint/2010/main" val="507169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p:cNvSpPr>
            <a:spLocks noGrp="1"/>
          </p:cNvSpPr>
          <p:nvPr>
            <p:ph type="title"/>
          </p:nvPr>
        </p:nvSpPr>
        <p:spPr/>
        <p:txBody>
          <a:bodyPr/>
          <a:lstStyle/>
          <a:p>
            <a:r>
              <a:rPr lang="en-US" dirty="0" smtClean="0"/>
              <a:t>K Fit Tests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1693409"/>
            <a:ext cx="4206240" cy="342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916" y="1741033"/>
            <a:ext cx="412242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57943" y="5551714"/>
            <a:ext cx="6019597" cy="923330"/>
          </a:xfrm>
          <a:prstGeom prst="rect">
            <a:avLst/>
          </a:prstGeom>
          <a:noFill/>
        </p:spPr>
        <p:txBody>
          <a:bodyPr wrap="none" rtlCol="0">
            <a:spAutoFit/>
          </a:bodyPr>
          <a:lstStyle/>
          <a:p>
            <a:r>
              <a:rPr lang="en-US" dirty="0" smtClean="0"/>
              <a:t>HXU32</a:t>
            </a:r>
          </a:p>
          <a:p>
            <a:r>
              <a:rPr lang="en-US" dirty="0" err="1" smtClean="0"/>
              <a:t>Halbach</a:t>
            </a:r>
            <a:r>
              <a:rPr lang="en-US" dirty="0" smtClean="0"/>
              <a:t> formula</a:t>
            </a:r>
          </a:p>
          <a:p>
            <a:r>
              <a:rPr lang="en-US" dirty="0" smtClean="0"/>
              <a:t>Fit only odd points, find residuals for even and odd points</a:t>
            </a:r>
            <a:endParaRPr lang="en-US" dirty="0"/>
          </a:p>
        </p:txBody>
      </p:sp>
    </p:spTree>
    <p:extLst>
      <p:ext uri="{BB962C8B-B14F-4D97-AF65-F5344CB8AC3E}">
        <p14:creationId xmlns:p14="http://schemas.microsoft.com/office/powerpoint/2010/main" val="1997675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p:txBody>
          <a:bodyPr/>
          <a:lstStyle/>
          <a:p>
            <a:r>
              <a:rPr lang="en-US" dirty="0" smtClean="0"/>
              <a:t>K Fit Tests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693410"/>
            <a:ext cx="4099560" cy="342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068" y="1663473"/>
            <a:ext cx="4251960" cy="3451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57943" y="5551714"/>
            <a:ext cx="6019597" cy="923330"/>
          </a:xfrm>
          <a:prstGeom prst="rect">
            <a:avLst/>
          </a:prstGeom>
          <a:noFill/>
        </p:spPr>
        <p:txBody>
          <a:bodyPr wrap="none" rtlCol="0">
            <a:spAutoFit/>
          </a:bodyPr>
          <a:lstStyle/>
          <a:p>
            <a:r>
              <a:rPr lang="en-US" dirty="0" smtClean="0"/>
              <a:t>HXU32</a:t>
            </a:r>
          </a:p>
          <a:p>
            <a:r>
              <a:rPr lang="en-US" dirty="0" smtClean="0"/>
              <a:t>Extended </a:t>
            </a:r>
            <a:r>
              <a:rPr lang="en-US" dirty="0" err="1" smtClean="0"/>
              <a:t>Halbach</a:t>
            </a:r>
            <a:r>
              <a:rPr lang="en-US" dirty="0" smtClean="0"/>
              <a:t> formula</a:t>
            </a:r>
          </a:p>
          <a:p>
            <a:r>
              <a:rPr lang="en-US" dirty="0" smtClean="0"/>
              <a:t>Fit only odd points, find residuals for even and odd points</a:t>
            </a:r>
            <a:endParaRPr lang="en-US" dirty="0"/>
          </a:p>
        </p:txBody>
      </p:sp>
    </p:spTree>
    <p:extLst>
      <p:ext uri="{BB962C8B-B14F-4D97-AF65-F5344CB8AC3E}">
        <p14:creationId xmlns:p14="http://schemas.microsoft.com/office/powerpoint/2010/main" val="4110321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p:cNvSpPr>
            <a:spLocks noGrp="1"/>
          </p:cNvSpPr>
          <p:nvPr>
            <p:ph type="title"/>
          </p:nvPr>
        </p:nvSpPr>
        <p:spPr/>
        <p:txBody>
          <a:bodyPr/>
          <a:lstStyle/>
          <a:p>
            <a:r>
              <a:rPr lang="en-US" dirty="0" smtClean="0"/>
              <a:t>K Fit Tests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834" y="1829481"/>
            <a:ext cx="4198620" cy="336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57943" y="5551714"/>
            <a:ext cx="6019597" cy="923330"/>
          </a:xfrm>
          <a:prstGeom prst="rect">
            <a:avLst/>
          </a:prstGeom>
          <a:noFill/>
        </p:spPr>
        <p:txBody>
          <a:bodyPr wrap="none" rtlCol="0">
            <a:spAutoFit/>
          </a:bodyPr>
          <a:lstStyle/>
          <a:p>
            <a:r>
              <a:rPr lang="en-US" dirty="0" smtClean="0"/>
              <a:t>HXU32</a:t>
            </a:r>
          </a:p>
          <a:p>
            <a:r>
              <a:rPr lang="en-US" dirty="0" smtClean="0"/>
              <a:t>Local polynomial fits</a:t>
            </a:r>
          </a:p>
          <a:p>
            <a:r>
              <a:rPr lang="en-US" dirty="0" smtClean="0"/>
              <a:t>Fit only odd points, find residuals for even and odd points</a:t>
            </a: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90" y="1904320"/>
            <a:ext cx="4038600" cy="334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72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LastName_Template_FAC201502">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9B58DA2248E644A682083ACDD5076C" ma:contentTypeVersion="14" ma:contentTypeDescription="Create a new document." ma:contentTypeScope="" ma:versionID="a37b54773cd12d20c1994596086b5825">
  <xsd:schema xmlns:xsd="http://www.w3.org/2001/XMLSchema" xmlns:xs="http://www.w3.org/2001/XMLSchema" xmlns:p="http://schemas.microsoft.com/office/2006/metadata/properties" xmlns:ns2="40a36e22-736e-48c9-a30b-f6784f483deb" targetNamespace="http://schemas.microsoft.com/office/2006/metadata/properties" ma:root="true" ma:fieldsID="802ac6612b32fd883804ec55745421b0" ns2:_="">
    <xsd:import namespace="40a36e22-736e-48c9-a30b-f6784f483deb"/>
    <xsd:element name="properties">
      <xsd:complexType>
        <xsd:sequence>
          <xsd:element name="documentManagement">
            <xsd:complexType>
              <xsd:all>
                <xsd:element ref="ns2:Breakou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a36e22-736e-48c9-a30b-f6784f483deb" elementFormDefault="qualified">
    <xsd:import namespace="http://schemas.microsoft.com/office/2006/documentManagement/types"/>
    <xsd:import namespace="http://schemas.microsoft.com/office/infopath/2007/PartnerControls"/>
    <xsd:element name="Breakout" ma:index="8" ma:displayName="Breakout" ma:format="Dropdown" ma:internalName="Breakout">
      <xsd:simpleType>
        <xsd:restriction base="dms:Choice">
          <xsd:enumeration value="Plenary"/>
          <xsd:enumeration value="Breakout Session #1 - Accelerator Systems"/>
          <xsd:enumeration value="Breakout Session #2 - Cryogenic Systems"/>
          <xsd:enumeration value="Breakout Session #3 - Photon Systems"/>
          <xsd:enumeration value="Breakout Session #4 - Controls"/>
          <xsd:enumeration value="Breakout Session #5 - Infrastructure"/>
          <xsd:enumeration value="Breakout Session #6 - ES&amp;H"/>
          <xsd:enumeration value="Closeou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Breakout xmlns="40a36e22-736e-48c9-a30b-f6784f483deb">Plenary</Breakout>
  </documentManagement>
</p:properties>
</file>

<file path=customXml/itemProps1.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2.xml><?xml version="1.0" encoding="utf-8"?>
<ds:datastoreItem xmlns:ds="http://schemas.openxmlformats.org/officeDocument/2006/customXml" ds:itemID="{93B1332C-70D7-4D4A-B72D-A80BF7DA2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a36e22-736e-48c9-a30b-f6784f483d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1B16AA-9221-46AE-B700-523442ABDABD}">
  <ds:schemaRefs>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40a36e22-736e-48c9-a30b-f6784f483deb"/>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LastName_Template_FAC201502</Template>
  <TotalTime>5113</TotalTime>
  <Words>1014</Words>
  <Application>Microsoft Office PowerPoint</Application>
  <PresentationFormat>On-screen Show (4:3)</PresentationFormat>
  <Paragraphs>176</Paragraphs>
  <Slides>27</Slides>
  <Notes>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LastName_Template_FAC201502</vt:lpstr>
      <vt:lpstr>LCLS-II Undulator Commissioning Measurements</vt:lpstr>
      <vt:lpstr>Outline</vt:lpstr>
      <vt:lpstr>LCLS-II Undulator Tuning Overview</vt:lpstr>
      <vt:lpstr>SXR Measurements With The HXU32 Prototype</vt:lpstr>
      <vt:lpstr>HXR Measurements With The HGVPU Prototype</vt:lpstr>
      <vt:lpstr>Hall Probe Speed Dependence</vt:lpstr>
      <vt:lpstr>K Fit Tests</vt:lpstr>
      <vt:lpstr>K Fit Tests</vt:lpstr>
      <vt:lpstr>K Fit Tests</vt:lpstr>
      <vt:lpstr>K Fit Tests</vt:lpstr>
      <vt:lpstr>Phase Matching</vt:lpstr>
      <vt:lpstr>Phase Matching Fits</vt:lpstr>
      <vt:lpstr>Magnet Radiation Damage Measurement Plan For The Tunnel</vt:lpstr>
      <vt:lpstr>Repeatability Of Coil Measurements</vt:lpstr>
      <vt:lpstr>Gap Encoder Radiation Damage</vt:lpstr>
      <vt:lpstr>Earth Field</vt:lpstr>
      <vt:lpstr>Earth Field At SLAC And LBNL</vt:lpstr>
      <vt:lpstr>LCLS Tunnel Fields Measured For LCLS-I</vt:lpstr>
      <vt:lpstr>Correct Earth Field Difference With Beam Pipe Corrector Coil</vt:lpstr>
      <vt:lpstr>Beam Pipe And Magnet Array Heating</vt:lpstr>
      <vt:lpstr>Helmholtz Coil To Simulate Earth Field Difference Between MMF And Tunnel</vt:lpstr>
      <vt:lpstr>XFEL Earth Field Studies</vt:lpstr>
      <vt:lpstr>Helmholtz Coil</vt:lpstr>
      <vt:lpstr>Field Integral Measurements In The Tunnel</vt:lpstr>
      <vt:lpstr>Phase Shifter Measurements</vt:lpstr>
      <vt:lpstr>Phase Shifter Crosstalk Measurements</vt:lpstr>
      <vt:lpstr>Summary</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tor</dc:creator>
  <cp:lastModifiedBy>Wolf, Zachary</cp:lastModifiedBy>
  <cp:revision>212</cp:revision>
  <cp:lastPrinted>2013-05-01T00:31:17Z</cp:lastPrinted>
  <dcterms:created xsi:type="dcterms:W3CDTF">2015-01-29T22:30:14Z</dcterms:created>
  <dcterms:modified xsi:type="dcterms:W3CDTF">2017-02-17T19:09:21Z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0x010100D49B58DA2248E644A682083ACDD5076C</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https://slacspace.slac.stanford.edu/sites/reviews/lclsii/CD1DR_Dec2013/Presentations/Proc pres Dir review 12 2013.pptx</vt:lpwstr>
  </property>
  <property fmtid="{D5CDD505-2E9C-101B-9397-08002B2CF9AE}" pid="10" name="TemplateUrl">
    <vt:lpwstr/>
  </property>
</Properties>
</file>