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445" r:id="rId3"/>
    <p:sldId id="446" r:id="rId4"/>
    <p:sldId id="447" r:id="rId5"/>
    <p:sldId id="448" r:id="rId6"/>
    <p:sldId id="405" r:id="rId7"/>
    <p:sldId id="408" r:id="rId8"/>
    <p:sldId id="409" r:id="rId9"/>
    <p:sldId id="410" r:id="rId10"/>
    <p:sldId id="412" r:id="rId11"/>
    <p:sldId id="414" r:id="rId12"/>
    <p:sldId id="455" r:id="rId13"/>
    <p:sldId id="417" r:id="rId14"/>
    <p:sldId id="418" r:id="rId15"/>
    <p:sldId id="419" r:id="rId16"/>
    <p:sldId id="456" r:id="rId17"/>
    <p:sldId id="421" r:id="rId18"/>
    <p:sldId id="422" r:id="rId19"/>
    <p:sldId id="423" r:id="rId20"/>
    <p:sldId id="454" r:id="rId21"/>
    <p:sldId id="428" r:id="rId22"/>
    <p:sldId id="429" r:id="rId23"/>
    <p:sldId id="430" r:id="rId24"/>
    <p:sldId id="431" r:id="rId25"/>
    <p:sldId id="432" r:id="rId26"/>
    <p:sldId id="439" r:id="rId27"/>
    <p:sldId id="440" r:id="rId28"/>
    <p:sldId id="441" r:id="rId29"/>
    <p:sldId id="457" r:id="rId30"/>
    <p:sldId id="453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39" autoAdjust="0"/>
  </p:normalViewPr>
  <p:slideViewPr>
    <p:cSldViewPr snapToObjects="1" showGuides="1">
      <p:cViewPr>
        <p:scale>
          <a:sx n="100" d="100"/>
          <a:sy n="100" d="100"/>
        </p:scale>
        <p:origin x="-498" y="19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60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1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3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12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572095" y="868708"/>
            <a:ext cx="8008937" cy="1463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dirty="0" smtClean="0"/>
              <a:t>Delta </a:t>
            </a:r>
            <a:r>
              <a:rPr lang="en-CA" dirty="0" err="1" smtClean="0"/>
              <a:t>Undulator</a:t>
            </a:r>
            <a:r>
              <a:rPr lang="en-CA" dirty="0" smtClean="0"/>
              <a:t> Measurements At SLAC</a:t>
            </a:r>
            <a:endParaRPr lang="en-CA" dirty="0"/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557213" y="2697488"/>
            <a:ext cx="7989887" cy="21877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smtClean="0"/>
              <a:t>Zachary Wolf</a:t>
            </a:r>
          </a:p>
          <a:p>
            <a:pPr algn="ctr"/>
            <a:r>
              <a:rPr lang="en-CA" dirty="0" smtClean="0"/>
              <a:t>SLAC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IMMW20</a:t>
            </a:r>
          </a:p>
          <a:p>
            <a:pPr algn="ctr"/>
            <a:r>
              <a:rPr lang="en-CA" dirty="0" smtClean="0"/>
              <a:t>June 4-9,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Probe Measurements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000" cy="45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6068795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only access for measurements is</a:t>
            </a:r>
          </a:p>
          <a:p>
            <a:r>
              <a:rPr lang="en-US" dirty="0" smtClean="0"/>
              <a:t>through the end of the beam pipe.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Measure Probe Position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0516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retroreflect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695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mkraft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2671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:\My Documents\presentation\IWAA 2012\P1000572.JPG"/>
          <p:cNvPicPr>
            <a:picLocks noChangeAspect="1" noChangeArrowheads="1"/>
          </p:cNvPicPr>
          <p:nvPr/>
        </p:nvPicPr>
        <p:blipFill>
          <a:blip r:embed="rId5" cstate="print"/>
          <a:srcRect t="19531"/>
          <a:stretch>
            <a:fillRect/>
          </a:stretch>
        </p:blipFill>
        <p:spPr bwMode="auto">
          <a:xfrm>
            <a:off x="5334000" y="4281675"/>
            <a:ext cx="2880000" cy="1738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295400"/>
            <a:ext cx="746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Transverse location from corner cube.  Longitudinal location from interferometer.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20532" y="6376572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Georg </a:t>
            </a:r>
            <a:r>
              <a:rPr lang="en-US" sz="1600" dirty="0" err="1" smtClean="0"/>
              <a:t>Gassner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81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pic>
        <p:nvPicPr>
          <p:cNvPr id="6" name="Picture 2" descr="F:\Contents\Transfers\2016-01-31 LCLS-II Energy Ranges\2015-11-12 Undulator Cell Nomenclature with Comp S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6"/>
          <a:stretch/>
        </p:blipFill>
        <p:spPr bwMode="auto">
          <a:xfrm>
            <a:off x="0" y="2660365"/>
            <a:ext cx="9053325" cy="192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638" y="4200851"/>
            <a:ext cx="2079598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Space for 2-stage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XRSS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88131" y="3771675"/>
            <a:ext cx="63413" cy="493214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731841" y="3653605"/>
            <a:ext cx="657895" cy="1534615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472" y="5160083"/>
            <a:ext cx="1617785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Space for 3 Polarization Control Undulators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555" y="4204915"/>
            <a:ext cx="149318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Location for upgraded HXRSS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15047" y="3771675"/>
            <a:ext cx="175846" cy="469141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274656" y="3396136"/>
            <a:ext cx="785812" cy="307181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6171" y="4204915"/>
            <a:ext cx="1493184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Space for SXRSS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95625" y="3545000"/>
            <a:ext cx="492038" cy="723953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451822" y="1143025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LCLS-II, Delta-II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Delta-II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1175658" y="2092635"/>
            <a:ext cx="6897822" cy="3256584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002060"/>
                </a:solidFill>
              </a:rPr>
              <a:t>Challenges/Improvements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Position dependence of the K value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Assembly tolerance to minimize phase errors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Measurement/assembly plan on CMM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Measurements of assembled </a:t>
            </a:r>
            <a:r>
              <a:rPr lang="en-US" sz="2600" dirty="0" err="1" smtClean="0">
                <a:solidFill>
                  <a:srgbClr val="002060"/>
                </a:solidFill>
              </a:rPr>
              <a:t>undulator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K Value Position Dependence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095"/>
          <a:stretch/>
        </p:blipFill>
        <p:spPr bwMode="auto">
          <a:xfrm>
            <a:off x="51704" y="1262743"/>
            <a:ext cx="4229100" cy="54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56695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8143" y="132232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Swiss Light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2" y="1278698"/>
            <a:ext cx="405318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253512"/>
            <a:ext cx="392853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102" y="182880"/>
            <a:ext cx="8610600" cy="70104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Delta: Horizontal and Vertical Position Sensitivity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LCLS MD 11/17/2015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4953000" y="4946159"/>
                <a:ext cx="3657600" cy="4697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𝑥𝑟𝑎𝑦</m:t>
                          </m:r>
                        </m:sub>
                      </m:sSub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𝑥𝑟𝑎𝑦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,0</m:t>
                          </m:r>
                        </m:sub>
                      </m:sSub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1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𝑟𝑒𝑠</m:t>
                                          </m:r>
                                        </m:sub>
                                      </m:sSub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func>
                                        <m:funcPr>
                                          <m:ctrlP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100" b="0" i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cosh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sz="11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1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100" b="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100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effectLst/>
                                                          <a:latin typeface="Cambria Math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𝑟𝑒𝑠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11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𝑟𝑒𝑠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sSup>
                                <m:sSupPr>
                                  <m:ctrlP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1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𝐾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11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𝑥𝑟𝑎𝑦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946159"/>
                <a:ext cx="3657600" cy="469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762000" y="4869959"/>
                <a:ext cx="3276600" cy="60664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𝑥𝑟𝑎𝑦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𝑥𝑟𝑎𝑦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>
                                                      <a:latin typeface="Cambria Math"/>
                                                    </a:rPr>
                                                    <m:t>𝜕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>
                                                          <a:latin typeface="Cambria Math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>
                                                          <a:latin typeface="Cambria Math"/>
                                                        </a:rPr>
                                                        <m:t>Delta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>
                                                      <a:latin typeface="Cambria Math"/>
                                                    </a:rPr>
                                                    <m:t>𝜕</m:t>
                                                  </m:r>
                                                  <m:r>
                                                    <a:rPr lang="en-US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𝑟𝑒𝑠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𝐾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𝑥𝑟𝑎𝑦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𝑏𝑔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69959"/>
                <a:ext cx="3276600" cy="6066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5703093" y="5735125"/>
                <a:ext cx="1600200" cy="886140"/>
              </a:xfrm>
              <a:prstGeom prst="rect">
                <a:avLst/>
              </a:prstGeom>
              <a:solidFill>
                <a:sysClr val="window" lastClr="FFFF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000" b="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000" b="0" i="1">
                        <a:latin typeface="Cambria Math"/>
                      </a:rPr>
                      <m:t>      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152</m:t>
                    </m:r>
                  </m:oMath>
                </a14:m>
                <a:r>
                  <a:rPr lang="en-US" sz="1000" dirty="0"/>
                  <a:t> </a:t>
                </a:r>
                <a:r>
                  <a:rPr lang="en-US" sz="1000" dirty="0" smtClean="0"/>
                  <a:t>m</a:t>
                </a:r>
                <a:r>
                  <a:rPr lang="en-US" sz="1000" baseline="30000" dirty="0" smtClean="0"/>
                  <a:t>-1</a:t>
                </a:r>
                <a:endParaRPr lang="en-US" sz="1000" baseline="0" dirty="0"/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𝑟𝑒𝑠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=−181.8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  <a:effectLst/>
                  </a:rPr>
                  <a:t> µm</a:t>
                </a:r>
                <a:endParaRPr lang="en-US" sz="1000" dirty="0"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𝑥𝑟𝑎𝑦</m:t>
                        </m:r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     0.378 </m:t>
                    </m:r>
                  </m:oMath>
                </a14:m>
                <a:r>
                  <a:rPr lang="en-US" sz="1000" dirty="0" err="1">
                    <a:solidFill>
                      <a:schemeClr val="tx1"/>
                    </a:solidFill>
                    <a:effectLst/>
                  </a:rPr>
                  <a:t>mJ</a:t>
                </a:r>
                <a:endParaRPr lang="en-US" sz="1000" dirty="0">
                  <a:solidFill>
                    <a:schemeClr val="tx1"/>
                  </a:solidFill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𝑟𝑒𝑠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=        3.372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  <a:effectLst/>
                  </a:rPr>
                  <a:t>  </a:t>
                </a:r>
                <a:endParaRPr lang="en-US" sz="1000" dirty="0"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      0.00946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sz="1000" dirty="0">
                  <a:effectLst/>
                </a:endParaRPr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093" y="5735125"/>
                <a:ext cx="1600200" cy="886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1523999" y="5460691"/>
                <a:ext cx="2590801" cy="1160574"/>
              </a:xfrm>
              <a:prstGeom prst="rect">
                <a:avLst/>
              </a:prstGeom>
              <a:solidFill>
                <a:sysClr val="window" lastClr="FFFFF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00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1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>
                                        <a:latin typeface="Cambria Math"/>
                                      </a:rPr>
                                      <m:t>Delta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00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1000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000">
                            <a:latin typeface="Cambria Math"/>
                          </a:rPr>
                          <m:t>𝑥</m:t>
                        </m:r>
                        <m:r>
                          <a:rPr lang="en-US" sz="1000">
                            <a:latin typeface="Cambria Math"/>
                          </a:rPr>
                          <m:t>=</m:t>
                        </m:r>
                        <m:r>
                          <a:rPr lang="en-US" sz="1000">
                            <a:latin typeface="Cambria Math"/>
                          </a:rPr>
                          <m:t>𝑦</m:t>
                        </m:r>
                        <m:r>
                          <a:rPr lang="en-US" sz="1000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sz="1000" b="0" i="1">
                        <a:latin typeface="Cambria Math"/>
                      </a:rPr>
                      <m:t>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1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000" b="0" i="0" dirty="0" smtClean="0"/>
                      <m:t>8</m:t>
                    </m:r>
                    <m:r>
                      <m:rPr>
                        <m:nor/>
                      </m:rPr>
                      <a:rPr lang="en-US" sz="1000" dirty="0"/>
                      <m:t>.</m:t>
                    </m:r>
                    <m:r>
                      <m:rPr>
                        <m:nor/>
                      </m:rPr>
                      <a:rPr lang="en-US" sz="1000" b="0" i="0" dirty="0" smtClean="0"/>
                      <m:t>0</m:t>
                    </m:r>
                    <m:r>
                      <m:rPr>
                        <m:nor/>
                      </m:rPr>
                      <a:rPr lang="en-US" sz="1000" dirty="0"/>
                      <m:t>5 </m:t>
                    </m:r>
                    <m:r>
                      <a:rPr lang="en-US" sz="1000" dirty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000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000" dirty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m:rPr>
                        <m:nor/>
                      </m:rPr>
                      <a:rPr lang="en-US" sz="1000" dirty="0"/>
                      <m:t> /</m:t>
                    </m:r>
                    <m:r>
                      <m:rPr>
                        <m:sty m:val="p"/>
                      </m:rPr>
                      <a:rPr lang="el-GR" sz="1000" dirty="0">
                        <a:latin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1000" dirty="0"/>
                      <m:t>m</m:t>
                    </m:r>
                  </m:oMath>
                </a14:m>
                <a:endParaRPr lang="en-US" sz="1000" baseline="0" dirty="0"/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𝑟𝑒𝑠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 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 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26</m:t>
                    </m:r>
                  </m:oMath>
                </a14:m>
                <a:r>
                  <a:rPr lang="en-US" sz="1000" dirty="0" smtClean="0">
                    <a:solidFill>
                      <a:schemeClr val="tx1"/>
                    </a:solidFill>
                    <a:effectLst/>
                  </a:rPr>
                  <a:t> µm</a:t>
                </a:r>
                <a:endParaRPr lang="en-US" sz="1000" dirty="0"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𝑥𝑟𝑎𝑦</m:t>
                        </m:r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    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     0.3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72 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1000" dirty="0" smtClean="0">
                    <a:solidFill>
                      <a:schemeClr val="tx1"/>
                    </a:solidFill>
                    <a:effectLst/>
                  </a:rPr>
                  <a:t>mJ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000" i="1">
                            <a:latin typeface="Cambria Math"/>
                          </a:rPr>
                          <m:t>𝑥𝑟𝑎𝑦</m:t>
                        </m:r>
                        <m:r>
                          <a:rPr lang="en-US" sz="1000" i="1">
                            <a:latin typeface="Cambria Math"/>
                          </a:rPr>
                          <m:t>,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𝑏𝑔</m:t>
                        </m:r>
                      </m:sub>
                    </m:sSub>
                    <m:r>
                      <a:rPr lang="en-US" sz="1000" i="1">
                        <a:latin typeface="Cambria Math"/>
                      </a:rPr>
                      <m:t>           =      0.</m:t>
                    </m:r>
                    <m:r>
                      <a:rPr lang="en-US" sz="1000" b="0" i="1" smtClean="0">
                        <a:latin typeface="Cambria Math"/>
                      </a:rPr>
                      <m:t>020  </m:t>
                    </m:r>
                  </m:oMath>
                </a14:m>
                <a:r>
                  <a:rPr lang="en-US" sz="1000" dirty="0" err="1"/>
                  <a:t>mJ</a:t>
                </a:r>
                <a:endParaRPr lang="en-US" sz="1000" dirty="0">
                  <a:solidFill>
                    <a:schemeClr val="tx1"/>
                  </a:solidFill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𝑟𝑒𝑠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    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     3.372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  <a:effectLst/>
                  </a:rPr>
                  <a:t>  </a:t>
                </a:r>
                <a:endParaRPr lang="en-US" sz="1000" dirty="0">
                  <a:effectLst/>
                </a:endParaRPr>
              </a:p>
              <a:p>
                <a:pPr marL="0" marR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10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</m:t>
                    </m:r>
                    <m:r>
                      <a:rPr lang="en-US" sz="10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             </m:t>
                    </m:r>
                    <m:r>
                      <a:rPr lang="en-US" sz="10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        0.00946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  <a:effectLst/>
                  </a:rPr>
                  <a:t> </a:t>
                </a:r>
                <a:endParaRPr lang="en-US" sz="1000" dirty="0">
                  <a:effectLst/>
                </a:endParaRPr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5460691"/>
                <a:ext cx="2590801" cy="1160574"/>
              </a:xfrm>
              <a:prstGeom prst="rect">
                <a:avLst/>
              </a:prstGeom>
              <a:blipFill rotWithShape="1">
                <a:blip r:embed="rId7"/>
                <a:stretch>
                  <a:fillRect t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71800" y="2911856"/>
                <a:ext cx="120654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000" b="1" i="0" smtClean="0">
                        <a:latin typeface="+mj-lt"/>
                      </a:rPr>
                      <m:t>FWHM</m:t>
                    </m:r>
                    <m:r>
                      <a:rPr lang="en-US" sz="1000" b="1" i="1">
                        <a:latin typeface="Cambria Math"/>
                      </a:rPr>
                      <m:t>=</m:t>
                    </m:r>
                    <m:r>
                      <a:rPr lang="en-US" sz="1000" b="1" i="1" smtClean="0">
                        <a:latin typeface="Cambria Math"/>
                      </a:rPr>
                      <m:t>𝟐𝟕𝟕</m:t>
                    </m:r>
                  </m:oMath>
                </a14:m>
                <a:r>
                  <a:rPr lang="en-US" sz="1000" b="1" dirty="0">
                    <a:latin typeface="+mj-lt"/>
                  </a:rPr>
                  <a:t> µm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911856"/>
                <a:ext cx="1206549" cy="246221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19800" y="2911855"/>
                <a:ext cx="12834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000" b="1" i="0" smtClean="0">
                        <a:latin typeface="+mj-lt"/>
                      </a:rPr>
                      <m:t>FWHM</m:t>
                    </m:r>
                    <m:r>
                      <a:rPr lang="en-US" sz="1000" b="1" i="1">
                        <a:latin typeface="Cambria Math"/>
                      </a:rPr>
                      <m:t>=</m:t>
                    </m:r>
                    <m:r>
                      <a:rPr lang="en-US" sz="1000" b="1" i="1" smtClean="0">
                        <a:latin typeface="Cambria Math"/>
                      </a:rPr>
                      <m:t>𝟏𝟎𝟕𝟒</m:t>
                    </m:r>
                  </m:oMath>
                </a14:m>
                <a:r>
                  <a:rPr lang="en-US" sz="1000" b="1" dirty="0">
                    <a:latin typeface="+mj-lt"/>
                  </a:rPr>
                  <a:t> µm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11855"/>
                <a:ext cx="1283493" cy="246221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7038" y="1059959"/>
                <a:ext cx="2209800" cy="176651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100" baseline="-25000" dirty="0" smtClean="0"/>
                  <a:t> </a:t>
                </a:r>
                <a:r>
                  <a:rPr lang="en-US" sz="1100" dirty="0" smtClean="0"/>
                  <a:t>/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latin typeface="Cambria Math"/>
                          </a:rPr>
                          <m:t>Delta</m:t>
                        </m:r>
                        <m:r>
                          <a:rPr lang="en-US" sz="1100" i="1">
                            <a:latin typeface="Cambria Math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100" baseline="-25000" dirty="0" smtClean="0"/>
                  <a:t> </a:t>
                </a:r>
                <a:r>
                  <a:rPr lang="en-US" sz="1100" dirty="0" smtClean="0"/>
                  <a:t>   = 0.942</a:t>
                </a:r>
                <a:endParaRPr lang="en-US" sz="1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8" y="1059959"/>
                <a:ext cx="2209800" cy="176651"/>
              </a:xfrm>
              <a:prstGeom prst="rect">
                <a:avLst/>
              </a:prstGeom>
              <a:blipFill rotWithShape="1">
                <a:blip r:embed="rId10"/>
                <a:stretch>
                  <a:fillRect t="-31034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162800" y="1465903"/>
            <a:ext cx="1198575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LCLS MD 11/17/2015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>
          <a:xfrm>
            <a:off x="3048000" y="1440959"/>
            <a:ext cx="1198575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LCLS MD 11/17/2015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72383" y="1059959"/>
                <a:ext cx="1153073" cy="291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𝑝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530 </m:t>
                      </m:r>
                      <m:r>
                        <m:rPr>
                          <m:nor/>
                        </m:rPr>
                        <a:rPr lang="en-US" sz="1200" b="0" i="0" dirty="0" smtClean="0"/>
                        <m:t>eV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83" y="1059959"/>
                <a:ext cx="1153073" cy="2912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81800" y="5734771"/>
                <a:ext cx="21739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[</a:t>
                </a:r>
                <a:r>
                  <a:rPr lang="en-US" sz="1000" dirty="0" smtClean="0"/>
                  <a:t>compare to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/>
                      </a:rPr>
                      <m:t>129.0</m:t>
                    </m:r>
                  </m:oMath>
                </a14:m>
                <a:r>
                  <a:rPr lang="en-US" sz="1000" dirty="0"/>
                  <a:t> </a:t>
                </a:r>
                <a:r>
                  <a:rPr lang="en-US" sz="1000" dirty="0" smtClean="0"/>
                  <a:t>m</a:t>
                </a:r>
                <a:r>
                  <a:rPr lang="en-US" sz="1000" baseline="30000" dirty="0" smtClean="0"/>
                  <a:t>-1</a:t>
                </a:r>
                <a:r>
                  <a:rPr lang="en-US" sz="1000" dirty="0" smtClean="0"/>
                  <a:t> from model]*</a:t>
                </a:r>
                <a:endParaRPr lang="en-US" sz="1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734771"/>
                <a:ext cx="2173993" cy="246221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409356" y="6649661"/>
            <a:ext cx="2201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*Alexander </a:t>
            </a:r>
            <a:r>
              <a:rPr lang="en-US" sz="800" dirty="0" err="1" smtClean="0"/>
              <a:t>Temnikh</a:t>
            </a:r>
            <a:r>
              <a:rPr lang="en-US" sz="800" dirty="0" smtClean="0"/>
              <a:t>, private communication</a:t>
            </a:r>
            <a:endParaRPr lang="en-US" sz="800" dirty="0"/>
          </a:p>
        </p:txBody>
      </p:sp>
      <p:sp>
        <p:nvSpPr>
          <p:cNvPr id="20" name="Rectangle 19"/>
          <p:cNvSpPr/>
          <p:nvPr/>
        </p:nvSpPr>
        <p:spPr>
          <a:xfrm>
            <a:off x="6062415" y="4744824"/>
            <a:ext cx="318723" cy="19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33315" y="4757523"/>
            <a:ext cx="318723" cy="190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84698" y="2872504"/>
            <a:ext cx="134573" cy="63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3752" y="2891554"/>
            <a:ext cx="134573" cy="634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5629" y="65314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Heinz-Dieter Nuhn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Gradients In Delta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8757" y="1783098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causes the asymmetric position dependence of 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is only hyperbolic cosine position dependence in the model of two crossed adjustable phase planar undulators.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alignment tolerance effects on Delta-II?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 there a model to help explain this behavior so that we can make predictions for Delta-II?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Are there design changes that can minimize this effect?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3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225" y="1186540"/>
            <a:ext cx="842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Add field </a:t>
            </a:r>
            <a:r>
              <a:rPr lang="en-US" dirty="0" err="1" smtClean="0">
                <a:solidFill>
                  <a:srgbClr val="0070C0"/>
                </a:solidFill>
              </a:rPr>
              <a:t>rolloff</a:t>
            </a:r>
            <a:r>
              <a:rPr lang="en-US" dirty="0" smtClean="0">
                <a:solidFill>
                  <a:srgbClr val="0070C0"/>
                </a:solidFill>
              </a:rPr>
              <a:t> to the model of two crossed, planar, adjustable phase undulators.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To Explain The</a:t>
            </a:r>
            <a:br>
              <a:rPr lang="en-US" dirty="0" smtClean="0"/>
            </a:br>
            <a:r>
              <a:rPr lang="en-US" dirty="0" smtClean="0"/>
              <a:t>Delta-II K Value Position Dependence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1244" y="196953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LCLS-TN-16-1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471" y="3076213"/>
            <a:ext cx="4257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575" y="3787816"/>
            <a:ext cx="2085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27" y="1944118"/>
            <a:ext cx="3133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20588" y="232898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one quadrant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0057" y="1600202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to explain the position dependence of 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370" y="5007429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decreases exponentially away from the quadrant, decreases away</a:t>
            </a:r>
          </a:p>
          <a:p>
            <a:r>
              <a:rPr lang="en-US" dirty="0" smtClean="0"/>
              <a:t>from the center line, varies </a:t>
            </a:r>
            <a:r>
              <a:rPr lang="en-US" dirty="0" err="1" smtClean="0"/>
              <a:t>sinusoidally</a:t>
            </a:r>
            <a:r>
              <a:rPr lang="en-US" dirty="0" smtClean="0"/>
              <a:t> in z, obeys Laplace’s equation.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041571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potential can be considered the dominant term in a Fourier expansion.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8514" y="3755572"/>
            <a:ext cx="1885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Delta Measurements: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k</a:t>
            </a:r>
            <a:r>
              <a:rPr lang="en-US" sz="1400" baseline="-25000" dirty="0" err="1" smtClean="0">
                <a:solidFill>
                  <a:srgbClr val="0070C0"/>
                </a:solidFill>
              </a:rPr>
              <a:t>u</a:t>
            </a:r>
            <a:r>
              <a:rPr lang="en-US" sz="1400" dirty="0" smtClean="0">
                <a:solidFill>
                  <a:srgbClr val="0070C0"/>
                </a:solidFill>
              </a:rPr>
              <a:t> = 196 1/m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k</a:t>
            </a:r>
            <a:r>
              <a:rPr lang="en-US" sz="1400" baseline="-25000" dirty="0" err="1" smtClean="0">
                <a:solidFill>
                  <a:srgbClr val="0070C0"/>
                </a:solidFill>
              </a:rPr>
              <a:t>r</a:t>
            </a:r>
            <a:r>
              <a:rPr lang="en-US" sz="1400" dirty="0" smtClean="0">
                <a:solidFill>
                  <a:srgbClr val="0070C0"/>
                </a:solidFill>
              </a:rPr>
              <a:t> = 270 1/m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k</a:t>
            </a:r>
            <a:r>
              <a:rPr lang="en-US" sz="1400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1400" dirty="0" smtClean="0">
                <a:solidFill>
                  <a:srgbClr val="0070C0"/>
                </a:solidFill>
              </a:rPr>
              <a:t> = 186 1/m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K Value Position Dependence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341" y="1486313"/>
            <a:ext cx="7183755" cy="32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636" y="4952635"/>
            <a:ext cx="5857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9858" y="15675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4972" y="157842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Undulator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598" y="6445124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calculations in the undulator frame.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486" y="4637315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for each quadrant: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K Value Position Dependence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32" y="153212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268" y="3441402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3207" y="3955166"/>
            <a:ext cx="6591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350" y="1568230"/>
            <a:ext cx="23145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0939" y="3496548"/>
            <a:ext cx="171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7345" y="5278055"/>
            <a:ext cx="6619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55741" y="1245933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crossed adjustable phase undulators.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285" y="1251857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quadrants 1 and 3, also 2 and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Undulator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/>
          <a:stretch/>
        </p:blipFill>
        <p:spPr>
          <a:xfrm>
            <a:off x="2395537" y="1600200"/>
            <a:ext cx="43529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733800"/>
            <a:ext cx="188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Placed at end of LCLS.  Uses the </a:t>
            </a:r>
            <a:r>
              <a:rPr lang="en-US" sz="1200" dirty="0" err="1" smtClean="0"/>
              <a:t>microbunched</a:t>
            </a:r>
            <a:r>
              <a:rPr lang="en-US" sz="1200" dirty="0" smtClean="0"/>
              <a:t> beam.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606049"/>
            <a:ext cx="161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Produces elliptically polarized light.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6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Position Dependence Of Fields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6" y="1691659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82" y="1705478"/>
            <a:ext cx="4267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35" y="53492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Circular mode</a:t>
            </a:r>
          </a:p>
          <a:p>
            <a:r>
              <a:rPr lang="en-US" dirty="0" err="1" smtClean="0"/>
              <a:t>Krel</a:t>
            </a:r>
            <a:r>
              <a:rPr lang="en-US" dirty="0" smtClean="0"/>
              <a:t> = 0.9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75097" y="2697488"/>
            <a:ext cx="365756" cy="457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77829" y="5349219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Bx</a:t>
            </a:r>
            <a:r>
              <a:rPr lang="en-US" dirty="0" smtClean="0"/>
              <a:t> changes 5% per mm.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Delta-II K Value Position Dependence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" y="1879814"/>
            <a:ext cx="4114800" cy="264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51" y="1949893"/>
            <a:ext cx="4114800" cy="27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5995" y="123446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LCLS-TN-16-1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228" y="4920349"/>
            <a:ext cx="760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linear modes K vs x does not have a slope at the beam axis.  In the circular modes, however, K vs x does have a slope at the beam axis.</a:t>
            </a:r>
          </a:p>
          <a:p>
            <a:endParaRPr lang="en-US" dirty="0"/>
          </a:p>
          <a:p>
            <a:r>
              <a:rPr lang="en-US" dirty="0" smtClean="0"/>
              <a:t>This can make setting several undulators to the same K value almost impossible using calibration and alignment techniques.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7685" y="13498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Undulator frame.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7086" y="2601687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Full formula for K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799" y="1774370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pproximate K</a:t>
            </a:r>
          </a:p>
          <a:p>
            <a:r>
              <a:rPr lang="en-US" sz="1200" dirty="0" smtClean="0"/>
              <a:t>near center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55571" y="2057400"/>
            <a:ext cx="381000" cy="18505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88229" y="2852057"/>
            <a:ext cx="326571" cy="15240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99457" y="168728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4113" y="16764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K Value Position Dependence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001" y="2423171"/>
            <a:ext cx="6496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5600" y="1487760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Going to the laboratory frame and setting the relative shifts of the two</a:t>
            </a:r>
          </a:p>
          <a:p>
            <a:r>
              <a:rPr lang="en-US" dirty="0" smtClean="0"/>
              <a:t>variable phase undulators to be the same, the formula simplifies.</a:t>
            </a:r>
          </a:p>
          <a:p>
            <a:r>
              <a:rPr lang="en-US" dirty="0" smtClean="0"/>
              <a:t>There is a gradient in x, but not in y.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835" y="4667052"/>
            <a:ext cx="2000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217" y="4477663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3789" y="4854943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2681" y="4808006"/>
            <a:ext cx="1781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1255" y="4447064"/>
            <a:ext cx="1724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67434" y="13719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LCLS-TN-16-1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086" y="57476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gradient comes from the field </a:t>
            </a:r>
            <a:r>
              <a:rPr lang="en-US" dirty="0" err="1" smtClean="0"/>
              <a:t>rolloff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.  It grows as the row shift </a:t>
            </a:r>
            <a:r>
              <a:rPr lang="el-GR" dirty="0" smtClean="0">
                <a:cs typeface="Arial" panose="020B0604020202020204" pitchFamily="34" charset="0"/>
              </a:rPr>
              <a:t>Δ</a:t>
            </a:r>
            <a:r>
              <a:rPr lang="en-US" dirty="0" smtClean="0">
                <a:cs typeface="Arial" panose="020B0604020202020204" pitchFamily="34" charset="0"/>
              </a:rPr>
              <a:t> increases</a:t>
            </a:r>
            <a:r>
              <a:rPr lang="en-US" dirty="0" smtClean="0">
                <a:latin typeface="Calibri"/>
              </a:rPr>
              <a:t>.  </a:t>
            </a:r>
            <a:r>
              <a:rPr lang="en-US" dirty="0" smtClean="0">
                <a:cs typeface="Arial" panose="020B0604020202020204" pitchFamily="34" charset="0"/>
              </a:rPr>
              <a:t>It is largest in the circular modes where </a:t>
            </a:r>
            <a:r>
              <a:rPr lang="el-GR" dirty="0" smtClean="0">
                <a:cs typeface="Arial" panose="020B0604020202020204" pitchFamily="34" charset="0"/>
              </a:rPr>
              <a:t>δ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= </a:t>
            </a:r>
            <a:r>
              <a:rPr lang="el-GR" dirty="0" smtClean="0">
                <a:cs typeface="Arial" panose="020B0604020202020204" pitchFamily="34" charset="0"/>
              </a:rPr>
              <a:t>π</a:t>
            </a:r>
            <a:r>
              <a:rPr lang="en-US" dirty="0" smtClean="0">
                <a:cs typeface="Arial" panose="020B0604020202020204" pitchFamily="34" charset="0"/>
              </a:rPr>
              <a:t>/2.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Delta-like Undulator</a:t>
            </a:r>
            <a:br>
              <a:rPr lang="en-US" dirty="0" smtClean="0"/>
            </a:br>
            <a:r>
              <a:rPr lang="en-US" dirty="0" smtClean="0"/>
              <a:t>Predicted DELTA-II </a:t>
            </a:r>
            <a:r>
              <a:rPr lang="en-US" dirty="0"/>
              <a:t>RMS </a:t>
            </a:r>
            <a:r>
              <a:rPr lang="en-US" dirty="0" smtClean="0"/>
              <a:t>X-Resonance Width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371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4560" y="2596896"/>
            <a:ext cx="762000" cy="152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1371600"/>
                <a:ext cx="1144223" cy="536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9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9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9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900" b="0" i="1" smtClean="0">
                              <a:latin typeface="Cambria Math"/>
                            </a:rPr>
                            <m:t>1.25 </m:t>
                          </m:r>
                          <m:sSub>
                            <m:sSubPr>
                              <m:ctrlPr>
                                <a:rPr lang="en-US" sz="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9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𝐾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𝐾</m:t>
                                      </m:r>
                                    </m:num>
                                    <m:den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en-US" sz="9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9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900">
                                  <a:latin typeface="Cambria Math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1144223" cy="536622"/>
              </a:xfrm>
              <a:prstGeom prst="rect">
                <a:avLst/>
              </a:prstGeom>
              <a:blipFill rotWithShape="1">
                <a:blip r:embed="rId3"/>
                <a:stretch>
                  <a:fillRect t="-65909" r="-5348" b="-1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77743" y="12308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Heinz-Dieter Nuhn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1058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gap change.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Change K by shifting rows.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2" y="2873828"/>
            <a:ext cx="665221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Delta-II K Value Position 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14" y="1317171"/>
            <a:ext cx="8712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gradient depends 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.  It is zero for crossed planar undulators.</a:t>
            </a:r>
          </a:p>
          <a:p>
            <a:r>
              <a:rPr lang="en-US" dirty="0" smtClean="0"/>
              <a:t>The gradient gets bigger as the row shift gets bigger, or as the K value gets smaller.</a:t>
            </a:r>
          </a:p>
          <a:p>
            <a:r>
              <a:rPr lang="en-US" dirty="0" smtClean="0"/>
              <a:t>The gradient is zero in the linear modes, and is largest in the circular modes.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515" y="2460171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gradient will cause alignment problems with the three Delta-II undulators.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085" y="30262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Remedy: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914" y="6281057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Operate at small relative row shift and increase the gap to adjust 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1962" y="3004458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Franz Peters’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974772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Tried to shape magnets to minimize </a:t>
            </a:r>
            <a:r>
              <a:rPr lang="en-US" sz="1400" dirty="0" err="1" smtClean="0">
                <a:solidFill>
                  <a:srgbClr val="0070C0"/>
                </a:solidFill>
              </a:rPr>
              <a:t>k</a:t>
            </a:r>
            <a:r>
              <a:rPr lang="en-US" sz="1400" baseline="-25000" dirty="0" err="1" smtClean="0">
                <a:solidFill>
                  <a:srgbClr val="0070C0"/>
                </a:solidFill>
              </a:rPr>
              <a:t>s</a:t>
            </a:r>
            <a:r>
              <a:rPr lang="en-US" sz="1400" dirty="0" smtClean="0">
                <a:solidFill>
                  <a:srgbClr val="0070C0"/>
                </a:solidFill>
              </a:rPr>
              <a:t>, but no success.  Limited by block size.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Delta-II Construction Tolerances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3" y="2097925"/>
            <a:ext cx="5269966" cy="2149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726" y="1608881"/>
            <a:ext cx="449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Delta Measured Peak Fields, LPVMF mode, </a:t>
            </a:r>
            <a:r>
              <a:rPr lang="en-US" sz="1400" dirty="0" err="1" smtClean="0"/>
              <a:t>Krel</a:t>
            </a:r>
            <a:r>
              <a:rPr lang="en-US" sz="1400" dirty="0" smtClean="0"/>
              <a:t> = 0.9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0" y="1916658"/>
            <a:ext cx="3255264" cy="2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005" y="136261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LCLS-TN-15-2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7" y="4617707"/>
            <a:ext cx="8229600" cy="18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69268" y="5714975"/>
            <a:ext cx="640073" cy="457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4572000" cy="1626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883888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the blocks in order to move the magnet mechanical axis</a:t>
            </a:r>
          </a:p>
          <a:p>
            <a:r>
              <a:rPr lang="en-US" dirty="0" smtClean="0"/>
              <a:t>to the </a:t>
            </a:r>
            <a:r>
              <a:rPr lang="en-US" dirty="0" err="1" smtClean="0"/>
              <a:t>fiducialized</a:t>
            </a:r>
            <a:r>
              <a:rPr lang="en-US" dirty="0" smtClean="0"/>
              <a:t> geometric axis of the </a:t>
            </a:r>
            <a:r>
              <a:rPr lang="en-US" dirty="0" err="1" smtClean="0"/>
              <a:t>strongback</a:t>
            </a:r>
            <a:r>
              <a:rPr lang="en-US" dirty="0" smtClean="0"/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4222" y="137196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Delta-II Assembly Plan</a:t>
            </a:r>
            <a:br>
              <a:rPr lang="en-US" dirty="0" smtClean="0"/>
            </a:br>
            <a:r>
              <a:rPr lang="en-US" dirty="0" smtClean="0"/>
              <a:t>Build Delta-II On A CMM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77" y="1905000"/>
            <a:ext cx="5791200" cy="426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 On Line Between Pointed Magnet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59" y="160020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radial taper less than 8 microns.</a:t>
            </a:r>
          </a:p>
          <a:p>
            <a:r>
              <a:rPr lang="en-US" dirty="0" smtClean="0"/>
              <a:t>Line radial bow less than 18 microns.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3144" y="633139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blocks to tune quadrant.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878" y="2668593"/>
            <a:ext cx="306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‘Pointed magnets’ make the connection between CMM probe position and Hall probe position.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7621" y="4438186"/>
            <a:ext cx="379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purchased software to move the CMM in a straight line and generate triggers uniformly spaced.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Assembled Undulator</a:t>
            </a:r>
            <a:endParaRPr lang="en-US" dirty="0"/>
          </a:p>
        </p:txBody>
      </p:sp>
      <p:pic>
        <p:nvPicPr>
          <p:cNvPr id="6" name="Picture 5" descr="Assemble Undulato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5" y="1524000"/>
            <a:ext cx="4572000" cy="2728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1135" y="4743450"/>
            <a:ext cx="6930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Flats on E set Y and pitch.</a:t>
            </a:r>
          </a:p>
          <a:p>
            <a:r>
              <a:rPr lang="en-US" dirty="0" smtClean="0"/>
              <a:t>Use tooling balls on E to set X and yaw.</a:t>
            </a:r>
          </a:p>
          <a:p>
            <a:endParaRPr lang="en-US" dirty="0" smtClean="0"/>
          </a:p>
          <a:p>
            <a:r>
              <a:rPr lang="en-US" dirty="0" smtClean="0"/>
              <a:t>Need tooling balls at ends to determine Y after assembly.  (Green)</a:t>
            </a:r>
          </a:p>
          <a:p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297683" y="3931912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7683" y="1691659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The Assembled Undulator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62" y="3246122"/>
            <a:ext cx="7743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Safali</a:t>
            </a:r>
            <a:r>
              <a:rPr lang="en-US" dirty="0"/>
              <a:t> </a:t>
            </a:r>
            <a:r>
              <a:rPr lang="en-US" dirty="0" smtClean="0"/>
              <a:t>--- </a:t>
            </a:r>
            <a:r>
              <a:rPr lang="en-US" dirty="0" smtClean="0"/>
              <a:t>We </a:t>
            </a:r>
            <a:r>
              <a:rPr lang="en-US" dirty="0" smtClean="0"/>
              <a:t>are trying to fit a </a:t>
            </a:r>
            <a:r>
              <a:rPr lang="en-US" dirty="0" err="1" smtClean="0"/>
              <a:t>Safali</a:t>
            </a:r>
            <a:r>
              <a:rPr lang="en-US" dirty="0" smtClean="0"/>
              <a:t> rail system into the mechanical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Probe Array --- An </a:t>
            </a:r>
            <a:r>
              <a:rPr lang="en-US" dirty="0" smtClean="0"/>
              <a:t>array of probes is very difficult to calibrate and it is hard to get </a:t>
            </a:r>
            <a:r>
              <a:rPr lang="en-US" dirty="0" smtClean="0"/>
              <a:t>all the </a:t>
            </a:r>
            <a:r>
              <a:rPr lang="en-US" dirty="0" smtClean="0"/>
              <a:t>cables out.  Plus, corrections have to be made when the probe array goes off  a straight line</a:t>
            </a:r>
            <a:r>
              <a:rPr lang="en-US" dirty="0" smtClean="0"/>
              <a:t>.  Enough measurements need to be made to characterize the field and do the corrections.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Delta-I --- We </a:t>
            </a:r>
            <a:r>
              <a:rPr lang="en-US" dirty="0" smtClean="0"/>
              <a:t>can measure in a beam pipe centered on the beam </a:t>
            </a:r>
            <a:r>
              <a:rPr lang="en-US" dirty="0" smtClean="0"/>
              <a:t>axis, but this is not an ideal solution.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Safali</a:t>
            </a:r>
            <a:r>
              <a:rPr lang="en-US" dirty="0" smtClean="0"/>
              <a:t> --- We </a:t>
            </a:r>
            <a:r>
              <a:rPr lang="en-US" dirty="0" smtClean="0"/>
              <a:t>can possibly move a beam pipe to keep the probe moving on a straight line.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001" y="1508781"/>
            <a:ext cx="4418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at many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at many row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in many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the fields on-axis and off-axis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Undulator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97" y="1828800"/>
            <a:ext cx="450980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4572000"/>
            <a:ext cx="3414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EPU in a package compatible with LCLS</a:t>
            </a:r>
          </a:p>
          <a:p>
            <a:endParaRPr lang="en-US" sz="1400" dirty="0" smtClean="0"/>
          </a:p>
          <a:p>
            <a:r>
              <a:rPr lang="en-US" sz="1400" dirty="0" smtClean="0"/>
              <a:t>Use same alignment strategy.  Undulator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quadrupole on the same girder.</a:t>
            </a:r>
            <a:endParaRPr lang="en-US" sz="1400" dirty="0"/>
          </a:p>
        </p:txBody>
      </p:sp>
      <p:pic>
        <p:nvPicPr>
          <p:cNvPr id="7" name="Picture 3" descr="C:\Users\emkraft\Desktop\instal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92" y="2133600"/>
            <a:ext cx="3657600" cy="20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0" y="12954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518" y="1965976"/>
            <a:ext cx="8046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Delta undulator was successfully built and used in LCLS-I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Modifications must be made for LCLS-II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The K gradient must be reduced (by moving the magnet arrays radially)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Tighter construction tolerances must be met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We are looking for a better way to measure the assembled undulator.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4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Delta Cross Section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71600"/>
            <a:ext cx="83883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063823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Franz Peters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Undulator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680" y="1691659"/>
            <a:ext cx="746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compact source of elliptically polarized light</a:t>
            </a:r>
          </a:p>
          <a:p>
            <a:endParaRPr lang="en-US" sz="2400" dirty="0"/>
          </a:p>
          <a:p>
            <a:r>
              <a:rPr lang="en-US" sz="2400" dirty="0" smtClean="0"/>
              <a:t>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Can’t tune after assembly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Tune quadrants, use superposition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tight assembly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Measurements can only be done from the ends in a 6 mm diameter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Difficult to achieve the tolerances to required to make an FEL out of Delta undulators.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8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Quadrant Assembly And Tuning</a:t>
            </a:r>
            <a:endParaRPr lang="en-US" dirty="0"/>
          </a:p>
        </p:txBody>
      </p:sp>
      <p:pic>
        <p:nvPicPr>
          <p:cNvPr id="6" name="Picture 33" descr="Quadrant On C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387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4457" y="48006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Mechanically align blocks</a:t>
            </a:r>
          </a:p>
          <a:p>
            <a:r>
              <a:rPr lang="en-US" dirty="0" smtClean="0"/>
              <a:t>using CMM.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0060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blocks using magnetic</a:t>
            </a:r>
          </a:p>
          <a:p>
            <a:r>
              <a:rPr lang="en-US" dirty="0" smtClean="0"/>
              <a:t>measurements to straighten</a:t>
            </a:r>
          </a:p>
          <a:p>
            <a:r>
              <a:rPr lang="en-US" dirty="0" smtClean="0"/>
              <a:t>trajectories and minimize</a:t>
            </a:r>
          </a:p>
          <a:p>
            <a:r>
              <a:rPr lang="en-US" dirty="0" smtClean="0"/>
              <a:t>phase errors.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4" y="1961790"/>
            <a:ext cx="3541222" cy="26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In Software Superpose Quadrant Fields To Simulate Assembled Undulator, Correct If Necessary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00" y="1653953"/>
            <a:ext cx="2880000" cy="22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43710"/>
            <a:ext cx="2880000" cy="24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09163"/>
            <a:ext cx="2880000" cy="229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690952"/>
            <a:ext cx="2880000" cy="23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1982" y="1321333"/>
            <a:ext cx="7560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CP+.  Expect undulator within tolerance, but no permeability effects in superposition.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64124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(Prototype)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Assembly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1295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24823"/>
            <a:ext cx="4800600" cy="33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Delta Field Integrals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4343400" cy="38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57150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Wire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7266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Pulsed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1408</Words>
  <Application>Microsoft Office PowerPoint</Application>
  <PresentationFormat>On-screen Show (4:3)</PresentationFormat>
  <Paragraphs>204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Delta Undulator</vt:lpstr>
      <vt:lpstr>Delta Undulator</vt:lpstr>
      <vt:lpstr>Delta Cross Section</vt:lpstr>
      <vt:lpstr>Delta Undulator</vt:lpstr>
      <vt:lpstr>Delta Quadrant Assembly And Tuning</vt:lpstr>
      <vt:lpstr>In Software Superpose Quadrant Fields To Simulate Assembled Undulator, Correct If Necessary</vt:lpstr>
      <vt:lpstr>Delta Assembly</vt:lpstr>
      <vt:lpstr>Delta Field Integrals</vt:lpstr>
      <vt:lpstr>Hall Probe Measurements</vt:lpstr>
      <vt:lpstr>Measure Probe Position</vt:lpstr>
      <vt:lpstr>New Project</vt:lpstr>
      <vt:lpstr>Delta-II</vt:lpstr>
      <vt:lpstr>Delta-II K Value Position Dependence</vt:lpstr>
      <vt:lpstr>Delta: Horizontal and Vertical Position Sensitivity LCLS MD 11/17/2015</vt:lpstr>
      <vt:lpstr>K Gradients In Delta</vt:lpstr>
      <vt:lpstr>A Model To Explain The Delta-II K Value Position Dependence</vt:lpstr>
      <vt:lpstr>Delta-II K Value Position Dependence</vt:lpstr>
      <vt:lpstr>Delta-II K Value Position Dependence</vt:lpstr>
      <vt:lpstr>Example Position Dependence Of Fields</vt:lpstr>
      <vt:lpstr>Delta-II K Value Position Dependence</vt:lpstr>
      <vt:lpstr>Delta-II K Value Position Dependence</vt:lpstr>
      <vt:lpstr>With A Delta-like Undulator Predicted DELTA-II RMS X-Resonance Width</vt:lpstr>
      <vt:lpstr>Delta-II K Value Position Dependence</vt:lpstr>
      <vt:lpstr>Delta-II Construction Tolerances</vt:lpstr>
      <vt:lpstr>PowerPoint Presentation</vt:lpstr>
      <vt:lpstr>Measure On Line Between Pointed Magnet Centers</vt:lpstr>
      <vt:lpstr>Assembled Undulator</vt:lpstr>
      <vt:lpstr>Measurements Of The Assembled Undulator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2017-06-01T18:27:08Z</dcterms:modified>
</cp:coreProperties>
</file>