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</p:sldMasterIdLst>
  <p:notesMasterIdLst>
    <p:notesMasterId r:id="rId45"/>
  </p:notesMasterIdLst>
  <p:handoutMasterIdLst>
    <p:handoutMasterId r:id="rId46"/>
  </p:handoutMasterIdLst>
  <p:sldIdLst>
    <p:sldId id="577" r:id="rId5"/>
    <p:sldId id="709" r:id="rId6"/>
    <p:sldId id="778" r:id="rId7"/>
    <p:sldId id="735" r:id="rId8"/>
    <p:sldId id="756" r:id="rId9"/>
    <p:sldId id="737" r:id="rId10"/>
    <p:sldId id="775" r:id="rId11"/>
    <p:sldId id="738" r:id="rId12"/>
    <p:sldId id="757" r:id="rId13"/>
    <p:sldId id="758" r:id="rId14"/>
    <p:sldId id="772" r:id="rId15"/>
    <p:sldId id="759" r:id="rId16"/>
    <p:sldId id="760" r:id="rId17"/>
    <p:sldId id="761" r:id="rId18"/>
    <p:sldId id="763" r:id="rId19"/>
    <p:sldId id="779" r:id="rId20"/>
    <p:sldId id="764" r:id="rId21"/>
    <p:sldId id="765" r:id="rId22"/>
    <p:sldId id="768" r:id="rId23"/>
    <p:sldId id="776" r:id="rId24"/>
    <p:sldId id="742" r:id="rId25"/>
    <p:sldId id="744" r:id="rId26"/>
    <p:sldId id="743" r:id="rId27"/>
    <p:sldId id="745" r:id="rId28"/>
    <p:sldId id="746" r:id="rId29"/>
    <p:sldId id="747" r:id="rId30"/>
    <p:sldId id="748" r:id="rId31"/>
    <p:sldId id="749" r:id="rId32"/>
    <p:sldId id="750" r:id="rId33"/>
    <p:sldId id="751" r:id="rId34"/>
    <p:sldId id="752" r:id="rId35"/>
    <p:sldId id="753" r:id="rId36"/>
    <p:sldId id="754" r:id="rId37"/>
    <p:sldId id="762" r:id="rId38"/>
    <p:sldId id="773" r:id="rId39"/>
    <p:sldId id="769" r:id="rId40"/>
    <p:sldId id="770" r:id="rId41"/>
    <p:sldId id="771" r:id="rId42"/>
    <p:sldId id="777" r:id="rId43"/>
    <p:sldId id="730" r:id="rId44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9966"/>
    <a:srgbClr val="0033CC"/>
    <a:srgbClr val="99CCFF"/>
    <a:srgbClr val="0000FF"/>
    <a:srgbClr val="9D3431"/>
    <a:srgbClr val="FF0000"/>
    <a:srgbClr val="FFCC99"/>
    <a:srgbClr val="FFFFCC"/>
    <a:srgbClr val="008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09" autoAdjust="0"/>
    <p:restoredTop sz="94607" autoAdjust="0"/>
  </p:normalViewPr>
  <p:slideViewPr>
    <p:cSldViewPr snapToGrid="0">
      <p:cViewPr varScale="1">
        <p:scale>
          <a:sx n="99" d="100"/>
          <a:sy n="99" d="100"/>
        </p:scale>
        <p:origin x="-82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Pitch vs gap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0"/>
          <c:trendline>
            <c:trendlineType val="poly"/>
            <c:order val="4"/>
            <c:dispRSqr val="0"/>
            <c:dispEq val="1"/>
            <c:trendlineLbl>
              <c:layout>
                <c:manualLayout>
                  <c:x val="0.25796552070335471"/>
                  <c:y val="0.49896160330952011"/>
                </c:manualLayout>
              </c:layout>
              <c:numFmt formatCode="0.0000E+00" sourceLinked="0"/>
            </c:trendlineLbl>
          </c:trendline>
          <c:xVal>
            <c:numRef>
              <c:f>(Sheet1!$A$6:$A$13,Sheet1!$B$33:$B$42)</c:f>
              <c:numCache>
                <c:formatCode>0.000</c:formatCode>
                <c:ptCount val="18"/>
                <c:pt idx="0">
                  <c:v>10</c:v>
                </c:pt>
                <c:pt idx="1">
                  <c:v>12</c:v>
                </c:pt>
                <c:pt idx="2">
                  <c:v>14</c:v>
                </c:pt>
                <c:pt idx="3">
                  <c:v>16</c:v>
                </c:pt>
                <c:pt idx="4">
                  <c:v>18</c:v>
                </c:pt>
                <c:pt idx="5">
                  <c:v>20</c:v>
                </c:pt>
                <c:pt idx="6">
                  <c:v>25</c:v>
                </c:pt>
                <c:pt idx="7">
                  <c:v>30</c:v>
                </c:pt>
                <c:pt idx="8" formatCode="0.00000">
                  <c:v>2.0699999999997942E-3</c:v>
                </c:pt>
                <c:pt idx="9" formatCode="0.00000">
                  <c:v>-4.809999999999981E-3</c:v>
                </c:pt>
                <c:pt idx="10" formatCode="0.00000">
                  <c:v>1.1830000000000673E-2</c:v>
                </c:pt>
                <c:pt idx="11" formatCode="0.00000">
                  <c:v>1.4680000000001137E-2</c:v>
                </c:pt>
                <c:pt idx="12" formatCode="0.00000">
                  <c:v>8.8800000000004431E-3</c:v>
                </c:pt>
                <c:pt idx="13" formatCode="0.00000">
                  <c:v>-8.8499999999998025E-3</c:v>
                </c:pt>
                <c:pt idx="14" formatCode="0.00000">
                  <c:v>-1.9039999999999502E-2</c:v>
                </c:pt>
                <c:pt idx="15" formatCode="0.00000">
                  <c:v>6.9100000000004158E-3</c:v>
                </c:pt>
                <c:pt idx="16" formatCode="0.00000">
                  <c:v>-4.2319999999999691E-2</c:v>
                </c:pt>
                <c:pt idx="17" formatCode="0.00000">
                  <c:v>-2.8349999999999653E-2</c:v>
                </c:pt>
              </c:numCache>
            </c:numRef>
          </c:xVal>
          <c:yVal>
            <c:numRef>
              <c:f>Sheet1!$O$26:$O$33</c:f>
              <c:numCache>
                <c:formatCode>0.000000</c:formatCode>
                <c:ptCount val="8"/>
                <c:pt idx="0">
                  <c:v>0</c:v>
                </c:pt>
                <c:pt idx="1">
                  <c:v>9.5779999999994203E-3</c:v>
                </c:pt>
                <c:pt idx="2">
                  <c:v>2.2359999999999047E-2</c:v>
                </c:pt>
                <c:pt idx="3">
                  <c:v>2.2679999999999367E-2</c:v>
                </c:pt>
                <c:pt idx="4">
                  <c:v>2.4109999999998522E-2</c:v>
                </c:pt>
                <c:pt idx="5">
                  <c:v>2.505999999999986E-2</c:v>
                </c:pt>
                <c:pt idx="6">
                  <c:v>2.8969999999999274E-2</c:v>
                </c:pt>
                <c:pt idx="7">
                  <c:v>2.9160000000000963E-2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2FC-4C19-88D2-5A841E4956BA}"/>
            </c:ext>
          </c:extLst>
        </c:ser>
        <c:ser>
          <c:idx val="0"/>
          <c:order val="1"/>
          <c:xVal>
            <c:numRef>
              <c:f>Sheet1!$A$13:$A$22</c:f>
              <c:numCache>
                <c:formatCode>0.000</c:formatCode>
                <c:ptCount val="10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18</c:v>
                </c:pt>
                <c:pt idx="4">
                  <c:v>16</c:v>
                </c:pt>
                <c:pt idx="5">
                  <c:v>14</c:v>
                </c:pt>
                <c:pt idx="6">
                  <c:v>12</c:v>
                </c:pt>
                <c:pt idx="7">
                  <c:v>10</c:v>
                </c:pt>
                <c:pt idx="8">
                  <c:v>8</c:v>
                </c:pt>
                <c:pt idx="9">
                  <c:v>10</c:v>
                </c:pt>
              </c:numCache>
            </c:numRef>
          </c:xVal>
          <c:yVal>
            <c:numRef>
              <c:f>Sheet1!$O$33:$O$40</c:f>
              <c:numCache>
                <c:formatCode>0.000000</c:formatCode>
                <c:ptCount val="8"/>
                <c:pt idx="0">
                  <c:v>2.9160000000000963E-2</c:v>
                </c:pt>
                <c:pt idx="1">
                  <c:v>2.7129999999999654E-2</c:v>
                </c:pt>
                <c:pt idx="2">
                  <c:v>2.6709999999999567E-2</c:v>
                </c:pt>
                <c:pt idx="3">
                  <c:v>2.3399999999998755E-2</c:v>
                </c:pt>
                <c:pt idx="4">
                  <c:v>2.2679999999999367E-2</c:v>
                </c:pt>
                <c:pt idx="5">
                  <c:v>2.1049999999999791E-2</c:v>
                </c:pt>
                <c:pt idx="6">
                  <c:v>1.1779999999999013E-2</c:v>
                </c:pt>
                <c:pt idx="7">
                  <c:v>-5.7200000000001694E-3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156672"/>
        <c:axId val="114157248"/>
      </c:scatterChart>
      <c:valAx>
        <c:axId val="11415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Nominal</a:t>
                </a:r>
                <a:r>
                  <a:rPr lang="en-US" baseline="0"/>
                  <a:t> </a:t>
                </a:r>
                <a:r>
                  <a:rPr lang="en-US"/>
                  <a:t>Gap(mm)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none"/>
        <c:tickLblPos val="nextTo"/>
        <c:crossAx val="114157248"/>
        <c:crossesAt val="-6.0000000000000012E-2"/>
        <c:crossBetween val="midCat"/>
      </c:valAx>
      <c:valAx>
        <c:axId val="1141572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mm</a:t>
                </a:r>
              </a:p>
            </c:rich>
          </c:tx>
          <c:layout/>
          <c:overlay val="0"/>
        </c:title>
        <c:numFmt formatCode="0.000000" sourceLinked="1"/>
        <c:majorTickMark val="out"/>
        <c:minorTickMark val="none"/>
        <c:tickLblPos val="nextTo"/>
        <c:crossAx val="11415667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"/><Relationship Id="rId2" Type="http://schemas.openxmlformats.org/officeDocument/2006/relationships/image" Target="../media/image60.t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7" Type="http://schemas.openxmlformats.org/officeDocument/2006/relationships/image" Target="../media/image76.png"/><Relationship Id="rId2" Type="http://schemas.openxmlformats.org/officeDocument/2006/relationships/image" Target="../media/image7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50642"/>
            <a:ext cx="8008937" cy="2246313"/>
          </a:xfrm>
        </p:spPr>
        <p:txBody>
          <a:bodyPr/>
          <a:lstStyle/>
          <a:p>
            <a:r>
              <a:rPr lang="en-US" sz="4000" dirty="0" smtClean="0"/>
              <a:t>LCLS-II Undulator Measurements</a:t>
            </a:r>
            <a:endParaRPr lang="en-US" sz="40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2877317"/>
            <a:ext cx="7989887" cy="2652522"/>
          </a:xfrm>
        </p:spPr>
        <p:txBody>
          <a:bodyPr/>
          <a:lstStyle/>
          <a:p>
            <a:r>
              <a:rPr lang="en-US" sz="1800" dirty="0" smtClean="0"/>
              <a:t>Zachary Wolf</a:t>
            </a:r>
          </a:p>
          <a:p>
            <a:r>
              <a:rPr lang="en-US" sz="1800" dirty="0" smtClean="0"/>
              <a:t>LCLS-II FAC Status Review</a:t>
            </a:r>
          </a:p>
          <a:p>
            <a:r>
              <a:rPr lang="en-US" sz="1800" dirty="0" smtClean="0"/>
              <a:t>March 6-7, 2018</a:t>
            </a:r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Data Set K Fits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1973" y="5460343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Fit only odd points, find residuals for even and odd points</a:t>
            </a:r>
          </a:p>
          <a:p>
            <a:r>
              <a:rPr lang="en-US" dirty="0" smtClean="0"/>
              <a:t>In use, the Controls group will do a spline fit to all the measurements.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0797" y="620175"/>
            <a:ext cx="4371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spline fits with many data points.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02" y="1504098"/>
            <a:ext cx="4114800" cy="344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92" y="1470258"/>
            <a:ext cx="4114800" cy="33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01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 Hysteresis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1187" y="1578542"/>
            <a:ext cx="4600876" cy="374422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964581" y="2502568"/>
            <a:ext cx="3407343" cy="9625"/>
          </a:xfrm>
          <a:prstGeom prst="line">
            <a:avLst/>
          </a:prstGeom>
          <a:ln w="158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24476" y="4233511"/>
            <a:ext cx="3407343" cy="9625"/>
          </a:xfrm>
          <a:prstGeom prst="line">
            <a:avLst/>
          </a:prstGeom>
          <a:ln w="158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97054" y="2319689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Tolerance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149" y="5496025"/>
            <a:ext cx="7533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K value at a given gap depends on whether the gap is opening</a:t>
            </a:r>
          </a:p>
          <a:p>
            <a:r>
              <a:rPr lang="en-US" dirty="0" smtClean="0"/>
              <a:t>or closing.  The calibration is done with the gap opening.  The difference</a:t>
            </a:r>
          </a:p>
          <a:p>
            <a:r>
              <a:rPr lang="en-US" dirty="0" smtClean="0"/>
              <a:t>is typically within the tolerance.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Phase Matching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9" y="1287235"/>
            <a:ext cx="2990850" cy="247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6" y="1392691"/>
            <a:ext cx="4876800" cy="2505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088" y="3973286"/>
            <a:ext cx="737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shims set the phase matching error to zero at one K value.</a:t>
            </a:r>
          </a:p>
          <a:p>
            <a:r>
              <a:rPr lang="en-US" dirty="0" smtClean="0"/>
              <a:t>This lets us commission the undulators without phase shifters.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3514" y="4591649"/>
            <a:ext cx="7425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entrance phase shifter makes the phase matching error in the undulator center a multiple of 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2629" y="5211074"/>
            <a:ext cx="720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exit phase shifter makes the phase at the exit cell boundary a multiple of 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3514" y="5827580"/>
            <a:ext cx="7671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actual phase shifter has the phase of the sum of the entrance plus previous exit phase shifters.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6968" y="6690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LCLS-TN-16-3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16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Final Data Set Phase Matching Fits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57943" y="5508171"/>
            <a:ext cx="7304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every other point for the fit, find residuals for all points.</a:t>
            </a:r>
          </a:p>
          <a:p>
            <a:r>
              <a:rPr lang="en-US" dirty="0" smtClean="0"/>
              <a:t>In use, every point will be used in the fit.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4066"/>
            <a:ext cx="4572000" cy="374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1444399"/>
            <a:ext cx="4572000" cy="372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01313" y="7122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spline 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3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Final Data Set Commissioning Phase Matching Correction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3" y="1553256"/>
            <a:ext cx="4572000" cy="357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684" y="1466850"/>
            <a:ext cx="4572000" cy="383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3514" y="5453743"/>
            <a:ext cx="74046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phase shifter is set using the required phase integral at the entrance</a:t>
            </a:r>
          </a:p>
          <a:p>
            <a:r>
              <a:rPr lang="en-US" dirty="0" smtClean="0"/>
              <a:t>plus the required phase integral from the exit of the previous undulator.</a:t>
            </a:r>
          </a:p>
          <a:p>
            <a:endParaRPr lang="en-US" dirty="0"/>
          </a:p>
          <a:p>
            <a:r>
              <a:rPr lang="en-US" dirty="0" smtClean="0"/>
              <a:t>At K = 4.05, a phase shim is added so no phase shifters are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Data Set Gap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44" y="1415143"/>
            <a:ext cx="3657600" cy="2743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4" y="1404257"/>
            <a:ext cx="3657600" cy="2743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878" y="4391639"/>
            <a:ext cx="5813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Record the gap of the reference.</a:t>
            </a:r>
          </a:p>
          <a:p>
            <a:r>
              <a:rPr lang="en-US" dirty="0" smtClean="0"/>
              <a:t>Record encoder readings and gap values at poles in the undulator.</a:t>
            </a:r>
          </a:p>
          <a:p>
            <a:r>
              <a:rPr lang="en-US" dirty="0" smtClean="0"/>
              <a:t>Record the gap of the reference.</a:t>
            </a:r>
          </a:p>
          <a:p>
            <a:endParaRPr lang="en-US" dirty="0"/>
          </a:p>
          <a:p>
            <a:r>
              <a:rPr lang="en-US" dirty="0" smtClean="0"/>
              <a:t>If an encoder fails, repeat the procedure and set the new encoder offset to give the same encoder reading at the same gap settings.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8" y="4350620"/>
            <a:ext cx="2743200" cy="20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6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Measurements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596766" y="1549667"/>
            <a:ext cx="7970472" cy="380314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217919" y="3850105"/>
            <a:ext cx="818148" cy="38501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225940" y="4993906"/>
            <a:ext cx="818148" cy="4251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06754" y="5948413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Measurements in reference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900286" y="5409398"/>
            <a:ext cx="356135" cy="500514"/>
          </a:xfrm>
          <a:prstGeom prst="straightConnector1">
            <a:avLst/>
          </a:prstGeom>
          <a:ln w="158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41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Shifter Measurements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79713" y="5184704"/>
            <a:ext cx="719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Danfysik</a:t>
            </a:r>
            <a:r>
              <a:rPr lang="en-US" dirty="0" smtClean="0"/>
              <a:t> phase shifters meet our requirements, however, SLAC needs to measure a final data set.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35" y="1412154"/>
            <a:ext cx="4876007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4775" y="5967669"/>
            <a:ext cx="7455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SXR phase shifters have their phase integral measurements complete. </a:t>
            </a:r>
          </a:p>
          <a:p>
            <a:r>
              <a:rPr lang="en-US" dirty="0" smtClean="0"/>
              <a:t>HXR phase shifter measurements have started.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94187" y="535021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Bob Pushor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00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SLAC And </a:t>
            </a:r>
            <a:r>
              <a:rPr lang="en-US" dirty="0" err="1" smtClean="0"/>
              <a:t>Danfysik</a:t>
            </a:r>
            <a:r>
              <a:rPr lang="en-US" dirty="0" smtClean="0"/>
              <a:t> Phase Integrals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716" y="1771048"/>
            <a:ext cx="5219048" cy="363641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14697" y="3721764"/>
            <a:ext cx="1251857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22406" y="4180301"/>
            <a:ext cx="151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Compare phase shifts at 10 mm gap.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PI vs Gap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1543051"/>
            <a:ext cx="4114800" cy="339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5236028"/>
            <a:ext cx="7434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Measurements are made as the gap opens and also as the gap closes.  The difference is typically small.  Two phase shifters showed large hysteresis and those need further investigation.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40" y="1532572"/>
            <a:ext cx="4114800" cy="336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SXU Tuning Logistics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2" y="1293882"/>
            <a:ext cx="3200400" cy="2127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61" y="4123708"/>
            <a:ext cx="3200400" cy="2127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62" y="1289786"/>
            <a:ext cx="2840275" cy="21305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9155" y="3388096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 Undulators / Store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2895" y="6275672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Bring Undulator to 20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38273" y="3378473"/>
            <a:ext cx="2356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 / Final Data Set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82158" y="6227548"/>
            <a:ext cx="302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 Undulators </a:t>
            </a:r>
            <a:r>
              <a:rPr lang="en-US" dirty="0" smtClean="0">
                <a:latin typeface="Calibri"/>
              </a:rPr>
              <a:t>±15 </a:t>
            </a:r>
            <a:r>
              <a:rPr lang="en-US" dirty="0" err="1" smtClean="0">
                <a:latin typeface="Calibri"/>
              </a:rPr>
              <a:t>deg</a:t>
            </a:r>
            <a:r>
              <a:rPr lang="en-US" dirty="0" smtClean="0">
                <a:latin typeface="Calibri"/>
              </a:rPr>
              <a:t> 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37" y="3917480"/>
            <a:ext cx="3200400" cy="240069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385006" y="3224463"/>
            <a:ext cx="385015" cy="866274"/>
          </a:xfrm>
          <a:custGeom>
            <a:avLst/>
            <a:gdLst>
              <a:gd name="connsiteX0" fmla="*/ 385015 w 385015"/>
              <a:gd name="connsiteY0" fmla="*/ 0 h 866274"/>
              <a:gd name="connsiteX1" fmla="*/ 5 w 385015"/>
              <a:gd name="connsiteY1" fmla="*/ 365760 h 866274"/>
              <a:gd name="connsiteX2" fmla="*/ 375390 w 385015"/>
              <a:gd name="connsiteY2" fmla="*/ 866274 h 86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015" h="866274">
                <a:moveTo>
                  <a:pt x="385015" y="0"/>
                </a:moveTo>
                <a:cubicBezTo>
                  <a:pt x="193312" y="110690"/>
                  <a:pt x="1609" y="221381"/>
                  <a:pt x="5" y="365760"/>
                </a:cubicBezTo>
                <a:cubicBezTo>
                  <a:pt x="-1599" y="510139"/>
                  <a:pt x="319243" y="768417"/>
                  <a:pt x="375390" y="866274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206240" y="2877954"/>
            <a:ext cx="798897" cy="1155031"/>
          </a:xfrm>
          <a:custGeom>
            <a:avLst/>
            <a:gdLst>
              <a:gd name="connsiteX0" fmla="*/ 0 w 798897"/>
              <a:gd name="connsiteY0" fmla="*/ 1155031 h 1155031"/>
              <a:gd name="connsiteX1" fmla="*/ 385011 w 798897"/>
              <a:gd name="connsiteY1" fmla="*/ 875899 h 1155031"/>
              <a:gd name="connsiteX2" fmla="*/ 240632 w 798897"/>
              <a:gd name="connsiteY2" fmla="*/ 288758 h 1155031"/>
              <a:gd name="connsiteX3" fmla="*/ 798897 w 798897"/>
              <a:gd name="connsiteY3" fmla="*/ 0 h 115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897" h="1155031">
                <a:moveTo>
                  <a:pt x="0" y="1155031"/>
                </a:moveTo>
                <a:cubicBezTo>
                  <a:pt x="172453" y="1087654"/>
                  <a:pt x="344906" y="1020278"/>
                  <a:pt x="385011" y="875899"/>
                </a:cubicBezTo>
                <a:cubicBezTo>
                  <a:pt x="425116" y="731520"/>
                  <a:pt x="171651" y="434741"/>
                  <a:pt x="240632" y="288758"/>
                </a:cubicBezTo>
                <a:cubicBezTo>
                  <a:pt x="309613" y="142775"/>
                  <a:pt x="705853" y="43314"/>
                  <a:pt x="798897" y="0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8200724" y="3205213"/>
            <a:ext cx="376713" cy="1183907"/>
          </a:xfrm>
          <a:custGeom>
            <a:avLst/>
            <a:gdLst>
              <a:gd name="connsiteX0" fmla="*/ 0 w 376713"/>
              <a:gd name="connsiteY0" fmla="*/ 0 h 1183907"/>
              <a:gd name="connsiteX1" fmla="*/ 375385 w 376713"/>
              <a:gd name="connsiteY1" fmla="*/ 654518 h 1183907"/>
              <a:gd name="connsiteX2" fmla="*/ 125129 w 376713"/>
              <a:gd name="connsiteY2" fmla="*/ 1183907 h 1183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6713" h="1183907">
                <a:moveTo>
                  <a:pt x="0" y="0"/>
                </a:moveTo>
                <a:cubicBezTo>
                  <a:pt x="177265" y="228600"/>
                  <a:pt x="354530" y="457200"/>
                  <a:pt x="375385" y="654518"/>
                </a:cubicBezTo>
                <a:cubicBezTo>
                  <a:pt x="396240" y="851836"/>
                  <a:pt x="165234" y="1098884"/>
                  <a:pt x="125129" y="1183907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Gap Measurements, Field Integral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7" y="1809550"/>
            <a:ext cx="3657600" cy="2743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143" y="4899260"/>
            <a:ext cx="38523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gap of each phase shifter is</a:t>
            </a:r>
          </a:p>
          <a:p>
            <a:r>
              <a:rPr lang="en-US" dirty="0" smtClean="0"/>
              <a:t>measured using capacitive sensors.</a:t>
            </a:r>
          </a:p>
          <a:p>
            <a:r>
              <a:rPr lang="en-US" dirty="0" smtClean="0"/>
              <a:t>The gap is recorded along with the</a:t>
            </a:r>
          </a:p>
          <a:p>
            <a:r>
              <a:rPr lang="en-US" dirty="0" smtClean="0"/>
              <a:t>encoder reading.  A reference gap</a:t>
            </a:r>
          </a:p>
          <a:p>
            <a:r>
              <a:rPr lang="en-US" dirty="0" smtClean="0"/>
              <a:t>is included in the measurements.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06" y="1809549"/>
            <a:ext cx="3657600" cy="2743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0986" y="4933994"/>
            <a:ext cx="38738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setting up to do field integral</a:t>
            </a:r>
          </a:p>
          <a:p>
            <a:r>
              <a:rPr lang="en-US" dirty="0" smtClean="0"/>
              <a:t>measurements using a stretched</a:t>
            </a:r>
          </a:p>
          <a:p>
            <a:r>
              <a:rPr lang="en-US" dirty="0" smtClean="0"/>
              <a:t>wire bundle.  The errors on the</a:t>
            </a:r>
          </a:p>
          <a:p>
            <a:r>
              <a:rPr lang="en-US" dirty="0" smtClean="0"/>
              <a:t>Hall probe field integrals were large</a:t>
            </a:r>
          </a:p>
          <a:p>
            <a:r>
              <a:rPr lang="en-US" dirty="0" smtClean="0"/>
              <a:t>(~20 G cm).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4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Phase Shifter With Undulator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383" y="1585609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7047" y="4863830"/>
            <a:ext cx="6789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cross calibration of Dover bench and Kugler bench.</a:t>
            </a:r>
          </a:p>
          <a:p>
            <a:r>
              <a:rPr lang="en-US" dirty="0" smtClean="0"/>
              <a:t>Test calculations of phase matching error in undulator and phase</a:t>
            </a:r>
          </a:p>
          <a:p>
            <a:r>
              <a:rPr lang="en-US" dirty="0" smtClean="0"/>
              <a:t>	integral in phase shifter.</a:t>
            </a:r>
          </a:p>
          <a:p>
            <a:r>
              <a:rPr lang="en-US" dirty="0" smtClean="0"/>
              <a:t>Test jumps in phase shifter setting.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3943" y="6930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LCLS-TN-18-1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2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Phase Matching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72" y="1239360"/>
            <a:ext cx="5000000" cy="1733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892" y="3043320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Nominal phase provides a solution to phase matching.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67" y="3788504"/>
            <a:ext cx="333598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3124" y="51653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3004" y="546694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Nominal phase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636197" y="4756109"/>
            <a:ext cx="544748" cy="573930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188724" y="5291130"/>
            <a:ext cx="282102" cy="330740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92621" y="5112746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difference between the phase</a:t>
            </a:r>
          </a:p>
          <a:p>
            <a:r>
              <a:rPr lang="en-US" dirty="0" smtClean="0"/>
              <a:t>and the nominal phase is the phase</a:t>
            </a:r>
          </a:p>
          <a:p>
            <a:r>
              <a:rPr lang="en-US" dirty="0" smtClean="0"/>
              <a:t>matching error.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58783" y="3453310"/>
            <a:ext cx="21273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Nominal Phase: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cell phase 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</a:rPr>
              <a:t>symmetric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/>
              </a:rPr>
              <a:t>π per pole in 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Matching Error Correction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8" y="1551065"/>
            <a:ext cx="4895850" cy="406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940" y="589497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shifter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7243" y="4776291"/>
            <a:ext cx="184825" cy="1040860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409" y="2083746"/>
            <a:ext cx="2990850" cy="24765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684834" y="3677066"/>
            <a:ext cx="0" cy="428017"/>
          </a:xfrm>
          <a:prstGeom prst="straightConnector1">
            <a:avLst/>
          </a:prstGeom>
          <a:ln w="15875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23745" y="3745159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Matching Error and Correction vs 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" y="1697780"/>
            <a:ext cx="3657600" cy="2962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766" y="5107021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Measured phase matching error</a:t>
            </a:r>
          </a:p>
          <a:p>
            <a:r>
              <a:rPr lang="en-US" dirty="0" smtClean="0"/>
              <a:t>and spline fit.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84" y="1667791"/>
            <a:ext cx="3657600" cy="29523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8382" y="5097292"/>
            <a:ext cx="3659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Required phase integral to correct</a:t>
            </a:r>
          </a:p>
          <a:p>
            <a:r>
              <a:rPr lang="en-US" dirty="0" smtClean="0"/>
              <a:t>the phase matching error.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Shifter Jumps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65" y="1465764"/>
            <a:ext cx="5038725" cy="4067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9498" y="5721814"/>
            <a:ext cx="763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phase shifter is not strong enough to cover the entire required phase</a:t>
            </a:r>
          </a:p>
          <a:p>
            <a:r>
              <a:rPr lang="en-US" dirty="0" smtClean="0"/>
              <a:t>integral range.  Instead, use 2</a:t>
            </a:r>
            <a:r>
              <a:rPr lang="el-GR" dirty="0" smtClean="0">
                <a:latin typeface="Calibri"/>
              </a:rPr>
              <a:t>π</a:t>
            </a:r>
            <a:r>
              <a:rPr lang="en-US" dirty="0" smtClean="0">
                <a:latin typeface="Calibri"/>
              </a:rPr>
              <a:t>n phase jumps.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0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For Test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40" y="1369795"/>
            <a:ext cx="5151120" cy="4137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7794" y="5592278"/>
            <a:ext cx="6083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Circles: uniformly spaced in K, cover phase integral range</a:t>
            </a:r>
          </a:p>
          <a:p>
            <a:r>
              <a:rPr lang="en-US" dirty="0" smtClean="0"/>
              <a:t>Squares: measurements near a jump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4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Results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6" y="1703657"/>
            <a:ext cx="86772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5" y="4190291"/>
            <a:ext cx="86868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3736" y="134241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Spacing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4008" y="380351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Jump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850225" y="1634243"/>
            <a:ext cx="1128408" cy="22179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044771" y="3968884"/>
            <a:ext cx="924128" cy="2315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5762" y="6157609"/>
            <a:ext cx="653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phase shifter made the proper correction within tolerance.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7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K Value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73" y="1476070"/>
            <a:ext cx="4876800" cy="2505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123" y="4299626"/>
            <a:ext cx="789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 phase matching shims so that at K=4.05 no phase shifters are required.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79" y="4851772"/>
            <a:ext cx="8715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437762" y="5544761"/>
            <a:ext cx="107005" cy="486383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96902" y="6070060"/>
            <a:ext cx="329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phase shifter is turned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Taper Studies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3586" y="1653701"/>
            <a:ext cx="719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SXR undulators have flexures which allow the gap to be tapered.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21" y="2561792"/>
            <a:ext cx="3657600" cy="2954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4368" y="553503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fields, 8 mm gap with 0.3 mm taper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66559" y="6833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LCLS-TN-18-2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41435" y="60254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 mm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75081" y="60254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8.3 mm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986345" y="5428648"/>
            <a:ext cx="1031507" cy="595164"/>
            <a:chOff x="7294345" y="5428648"/>
            <a:chExt cx="1031507" cy="595164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7295949" y="5428648"/>
              <a:ext cx="1029903" cy="134754"/>
            </a:xfrm>
            <a:prstGeom prst="line">
              <a:avLst/>
            </a:prstGeom>
            <a:ln w="158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294345" y="5889058"/>
              <a:ext cx="1029903" cy="134754"/>
            </a:xfrm>
            <a:prstGeom prst="line">
              <a:avLst/>
            </a:prstGeom>
            <a:ln w="158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96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SXU-001 Repeat Measurements After Storing 6 Months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4" y="1968468"/>
            <a:ext cx="3657600" cy="304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34" y="1934428"/>
            <a:ext cx="3657600" cy="30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1777" y="5621154"/>
            <a:ext cx="7131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 Result:</a:t>
            </a:r>
          </a:p>
          <a:p>
            <a:r>
              <a:rPr lang="en-US" dirty="0" smtClean="0"/>
              <a:t>Storing the SXR undulators does not seem to affect their calibration.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77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Taper To Compensate Energy Loss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68" y="1555773"/>
            <a:ext cx="6400800" cy="2745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4259" y="4747098"/>
            <a:ext cx="585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 used a step taper.  LCLS-II can use a linear taper.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90609" y="5426292"/>
            <a:ext cx="457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Does the taper increase the phase errors?</a:t>
            </a:r>
            <a:endParaRPr lang="en-US" dirty="0"/>
          </a:p>
          <a:p>
            <a:r>
              <a:rPr lang="en-US" dirty="0" smtClean="0"/>
              <a:t>How do we do phase matching?</a:t>
            </a:r>
          </a:p>
          <a:p>
            <a:r>
              <a:rPr lang="en-US" dirty="0" smtClean="0"/>
              <a:t>Can we use the </a:t>
            </a:r>
            <a:r>
              <a:rPr lang="en-US" dirty="0" err="1" smtClean="0"/>
              <a:t>untapered</a:t>
            </a:r>
            <a:r>
              <a:rPr lang="en-US" dirty="0" smtClean="0"/>
              <a:t> measurements?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0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Taper Requirement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67" y="1414428"/>
            <a:ext cx="3657600" cy="2954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11" y="1423643"/>
            <a:ext cx="3657600" cy="295485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2" y="4482526"/>
            <a:ext cx="22002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2" y="5207287"/>
            <a:ext cx="191452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82" y="5760598"/>
            <a:ext cx="20193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92" y="4977826"/>
            <a:ext cx="18764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677055" y="5252936"/>
            <a:ext cx="1527243" cy="9728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54870" y="5447482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constant</a:t>
            </a:r>
          </a:p>
          <a:p>
            <a:pPr algn="ctr"/>
            <a:r>
              <a:rPr lang="en-US" dirty="0" smtClean="0"/>
              <a:t>wavelength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Errors In Tapered Undulator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30" y="1519585"/>
            <a:ext cx="4930140" cy="4069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769" y="5787957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phase errors did not change significantly from the </a:t>
            </a:r>
            <a:r>
              <a:rPr lang="en-US" dirty="0" err="1" smtClean="0"/>
              <a:t>untapered</a:t>
            </a:r>
            <a:r>
              <a:rPr lang="en-US" dirty="0" smtClean="0"/>
              <a:t>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3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Tapered Undulator Measurement Summary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1" y="1383557"/>
            <a:ext cx="7315200" cy="428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475747" y="1828800"/>
            <a:ext cx="3003082" cy="18482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68494" y="3803515"/>
            <a:ext cx="2548646" cy="22373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749047" y="3794095"/>
            <a:ext cx="2422187" cy="22665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62701" y="1890862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change</a:t>
            </a:r>
          </a:p>
          <a:p>
            <a:r>
              <a:rPr lang="en-US" dirty="0" smtClean="0"/>
              <a:t>in phase errors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3514" y="6076404"/>
            <a:ext cx="5852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change in phase matching errors.</a:t>
            </a:r>
          </a:p>
          <a:p>
            <a:r>
              <a:rPr lang="en-US" dirty="0" smtClean="0"/>
              <a:t>Can set phase shifters using </a:t>
            </a:r>
            <a:r>
              <a:rPr lang="en-US" dirty="0" err="1" smtClean="0"/>
              <a:t>untapered</a:t>
            </a:r>
            <a:r>
              <a:rPr lang="en-US" dirty="0" smtClean="0"/>
              <a:t> measurements.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Magnet Radiation Damage Measurements For The Tunnel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88" y="1400205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715" y="5050980"/>
            <a:ext cx="87412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are testing thin printed circuit coils that sit on the magnets with the poles sticking through holes in the </a:t>
            </a:r>
            <a:r>
              <a:rPr lang="en-US" dirty="0" err="1" smtClean="0"/>
              <a:t>kapton</a:t>
            </a:r>
            <a:r>
              <a:rPr lang="en-US" dirty="0" smtClean="0"/>
              <a:t> substrate.</a:t>
            </a:r>
          </a:p>
          <a:p>
            <a:endParaRPr lang="en-US" dirty="0"/>
          </a:p>
          <a:p>
            <a:r>
              <a:rPr lang="en-US" dirty="0" smtClean="0"/>
              <a:t>The coil voltage is integrated to give the flux change as the gap is changed between two values.  Changes in the flux measurement will indicate radiation damage.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4003" y="1156841"/>
            <a:ext cx="19800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Kapton</a:t>
            </a:r>
            <a:endParaRPr lang="en-US" dirty="0" smtClean="0"/>
          </a:p>
          <a:p>
            <a:r>
              <a:rPr lang="en-US" dirty="0" smtClean="0"/>
              <a:t>1 m long</a:t>
            </a:r>
          </a:p>
          <a:p>
            <a:r>
              <a:rPr lang="en-US" dirty="0" smtClean="0"/>
              <a:t>125 microns thick</a:t>
            </a:r>
          </a:p>
          <a:p>
            <a:r>
              <a:rPr lang="en-US" dirty="0" smtClean="0"/>
              <a:t>2 layers</a:t>
            </a:r>
          </a:p>
          <a:p>
            <a:r>
              <a:rPr lang="en-US" dirty="0" smtClean="0"/>
              <a:t>36 turns per pole</a:t>
            </a:r>
          </a:p>
          <a:p>
            <a:r>
              <a:rPr lang="en-US" dirty="0" smtClean="0"/>
              <a:t>0.1 VS signal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6" y="2882348"/>
            <a:ext cx="2743200" cy="20577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8183" y="239300"/>
            <a:ext cx="1575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Scott Anderson</a:t>
            </a:r>
          </a:p>
          <a:p>
            <a:r>
              <a:rPr lang="en-US" sz="1600" dirty="0" smtClean="0"/>
              <a:t>Johann Baader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62013" y="2531444"/>
            <a:ext cx="945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LTT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6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Radiation Damage Measurements </a:t>
            </a:r>
            <a:r>
              <a:rPr lang="en-US" dirty="0" smtClean="0"/>
              <a:t>Test Results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5870" y="5556951"/>
            <a:ext cx="5308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PXI to build a multichannel system.</a:t>
            </a:r>
          </a:p>
          <a:p>
            <a:r>
              <a:rPr lang="en-US" dirty="0" smtClean="0"/>
              <a:t>Short term measurements give ~10</a:t>
            </a:r>
            <a:r>
              <a:rPr lang="en-US" baseline="30000" dirty="0" smtClean="0"/>
              <a:t>-4  </a:t>
            </a:r>
            <a:r>
              <a:rPr lang="en-US" dirty="0" smtClean="0"/>
              <a:t>repeatability.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7" y="1751798"/>
            <a:ext cx="3657600" cy="2743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34" y="1832410"/>
            <a:ext cx="3657600" cy="257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HXR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LCLS-II FAC Review, February 5-6,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58" y="1362386"/>
            <a:ext cx="3657600" cy="27418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66456" y="5660568"/>
            <a:ext cx="3483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probe measurements are done with the probe at the end of a large carbon fiber tube.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1973" y="4188612"/>
            <a:ext cx="354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 coil measurements will be done with a vertical coil.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" y="4029387"/>
            <a:ext cx="3657600" cy="2741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220873"/>
            <a:ext cx="3657600" cy="27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7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‘Production’ HXR Undulator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50" y="1635777"/>
            <a:ext cx="2286000" cy="1714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3" y="1414916"/>
            <a:ext cx="3772514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3453" y="631417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CMM measurements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0" y="1773204"/>
            <a:ext cx="2286000" cy="140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965" y="3814762"/>
            <a:ext cx="3657600" cy="238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28573" y="606391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Reese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Long Term Test Lab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98" y="1332697"/>
            <a:ext cx="4876007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6029" y="5136185"/>
            <a:ext cx="7393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Lifetime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Test SXR tracking of beam pipe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est effect of beam pipe water temperature on magnet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Radiation damage detection system tests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9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After Production Measurements Are Complete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68" y="2140081"/>
            <a:ext cx="3657600" cy="24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8" y="1916349"/>
            <a:ext cx="3657600" cy="2743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5758" y="4893012"/>
            <a:ext cx="36728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Build Helmholtz coil around bench</a:t>
            </a:r>
          </a:p>
          <a:p>
            <a:r>
              <a:rPr lang="en-US" dirty="0" smtClean="0"/>
              <a:t>and undulator.</a:t>
            </a:r>
          </a:p>
          <a:p>
            <a:r>
              <a:rPr lang="en-US" dirty="0" smtClean="0"/>
              <a:t>Determine the effect of changes</a:t>
            </a:r>
          </a:p>
          <a:p>
            <a:r>
              <a:rPr lang="en-US" dirty="0" smtClean="0"/>
              <a:t>in the ambient magnetic field</a:t>
            </a:r>
          </a:p>
          <a:p>
            <a:r>
              <a:rPr lang="en-US" dirty="0" smtClean="0"/>
              <a:t>on the undulators.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1375" y="5204293"/>
            <a:ext cx="365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the effect of temperature</a:t>
            </a:r>
          </a:p>
          <a:p>
            <a:r>
              <a:rPr lang="en-US" dirty="0" smtClean="0"/>
              <a:t>changes on the undulators.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72008" y="1984443"/>
            <a:ext cx="1181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LCLS-TN-09-4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5977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SXU Tuning Time, Issues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9272" y="1255156"/>
            <a:ext cx="827771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SXU-001</a:t>
            </a:r>
          </a:p>
          <a:p>
            <a:r>
              <a:rPr lang="en-US" sz="1600" dirty="0" smtClean="0"/>
              <a:t>	7/12/17 to 8/17/17, ~5 weeks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unlubricated leveling screws, missing fiducials, centerline shift with gap,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could not close gap, tuning rotor holes wrong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SXU-002, many problems, sent to LBNL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At LBNL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could not close gap, missing drive screw key, large field integrals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SXU-003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9/25/17 to 10/18/17, ~4 ½ weeks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rust on poles, hit hard stop, limit switch not adjusted, centerline shift with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SXU-004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10/27/17 to 12/5/17, ~5 weeks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hit hard stop, limit switch not adjusted, tilt switches not set,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centerline shift with gap, jaws pitch as gap opens, open/close shift 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SXU-005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2/5/28 to 2/23/18, ~3 weeks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large field integrals, centerline shift with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SXU-006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12/11/17 to 1/18/18, ~3 weeks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hard stops not set properly, centerline shift with gap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299400" y="6181852"/>
            <a:ext cx="5656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With time, the undulators are having fewer problems.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 are getting better at dealing with the problems.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 SXR undulator measurements are ongoing.  We are getting better at fixing problems and getting better at tuning with a variable gap.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 final data set measurements on the phase shifters are ongoing.  The measurements are cross calibrated with the undulators.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HXR undulator measurements are starting.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Tests are starting in the Long Term Test Lab.</a:t>
            </a:r>
          </a:p>
          <a:p>
            <a:pPr lvl="2"/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8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SXR Measurements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057" y="1647818"/>
            <a:ext cx="4269284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1647817"/>
            <a:ext cx="4269284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372" y="5281971"/>
            <a:ext cx="3592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Hall probe and touch probe measurements are done with the Kugler bench.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55771" y="5292855"/>
            <a:ext cx="298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Field integrals are measured with a long coil.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31540" y="593386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Yurii Levashov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5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Probe Measurements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" y="4071832"/>
            <a:ext cx="3657600" cy="208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01" y="1405285"/>
            <a:ext cx="3657600" cy="199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21" y="3597993"/>
            <a:ext cx="3657600" cy="296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1" y="1366787"/>
            <a:ext cx="3200400" cy="2400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5901" y="6314173"/>
            <a:ext cx="337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/ Bottom Pole Tip Positions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64430" y="297420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2041" y="642129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Fields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69284" y="252919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 Reese</a:t>
            </a:r>
          </a:p>
          <a:p>
            <a:r>
              <a:rPr lang="en-US" dirty="0" smtClean="0"/>
              <a:t>Bob Pushor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2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Probe Measurements: Centerline Shift With Gap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80" y="1637449"/>
            <a:ext cx="3200400" cy="178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538949"/>
              </p:ext>
            </p:extLst>
          </p:nvPr>
        </p:nvGraphicFramePr>
        <p:xfrm>
          <a:off x="84823" y="3704022"/>
          <a:ext cx="6972300" cy="2876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21" y="1374809"/>
            <a:ext cx="2743200" cy="22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4984" y="1559293"/>
            <a:ext cx="22365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the undulator</a:t>
            </a:r>
          </a:p>
          <a:p>
            <a:r>
              <a:rPr lang="en-US" dirty="0" smtClean="0"/>
              <a:t>center line height</a:t>
            </a:r>
          </a:p>
          <a:p>
            <a:r>
              <a:rPr lang="en-US" dirty="0" smtClean="0"/>
              <a:t>and pitch need to</a:t>
            </a:r>
          </a:p>
          <a:p>
            <a:r>
              <a:rPr lang="en-US" dirty="0" smtClean="0"/>
              <a:t>be corrected before </a:t>
            </a:r>
          </a:p>
          <a:p>
            <a:r>
              <a:rPr lang="en-US" dirty="0" smtClean="0"/>
              <a:t>measuring.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5579" y="3503596"/>
            <a:ext cx="2474492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1174" y="6208294"/>
            <a:ext cx="2669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Potentiometer not available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043637" y="2723949"/>
            <a:ext cx="972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Springs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10501" y="2358189"/>
            <a:ext cx="500514" cy="394637"/>
          </a:xfrm>
          <a:prstGeom prst="straightConnector1">
            <a:avLst/>
          </a:prstGeom>
          <a:ln w="158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4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Tuning, Hall Probe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38" y="1337912"/>
            <a:ext cx="3200400" cy="240069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81" y="3535330"/>
            <a:ext cx="3899754" cy="29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b="1547"/>
          <a:stretch>
            <a:fillRect/>
          </a:stretch>
        </p:blipFill>
        <p:spPr bwMode="auto">
          <a:xfrm>
            <a:off x="4183494" y="4603549"/>
            <a:ext cx="4781044" cy="187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2118" y="1501541"/>
            <a:ext cx="1828800" cy="2521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612556" y="1540043"/>
            <a:ext cx="1982804" cy="25988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8721" y="243511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Diego</a:t>
            </a:r>
            <a:r>
              <a:rPr lang="en-US" dirty="0"/>
              <a:t> </a:t>
            </a:r>
            <a:r>
              <a:rPr lang="en-US" dirty="0" smtClean="0"/>
              <a:t>Arbelaez</a:t>
            </a:r>
          </a:p>
          <a:p>
            <a:r>
              <a:rPr lang="en-US" dirty="0" smtClean="0"/>
              <a:t>Laura Garcia Fajardo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37247" y="399228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Rotors, Slugs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12121" y="3799469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Capacitive Sensors</a:t>
            </a:r>
          </a:p>
          <a:p>
            <a:pPr algn="ctr"/>
            <a:r>
              <a:rPr lang="en-US" dirty="0" smtClean="0"/>
              <a:t>To Move Poles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7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Data Set Field Integrals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16886" y="283974"/>
            <a:ext cx="376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Spline fits are used to interpolate between measured points.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25" y="1339968"/>
            <a:ext cx="3200400" cy="261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12" y="4059455"/>
            <a:ext cx="3200400" cy="2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86" y="1311794"/>
            <a:ext cx="3200400" cy="265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86" y="4074041"/>
            <a:ext cx="3200400" cy="266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7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A72852D6E73E428A7641CF5E6FE0A7" ma:contentTypeVersion="4" ma:contentTypeDescription="Create a new document." ma:contentTypeScope="" ma:versionID="9cb6f38eeba233b752bba87ad9f437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1b5f35d88f7f6ebfe284b0f73f43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B8E103-0CB1-452B-AC4D-68774D8B21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830</TotalTime>
  <Words>1290</Words>
  <Application>Microsoft Office PowerPoint</Application>
  <PresentationFormat>On-screen Show (4:3)</PresentationFormat>
  <Paragraphs>259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LastName_Title_DR201608</vt:lpstr>
      <vt:lpstr>LCLS-II Undulator Measurements</vt:lpstr>
      <vt:lpstr>SXU Tuning Logistics</vt:lpstr>
      <vt:lpstr>SXU-001 Repeat Measurements After Storing 6 Months</vt:lpstr>
      <vt:lpstr>SXU Tuning Time, Issues</vt:lpstr>
      <vt:lpstr>SXR Measurements</vt:lpstr>
      <vt:lpstr>Touch Probe Measurements</vt:lpstr>
      <vt:lpstr>Touch Probe Measurements: Centerline Shift With Gap</vt:lpstr>
      <vt:lpstr>Tuning, Hall Probe Measurements</vt:lpstr>
      <vt:lpstr>Final Data Set Field Integrals</vt:lpstr>
      <vt:lpstr>Final Data Set K Fits</vt:lpstr>
      <vt:lpstr>K Hysteresis</vt:lpstr>
      <vt:lpstr>Phase Matching</vt:lpstr>
      <vt:lpstr>Final Data Set Phase Matching Fits</vt:lpstr>
      <vt:lpstr>Final Data Set Commissioning Phase Matching Correction</vt:lpstr>
      <vt:lpstr>Final Data Set Gap Measurements</vt:lpstr>
      <vt:lpstr>Gap Measurements</vt:lpstr>
      <vt:lpstr>Phase Shifter Measurements</vt:lpstr>
      <vt:lpstr>SLAC And Danfysik Phase Integrals</vt:lpstr>
      <vt:lpstr>Fit PI vs Gap</vt:lpstr>
      <vt:lpstr>Gap Measurements, Field Integral Measurements</vt:lpstr>
      <vt:lpstr>Test Phase Shifter With Undulator</vt:lpstr>
      <vt:lpstr>Undulator Phase Matching</vt:lpstr>
      <vt:lpstr>Phase Matching Error Correction</vt:lpstr>
      <vt:lpstr>Phase Matching Error and Correction vs K</vt:lpstr>
      <vt:lpstr>Phase Shifter Jumps</vt:lpstr>
      <vt:lpstr>Measurements For Test</vt:lpstr>
      <vt:lpstr>Test Results</vt:lpstr>
      <vt:lpstr>Commissioning K Value</vt:lpstr>
      <vt:lpstr>Undulator Taper Studies</vt:lpstr>
      <vt:lpstr>Linear Taper To Compensate Energy Loss</vt:lpstr>
      <vt:lpstr>Linear Taper Requirement</vt:lpstr>
      <vt:lpstr>Phase Errors In Tapered Undulator</vt:lpstr>
      <vt:lpstr>Tapered Undulator Measurement Summary</vt:lpstr>
      <vt:lpstr>Magnet Radiation Damage Measurements For The Tunnel</vt:lpstr>
      <vt:lpstr>Magnet Radiation Damage Measurements Test Results</vt:lpstr>
      <vt:lpstr> HXR Measurements</vt:lpstr>
      <vt:lpstr>First ‘Production’ HXR Undulator</vt:lpstr>
      <vt:lpstr>Setting Up Long Term Test Lab</vt:lpstr>
      <vt:lpstr>Tests After Production Measurements Are Complete</vt:lpstr>
      <vt:lpstr>Summary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Smitherum, Stefanie</dc:creator>
  <cp:lastModifiedBy>Wolf, Zachary</cp:lastModifiedBy>
  <cp:revision>95</cp:revision>
  <cp:lastPrinted>2009-07-27T17:31:51Z</cp:lastPrinted>
  <dcterms:created xsi:type="dcterms:W3CDTF">2016-07-29T17:18:15Z</dcterms:created>
  <dcterms:modified xsi:type="dcterms:W3CDTF">2018-03-02T01:52:29Z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0x01010060A72852D6E73E428A7641CF5E6FE0A7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