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31"/>
  </p:notesMasterIdLst>
  <p:handoutMasterIdLst>
    <p:handoutMasterId r:id="rId32"/>
  </p:handoutMasterIdLst>
  <p:sldIdLst>
    <p:sldId id="278" r:id="rId5"/>
    <p:sldId id="295" r:id="rId6"/>
    <p:sldId id="279" r:id="rId7"/>
    <p:sldId id="296" r:id="rId8"/>
    <p:sldId id="294" r:id="rId9"/>
    <p:sldId id="280" r:id="rId10"/>
    <p:sldId id="281" r:id="rId11"/>
    <p:sldId id="283" r:id="rId12"/>
    <p:sldId id="282" r:id="rId13"/>
    <p:sldId id="291" r:id="rId14"/>
    <p:sldId id="292" r:id="rId15"/>
    <p:sldId id="284" r:id="rId16"/>
    <p:sldId id="285" r:id="rId17"/>
    <p:sldId id="286" r:id="rId18"/>
    <p:sldId id="287" r:id="rId19"/>
    <p:sldId id="288" r:id="rId20"/>
    <p:sldId id="289" r:id="rId21"/>
    <p:sldId id="290" r:id="rId22"/>
    <p:sldId id="293" r:id="rId23"/>
    <p:sldId id="301" r:id="rId24"/>
    <p:sldId id="302" r:id="rId25"/>
    <p:sldId id="297" r:id="rId26"/>
    <p:sldId id="298" r:id="rId27"/>
    <p:sldId id="299" r:id="rId28"/>
    <p:sldId id="303" r:id="rId29"/>
    <p:sldId id="300" r:id="rId30"/>
  </p:sldIdLst>
  <p:sldSz cx="9144000" cy="5143500" type="screen16x9"/>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5">
          <p15:clr>
            <a:srgbClr val="A4A3A4"/>
          </p15:clr>
        </p15:guide>
        <p15:guide id="2" orient="horz" pos="971">
          <p15:clr>
            <a:srgbClr val="A4A3A4"/>
          </p15:clr>
        </p15:guide>
        <p15:guide id="3" orient="horz" pos="2809">
          <p15:clr>
            <a:srgbClr val="A4A3A4"/>
          </p15:clr>
        </p15:guide>
        <p15:guide id="4" orient="horz" pos="2985">
          <p15:clr>
            <a:srgbClr val="A4A3A4"/>
          </p15:clr>
        </p15:guide>
        <p15:guide id="5" orient="horz" pos="789">
          <p15:clr>
            <a:srgbClr val="A4A3A4"/>
          </p15:clr>
        </p15:guide>
        <p15:guide id="6" orient="horz" pos="1332" userDrawn="1">
          <p15:clr>
            <a:srgbClr val="A4A3A4"/>
          </p15:clr>
        </p15:guide>
        <p15:guide id="7" orient="horz" pos="3137">
          <p15:clr>
            <a:srgbClr val="A4A3A4"/>
          </p15:clr>
        </p15:guide>
        <p15:guide id="8" orient="horz" pos="425">
          <p15:clr>
            <a:srgbClr val="A4A3A4"/>
          </p15:clr>
        </p15:guide>
        <p15:guide id="9" orient="horz" pos="2106">
          <p15:clr>
            <a:srgbClr val="A4A3A4"/>
          </p15:clr>
        </p15:guide>
        <p15:guide id="10" pos="2880">
          <p15:clr>
            <a:srgbClr val="A4A3A4"/>
          </p15:clr>
        </p15:guide>
        <p15:guide id="11" pos="363">
          <p15:clr>
            <a:srgbClr val="A4A3A4"/>
          </p15:clr>
        </p15:guide>
        <p15:guide id="12" pos="5396">
          <p15:clr>
            <a:srgbClr val="A4A3A4"/>
          </p15:clr>
        </p15:guide>
        <p15:guide id="13" pos="282">
          <p15:clr>
            <a:srgbClr val="A4A3A4"/>
          </p15:clr>
        </p15:guide>
        <p15:guide id="14" pos="3784">
          <p15:clr>
            <a:srgbClr val="A4A3A4"/>
          </p15:clr>
        </p15:guide>
        <p15:guide id="15" pos="3736">
          <p15:clr>
            <a:srgbClr val="A4A3A4"/>
          </p15:clr>
        </p15:guide>
        <p15:guide id="16" pos="2179">
          <p15:clr>
            <a:srgbClr val="A4A3A4"/>
          </p15:clr>
        </p15:guide>
        <p15:guide id="17" pos="5464">
          <p15:clr>
            <a:srgbClr val="A4A3A4"/>
          </p15:clr>
        </p15:guide>
        <p15:guide id="18" pos="386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C295"/>
    <a:srgbClr val="A79E70"/>
    <a:srgbClr val="DB5807"/>
    <a:srgbClr val="F66308"/>
    <a:srgbClr val="E17000"/>
    <a:srgbClr val="981E32"/>
    <a:srgbClr val="FFFFFF"/>
    <a:srgbClr val="C75B12"/>
    <a:srgbClr val="5B8F22"/>
    <a:srgbClr val="4D4F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31D12A-7D7A-3A9F-454D-6AA7290BCBDC}" v="3" dt="2022-01-19T22:39:22.389"/>
    <p1510:client id="{808025B5-F797-03FC-D996-9987F0C75D2F}" v="2" dt="2022-01-18T20:22:13.605"/>
    <p1510:client id="{9AC9597D-527F-485F-8C56-506EE7FB7241}" v="2" dt="2022-01-18T20:19:33.860"/>
    <p1510:client id="{AA82A148-FB2D-A930-3364-64E78417B490}" v="2" dt="2022-01-19T18:40:30.8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966" autoAdjust="0"/>
    <p:restoredTop sz="95808" autoAdjust="0"/>
  </p:normalViewPr>
  <p:slideViewPr>
    <p:cSldViewPr snapToObjects="1" showGuides="1">
      <p:cViewPr varScale="1">
        <p:scale>
          <a:sx n="183" d="100"/>
          <a:sy n="183" d="100"/>
        </p:scale>
        <p:origin x="180" y="162"/>
      </p:cViewPr>
      <p:guideLst>
        <p:guide orient="horz" pos="245"/>
        <p:guide orient="horz" pos="971"/>
        <p:guide orient="horz" pos="2809"/>
        <p:guide orient="horz" pos="2985"/>
        <p:guide orient="horz" pos="789"/>
        <p:guide orient="horz" pos="1332"/>
        <p:guide orient="horz" pos="3137"/>
        <p:guide orient="horz" pos="425"/>
        <p:guide orient="horz" pos="2106"/>
        <p:guide pos="2880"/>
        <p:guide pos="363"/>
        <p:guide pos="5396"/>
        <p:guide pos="282"/>
        <p:guide pos="3784"/>
        <p:guide pos="3736"/>
        <p:guide pos="2179"/>
        <p:guide pos="5464"/>
        <p:guide pos="3867"/>
      </p:guideLst>
    </p:cSldViewPr>
  </p:slideViewPr>
  <p:notesTextViewPr>
    <p:cViewPr>
      <p:scale>
        <a:sx n="1" d="1"/>
        <a:sy n="1" d="1"/>
      </p:scale>
      <p:origin x="0" y="0"/>
    </p:cViewPr>
  </p:notesTextViewPr>
  <p:sorterViewPr>
    <p:cViewPr>
      <p:scale>
        <a:sx n="100" d="100"/>
        <a:sy n="100" d="100"/>
      </p:scale>
      <p:origin x="0" y="0"/>
    </p:cViewPr>
  </p:sorterViewPr>
  <p:notesViewPr>
    <p:cSldViewPr snapToObjects="1" showGuides="1">
      <p:cViewPr varScale="1">
        <p:scale>
          <a:sx n="85" d="100"/>
          <a:sy n="85" d="100"/>
        </p:scale>
        <p:origin x="-313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EBF33E-D9A7-42CC-B598-9AD8356CBB5A}" type="datetimeFigureOut">
              <a:rPr lang="en-US" smtClean="0"/>
              <a:pPr/>
              <a:t>5/3/2022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CEAAB5D-0CC4-45A8-B4B6-0B8B738A4E3F}" type="slidenum">
              <a:rPr lang="en-US" smtClean="0"/>
              <a:pPr/>
              <a:t>‹#›</a:t>
            </a:fld>
            <a:endParaRPr lang="en-US"/>
          </a:p>
        </p:txBody>
      </p:sp>
    </p:spTree>
    <p:extLst>
      <p:ext uri="{BB962C8B-B14F-4D97-AF65-F5344CB8AC3E}">
        <p14:creationId xmlns:p14="http://schemas.microsoft.com/office/powerpoint/2010/main" val="23476699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B58700-9FA2-48CE-AC88-D71D45EB490A}" type="datetimeFigureOut">
              <a:rPr lang="en-US" smtClean="0"/>
              <a:pPr/>
              <a:t>5/3/2022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9BC4E5-2BC1-4F43-85DD-A1B8F74CB7EB}" type="slidenum">
              <a:rPr lang="en-US" smtClean="0"/>
              <a:pPr/>
              <a:t>‹#›</a:t>
            </a:fld>
            <a:endParaRPr lang="en-US" dirty="0"/>
          </a:p>
        </p:txBody>
      </p:sp>
    </p:spTree>
    <p:extLst>
      <p:ext uri="{BB962C8B-B14F-4D97-AF65-F5344CB8AC3E}">
        <p14:creationId xmlns:p14="http://schemas.microsoft.com/office/powerpoint/2010/main" val="140900429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 Id="rId9" Type="http://schemas.openxmlformats.org/officeDocument/2006/relationships/image" Target="../media/image8.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FEBBD4D-A077-694F-949C-816E31DDFCB4}"/>
              </a:ext>
            </a:extLst>
          </p:cNvPr>
          <p:cNvSpPr/>
          <p:nvPr userDrawn="1"/>
        </p:nvSpPr>
        <p:spPr>
          <a:xfrm>
            <a:off x="0" y="4371107"/>
            <a:ext cx="9144000" cy="77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line dot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 y="-3597"/>
            <a:ext cx="9143245" cy="5150695"/>
          </a:xfrm>
          <a:prstGeom prst="rect">
            <a:avLst/>
          </a:prstGeom>
        </p:spPr>
      </p:pic>
      <p:pic>
        <p:nvPicPr>
          <p:cNvPr id="16" name="logo SLAC">
            <a:extLst>
              <a:ext uri="{FF2B5EF4-FFF2-40B4-BE49-F238E27FC236}">
                <a16:creationId xmlns:a16="http://schemas.microsoft.com/office/drawing/2014/main" id="{9B359C41-4F1D-C34A-A6F5-56B5093A7BD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6565" b="51513"/>
          <a:stretch/>
        </p:blipFill>
        <p:spPr>
          <a:xfrm>
            <a:off x="6917902" y="2666615"/>
            <a:ext cx="2166310" cy="365760"/>
          </a:xfrm>
          <a:prstGeom prst="rect">
            <a:avLst/>
          </a:prstGeom>
        </p:spPr>
      </p:pic>
      <p:pic>
        <p:nvPicPr>
          <p:cNvPr id="9" name="Picture 8">
            <a:extLst>
              <a:ext uri="{FF2B5EF4-FFF2-40B4-BE49-F238E27FC236}">
                <a16:creationId xmlns:a16="http://schemas.microsoft.com/office/drawing/2014/main" id="{5512191F-B767-D04B-9D40-AFF96A3B3B20}"/>
              </a:ext>
            </a:extLst>
          </p:cNvPr>
          <p:cNvPicPr>
            <a:picLocks noChangeAspect="1"/>
          </p:cNvPicPr>
          <p:nvPr userDrawn="1"/>
        </p:nvPicPr>
        <p:blipFill>
          <a:blip r:embed="rId4"/>
          <a:stretch>
            <a:fillRect/>
          </a:stretch>
        </p:blipFill>
        <p:spPr>
          <a:xfrm>
            <a:off x="577056" y="4566854"/>
            <a:ext cx="2209800" cy="324193"/>
          </a:xfrm>
          <a:prstGeom prst="rect">
            <a:avLst/>
          </a:prstGeom>
        </p:spPr>
      </p:pic>
      <p:pic>
        <p:nvPicPr>
          <p:cNvPr id="14" name="Picture 13">
            <a:extLst>
              <a:ext uri="{FF2B5EF4-FFF2-40B4-BE49-F238E27FC236}">
                <a16:creationId xmlns:a16="http://schemas.microsoft.com/office/drawing/2014/main" id="{6D83F41A-623A-084A-9B29-C305AC8E24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11172" y="3257550"/>
            <a:ext cx="2138948" cy="457200"/>
          </a:xfrm>
          <a:prstGeom prst="rect">
            <a:avLst/>
          </a:prstGeom>
        </p:spPr>
      </p:pic>
      <p:pic>
        <p:nvPicPr>
          <p:cNvPr id="17" name="Picture 16" descr="A close up of a sign&#10;&#10;Description automatically generated">
            <a:extLst>
              <a:ext uri="{FF2B5EF4-FFF2-40B4-BE49-F238E27FC236}">
                <a16:creationId xmlns:a16="http://schemas.microsoft.com/office/drawing/2014/main" id="{60186546-5EC2-1D4D-9986-0160DB05175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08162" y="4163266"/>
            <a:ext cx="1666596" cy="914400"/>
          </a:xfrm>
          <a:prstGeom prst="rect">
            <a:avLst/>
          </a:prstGeom>
        </p:spPr>
      </p:pic>
      <p:pic>
        <p:nvPicPr>
          <p:cNvPr id="18" name="Picture 17" descr="A picture containing text, clipart, vector graphics&#10;&#10;Description automatically generated">
            <a:extLst>
              <a:ext uri="{FF2B5EF4-FFF2-40B4-BE49-F238E27FC236}">
                <a16:creationId xmlns:a16="http://schemas.microsoft.com/office/drawing/2014/main" id="{F646CF95-F868-6946-BAD5-A3F07EEAA2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6217" y="3943350"/>
            <a:ext cx="888076" cy="1134316"/>
          </a:xfrm>
          <a:prstGeom prst="rect">
            <a:avLst/>
          </a:prstGeom>
        </p:spPr>
      </p:pic>
      <p:pic>
        <p:nvPicPr>
          <p:cNvPr id="19" name="Picture 18">
            <a:extLst>
              <a:ext uri="{FF2B5EF4-FFF2-40B4-BE49-F238E27FC236}">
                <a16:creationId xmlns:a16="http://schemas.microsoft.com/office/drawing/2014/main" id="{CDDD957F-1939-924C-8662-853791B9DBF6}"/>
              </a:ext>
            </a:extLst>
          </p:cNvPr>
          <p:cNvPicPr>
            <a:picLocks noChangeAspect="1"/>
          </p:cNvPicPr>
          <p:nvPr/>
        </p:nvPicPr>
        <p:blipFill>
          <a:blip r:embed="rId8" cstate="screen">
            <a:extLst>
              <a:ext uri="{28A0092B-C50C-407E-A947-70E740481C1C}">
                <a14:useLocalDpi xmlns:a14="http://schemas.microsoft.com/office/drawing/2010/main"/>
              </a:ext>
            </a:extLst>
          </a:blip>
          <a:srcRect b="10703"/>
          <a:stretch>
            <a:fillRect/>
          </a:stretch>
        </p:blipFill>
        <p:spPr>
          <a:xfrm>
            <a:off x="5525058" y="3867150"/>
            <a:ext cx="2293743" cy="640080"/>
          </a:xfrm>
          <a:custGeom>
            <a:avLst/>
            <a:gdLst>
              <a:gd name="connsiteX0" fmla="*/ 555660 w 2842031"/>
              <a:gd name="connsiteY0" fmla="*/ 0 h 793082"/>
              <a:gd name="connsiteX1" fmla="*/ 2842031 w 2842031"/>
              <a:gd name="connsiteY1" fmla="*/ 0 h 793082"/>
              <a:gd name="connsiteX2" fmla="*/ 2842031 w 2842031"/>
              <a:gd name="connsiteY2" fmla="*/ 793082 h 793082"/>
              <a:gd name="connsiteX3" fmla="*/ 0 w 2842031"/>
              <a:gd name="connsiteY3" fmla="*/ 793082 h 793082"/>
              <a:gd name="connsiteX4" fmla="*/ 0 w 2842031"/>
              <a:gd name="connsiteY4" fmla="*/ 425651 h 793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031" h="793082">
                <a:moveTo>
                  <a:pt x="555660" y="0"/>
                </a:moveTo>
                <a:lnTo>
                  <a:pt x="2842031" y="0"/>
                </a:lnTo>
                <a:lnTo>
                  <a:pt x="2842031" y="793082"/>
                </a:lnTo>
                <a:lnTo>
                  <a:pt x="0" y="793082"/>
                </a:lnTo>
                <a:lnTo>
                  <a:pt x="0" y="425651"/>
                </a:lnTo>
                <a:close/>
              </a:path>
            </a:pathLst>
          </a:custGeom>
        </p:spPr>
      </p:pic>
      <p:pic>
        <p:nvPicPr>
          <p:cNvPr id="20" name="Picture 19">
            <a:extLst>
              <a:ext uri="{FF2B5EF4-FFF2-40B4-BE49-F238E27FC236}">
                <a16:creationId xmlns:a16="http://schemas.microsoft.com/office/drawing/2014/main" id="{392FB9E8-8F40-DA46-B238-4124F66A56A8}"/>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46307" y="279400"/>
            <a:ext cx="5029200" cy="1429757"/>
          </a:xfrm>
          <a:prstGeom prst="rect">
            <a:avLst/>
          </a:prstGeom>
        </p:spPr>
      </p:pic>
      <p:sp>
        <p:nvSpPr>
          <p:cNvPr id="21" name="Title 8">
            <a:extLst>
              <a:ext uri="{FF2B5EF4-FFF2-40B4-BE49-F238E27FC236}">
                <a16:creationId xmlns:a16="http://schemas.microsoft.com/office/drawing/2014/main" id="{E0426B28-07B6-DC41-9FD0-869E6C3497E8}"/>
              </a:ext>
            </a:extLst>
          </p:cNvPr>
          <p:cNvSpPr>
            <a:spLocks noGrp="1"/>
          </p:cNvSpPr>
          <p:nvPr>
            <p:ph type="ctrTitle" hasCustomPrompt="1"/>
          </p:nvPr>
        </p:nvSpPr>
        <p:spPr>
          <a:xfrm>
            <a:off x="228600" y="1885950"/>
            <a:ext cx="9188764" cy="685800"/>
          </a:xfrm>
        </p:spPr>
        <p:txBody>
          <a:bodyPr/>
          <a:lstStyle>
            <a:lvl1pPr>
              <a:defRPr>
                <a:solidFill>
                  <a:schemeClr val="tx1"/>
                </a:solidFill>
              </a:defRPr>
            </a:lvl1pPr>
          </a:lstStyle>
          <a:p>
            <a:r>
              <a:rPr lang="en-CA" sz="3200" dirty="0"/>
              <a:t>Title</a:t>
            </a:r>
            <a:endParaRPr lang="en-CA" sz="4267" dirty="0"/>
          </a:p>
        </p:txBody>
      </p:sp>
      <p:sp>
        <p:nvSpPr>
          <p:cNvPr id="22" name="Text Placeholder 4">
            <a:extLst>
              <a:ext uri="{FF2B5EF4-FFF2-40B4-BE49-F238E27FC236}">
                <a16:creationId xmlns:a16="http://schemas.microsoft.com/office/drawing/2014/main" id="{4C06C237-108A-5B46-8105-25E7D16D6F31}"/>
              </a:ext>
            </a:extLst>
          </p:cNvPr>
          <p:cNvSpPr>
            <a:spLocks noGrp="1"/>
          </p:cNvSpPr>
          <p:nvPr>
            <p:ph type="body" sz="quarter" idx="11" hasCustomPrompt="1"/>
          </p:nvPr>
        </p:nvSpPr>
        <p:spPr>
          <a:xfrm>
            <a:off x="228600" y="2682725"/>
            <a:ext cx="5562600" cy="772393"/>
          </a:xfrm>
        </p:spPr>
        <p:txBody>
          <a:bodyPr vert="horz" lIns="0" tIns="0" rIns="0" bIns="0" rtlCol="0" anchor="t">
            <a:noAutofit/>
          </a:bodyPr>
          <a:lstStyle>
            <a:lvl1pPr>
              <a:spcAft>
                <a:spcPts val="0"/>
              </a:spcAft>
              <a:defRPr sz="1400"/>
            </a:lvl1pPr>
          </a:lstStyle>
          <a:p>
            <a:r>
              <a:rPr lang="en-US" sz="1200" dirty="0"/>
              <a:t>Name, Position</a:t>
            </a:r>
          </a:p>
          <a:p>
            <a:r>
              <a:rPr lang="en-CA" sz="1200" dirty="0"/>
              <a:t>Meeting</a:t>
            </a:r>
          </a:p>
          <a:p>
            <a:r>
              <a:rPr lang="en-CA" sz="1200" dirty="0"/>
              <a:t>Date</a:t>
            </a:r>
          </a:p>
        </p:txBody>
      </p:sp>
    </p:spTree>
    <p:extLst>
      <p:ext uri="{BB962C8B-B14F-4D97-AF65-F5344CB8AC3E}">
        <p14:creationId xmlns:p14="http://schemas.microsoft.com/office/powerpoint/2010/main" val="109875187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6000" y="0"/>
            <a:ext cx="6858019" cy="939549"/>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dirty="0"/>
              <a:t>Click to edit Master title style</a:t>
            </a:r>
            <a:endParaRPr lang="en-CA" dirty="0"/>
          </a:p>
        </p:txBody>
      </p:sp>
      <p:sp>
        <p:nvSpPr>
          <p:cNvPr id="16" name="Content Placeholder 15"/>
          <p:cNvSpPr>
            <a:spLocks noGrp="1"/>
          </p:cNvSpPr>
          <p:nvPr>
            <p:ph sz="quarter" idx="14"/>
          </p:nvPr>
        </p:nvSpPr>
        <p:spPr>
          <a:xfrm>
            <a:off x="457200" y="932688"/>
            <a:ext cx="8108950" cy="3799142"/>
          </a:xfrm>
        </p:spPr>
        <p:txBody>
          <a:bodyPr/>
          <a:lstStyle>
            <a:lvl1pPr>
              <a:buClr>
                <a:srgbClr val="981E32"/>
              </a:buClr>
              <a:defRPr/>
            </a:lvl1pPr>
            <a:lvl2pPr>
              <a:spcBef>
                <a:spcPts val="0"/>
              </a:spcBef>
              <a:buClr>
                <a:srgbClr val="981E32"/>
              </a:buClr>
              <a:defRPr sz="2200"/>
            </a:lvl2pPr>
            <a:lvl3pPr>
              <a:buClr>
                <a:srgbClr val="981E32"/>
              </a:buClr>
              <a:defRPr/>
            </a:lvl3pPr>
            <a:lvl4pPr>
              <a:buClr>
                <a:srgbClr val="981E32"/>
              </a:buClr>
              <a:defRPr sz="1800"/>
            </a:lvl4pPr>
            <a:lvl5pPr>
              <a:buClr>
                <a:srgbClr val="981E32"/>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1" name="Straight Connector 10">
            <a:extLst>
              <a:ext uri="{FF2B5EF4-FFF2-40B4-BE49-F238E27FC236}">
                <a16:creationId xmlns:a16="http://schemas.microsoft.com/office/drawing/2014/main" id="{EA197638-9851-F747-8EBB-B9AD703D4D33}"/>
              </a:ext>
            </a:extLst>
          </p:cNvPr>
          <p:cNvCxnSpPr>
            <a:cxnSpLocks/>
          </p:cNvCxnSpPr>
          <p:nvPr userDrawn="1"/>
        </p:nvCxnSpPr>
        <p:spPr>
          <a:xfrm>
            <a:off x="-1484" y="777240"/>
            <a:ext cx="8686800" cy="0"/>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552AC4ED-84D0-F24C-9847-AD823FEB318C}"/>
              </a:ext>
            </a:extLst>
          </p:cNvPr>
          <p:cNvSpPr>
            <a:spLocks noGrp="1"/>
          </p:cNvSpPr>
          <p:nvPr>
            <p:ph type="ftr" sz="quarter" idx="15"/>
          </p:nvPr>
        </p:nvSpPr>
        <p:spPr>
          <a:xfrm>
            <a:off x="445473" y="4873104"/>
            <a:ext cx="8109919" cy="274637"/>
          </a:xfrm>
        </p:spPr>
        <p:txBody>
          <a:bodyPr/>
          <a:lstStyle>
            <a:lvl1pPr>
              <a:defRPr>
                <a:solidFill>
                  <a:schemeClr val="tx1"/>
                </a:solidFill>
              </a:defRPr>
            </a:lvl1pPr>
          </a:lstStyle>
          <a:p>
            <a:pPr marL="6350" algn="l"/>
            <a:r>
              <a:rPr lang="en-US" dirty="0"/>
              <a:t>Convener email: </a:t>
            </a:r>
            <a:r>
              <a:rPr lang="en-US" dirty="0" err="1"/>
              <a:t>xxx@slac.stanford.edu</a:t>
            </a:r>
            <a:r>
              <a:rPr lang="en-US" dirty="0"/>
              <a:t>               Presenter email: </a:t>
            </a:r>
            <a:r>
              <a:rPr lang="en-US" dirty="0" err="1"/>
              <a:t>xxx@slac.stanford.edu</a:t>
            </a:r>
            <a:r>
              <a:rPr lang="en-US" dirty="0"/>
              <a:t>                             LCLS-II-HE 2022 Director’s Status Review,  8-11 Feb 2022​</a:t>
            </a:r>
          </a:p>
        </p:txBody>
      </p:sp>
    </p:spTree>
    <p:extLst>
      <p:ext uri="{BB962C8B-B14F-4D97-AF65-F5344CB8AC3E}">
        <p14:creationId xmlns:p14="http://schemas.microsoft.com/office/powerpoint/2010/main" val="3503237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6000" y="0"/>
            <a:ext cx="6858019" cy="939549"/>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cxnSp>
        <p:nvCxnSpPr>
          <p:cNvPr id="9" name="Straight Connector 8">
            <a:extLst>
              <a:ext uri="{FF2B5EF4-FFF2-40B4-BE49-F238E27FC236}">
                <a16:creationId xmlns:a16="http://schemas.microsoft.com/office/drawing/2014/main" id="{07E6E6C1-E69D-ED45-840C-54E2C5715E6B}"/>
              </a:ext>
            </a:extLst>
          </p:cNvPr>
          <p:cNvCxnSpPr>
            <a:cxnSpLocks/>
          </p:cNvCxnSpPr>
          <p:nvPr userDrawn="1"/>
        </p:nvCxnSpPr>
        <p:spPr>
          <a:xfrm>
            <a:off x="-1484" y="777240"/>
            <a:ext cx="8686800" cy="0"/>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679A794B-1E9C-394A-ABDE-A436C8CFF783}"/>
              </a:ext>
            </a:extLst>
          </p:cNvPr>
          <p:cNvSpPr>
            <a:spLocks noGrp="1"/>
          </p:cNvSpPr>
          <p:nvPr>
            <p:ph type="ftr" sz="quarter" idx="12"/>
          </p:nvPr>
        </p:nvSpPr>
        <p:spPr/>
        <p:txBody>
          <a:bodyPr/>
          <a:lstStyle/>
          <a:p>
            <a:r>
              <a:rPr lang="en-US"/>
              <a:t>Convener email: xxx@slac.stanford.edu               Presenter email: xxx@slac.stanford.edu                             LCLS-II-HE 2022 Director’s Status Review,  8-11 Feb 2022​</a:t>
            </a:r>
            <a:endParaRPr lang="en-US" dirty="0"/>
          </a:p>
        </p:txBody>
      </p:sp>
    </p:spTree>
    <p:extLst>
      <p:ext uri="{BB962C8B-B14F-4D97-AF65-F5344CB8AC3E}">
        <p14:creationId xmlns:p14="http://schemas.microsoft.com/office/powerpoint/2010/main" val="3503237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6000" y="0"/>
            <a:ext cx="6858019" cy="939549"/>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457200" y="932688"/>
            <a:ext cx="3886200" cy="379914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Content Placeholder 15"/>
          <p:cNvSpPr>
            <a:spLocks noGrp="1"/>
          </p:cNvSpPr>
          <p:nvPr>
            <p:ph sz="quarter" idx="15"/>
          </p:nvPr>
        </p:nvSpPr>
        <p:spPr>
          <a:xfrm>
            <a:off x="4648200" y="939547"/>
            <a:ext cx="3886200" cy="379914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9" name="Straight Connector 8">
            <a:extLst>
              <a:ext uri="{FF2B5EF4-FFF2-40B4-BE49-F238E27FC236}">
                <a16:creationId xmlns:a16="http://schemas.microsoft.com/office/drawing/2014/main" id="{498C99BD-4A24-7548-B2D9-9EA4F64AD54A}"/>
              </a:ext>
            </a:extLst>
          </p:cNvPr>
          <p:cNvCxnSpPr>
            <a:cxnSpLocks/>
          </p:cNvCxnSpPr>
          <p:nvPr userDrawn="1"/>
        </p:nvCxnSpPr>
        <p:spPr>
          <a:xfrm>
            <a:off x="-1484" y="777240"/>
            <a:ext cx="8686800" cy="0"/>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F267B132-7811-3040-9B7C-EDA30A81A84B}"/>
              </a:ext>
            </a:extLst>
          </p:cNvPr>
          <p:cNvSpPr>
            <a:spLocks noGrp="1"/>
          </p:cNvSpPr>
          <p:nvPr>
            <p:ph type="ftr" sz="quarter" idx="16"/>
          </p:nvPr>
        </p:nvSpPr>
        <p:spPr/>
        <p:txBody>
          <a:bodyPr/>
          <a:lstStyle/>
          <a:p>
            <a:r>
              <a:rPr lang="en-US"/>
              <a:t>Convener email: xxx@slac.stanford.edu               Presenter email: xxx@slac.stanford.edu                             LCLS-II-HE 2022 Director’s Status Review,  8-11 Feb 2022​</a:t>
            </a:r>
            <a:endParaRPr lang="en-US" dirty="0"/>
          </a:p>
        </p:txBody>
      </p:sp>
    </p:spTree>
    <p:extLst>
      <p:ext uri="{BB962C8B-B14F-4D97-AF65-F5344CB8AC3E}">
        <p14:creationId xmlns:p14="http://schemas.microsoft.com/office/powerpoint/2010/main" val="3503237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6000" y="0"/>
            <a:ext cx="6858019" cy="939549"/>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5" name="Picture Placeholder 4"/>
          <p:cNvSpPr>
            <a:spLocks noGrp="1"/>
          </p:cNvSpPr>
          <p:nvPr>
            <p:ph type="pic" sz="quarter" idx="15"/>
          </p:nvPr>
        </p:nvSpPr>
        <p:spPr>
          <a:xfrm>
            <a:off x="3646488" y="939546"/>
            <a:ext cx="2442340" cy="1860804"/>
          </a:xfrm>
        </p:spPr>
        <p:txBody>
          <a:bodyPr/>
          <a:lstStyle/>
          <a:p>
            <a:r>
              <a:rPr lang="en-US" dirty="0"/>
              <a:t>Click icon to add picture</a:t>
            </a:r>
            <a:endParaRPr lang="en-CA" dirty="0"/>
          </a:p>
        </p:txBody>
      </p:sp>
      <p:sp>
        <p:nvSpPr>
          <p:cNvPr id="11" name="Picture Placeholder 4"/>
          <p:cNvSpPr>
            <a:spLocks noGrp="1"/>
          </p:cNvSpPr>
          <p:nvPr>
            <p:ph type="pic" sz="quarter" idx="16"/>
          </p:nvPr>
        </p:nvSpPr>
        <p:spPr>
          <a:xfrm>
            <a:off x="3646488" y="2914650"/>
            <a:ext cx="2442340" cy="1824038"/>
          </a:xfrm>
        </p:spPr>
        <p:txBody>
          <a:bodyPr/>
          <a:lstStyle/>
          <a:p>
            <a:r>
              <a:rPr lang="en-US" dirty="0"/>
              <a:t>Click icon to add picture</a:t>
            </a:r>
            <a:endParaRPr lang="en-CA" dirty="0"/>
          </a:p>
        </p:txBody>
      </p:sp>
      <p:sp>
        <p:nvSpPr>
          <p:cNvPr id="13" name="Picture Placeholder 4"/>
          <p:cNvSpPr>
            <a:spLocks noGrp="1"/>
          </p:cNvSpPr>
          <p:nvPr>
            <p:ph type="pic" sz="quarter" idx="17"/>
          </p:nvPr>
        </p:nvSpPr>
        <p:spPr>
          <a:xfrm>
            <a:off x="6242954" y="932688"/>
            <a:ext cx="2442340" cy="3799142"/>
          </a:xfrm>
        </p:spPr>
        <p:txBody>
          <a:bodyPr/>
          <a:lstStyle/>
          <a:p>
            <a:r>
              <a:rPr lang="en-US" dirty="0"/>
              <a:t>Click icon to add picture</a:t>
            </a:r>
            <a:endParaRPr lang="en-CA" dirty="0"/>
          </a:p>
        </p:txBody>
      </p:sp>
      <p:sp>
        <p:nvSpPr>
          <p:cNvPr id="3" name="Content Placeholder 2"/>
          <p:cNvSpPr>
            <a:spLocks noGrp="1"/>
          </p:cNvSpPr>
          <p:nvPr>
            <p:ph sz="quarter" idx="18"/>
          </p:nvPr>
        </p:nvSpPr>
        <p:spPr>
          <a:xfrm>
            <a:off x="457201" y="932688"/>
            <a:ext cx="3013075" cy="37991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0" name="Straight Connector 9">
            <a:extLst>
              <a:ext uri="{FF2B5EF4-FFF2-40B4-BE49-F238E27FC236}">
                <a16:creationId xmlns:a16="http://schemas.microsoft.com/office/drawing/2014/main" id="{066E7314-6362-CA45-A8E7-84FC6CCBCFE6}"/>
              </a:ext>
            </a:extLst>
          </p:cNvPr>
          <p:cNvCxnSpPr>
            <a:cxnSpLocks/>
          </p:cNvCxnSpPr>
          <p:nvPr userDrawn="1"/>
        </p:nvCxnSpPr>
        <p:spPr>
          <a:xfrm>
            <a:off x="-1484" y="777240"/>
            <a:ext cx="8686800" cy="0"/>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8A92859-3981-4540-AE2E-E70D248236B5}"/>
              </a:ext>
            </a:extLst>
          </p:cNvPr>
          <p:cNvSpPr>
            <a:spLocks noGrp="1"/>
          </p:cNvSpPr>
          <p:nvPr>
            <p:ph type="ftr" sz="quarter" idx="19"/>
          </p:nvPr>
        </p:nvSpPr>
        <p:spPr/>
        <p:txBody>
          <a:bodyPr/>
          <a:lstStyle/>
          <a:p>
            <a:r>
              <a:rPr lang="en-US"/>
              <a:t>Convener email: xxx@slac.stanford.edu               Presenter email: xxx@slac.stanford.edu                             LCLS-II-HE 2022 Director’s Status Review,  8-11 Feb 2022​</a:t>
            </a:r>
            <a:endParaRPr lang="en-US" dirty="0"/>
          </a:p>
        </p:txBody>
      </p:sp>
    </p:spTree>
    <p:extLst>
      <p:ext uri="{BB962C8B-B14F-4D97-AF65-F5344CB8AC3E}">
        <p14:creationId xmlns:p14="http://schemas.microsoft.com/office/powerpoint/2010/main" val="2669646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6000" y="0"/>
            <a:ext cx="6858019" cy="939549"/>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3" name="Chart Placeholder 2"/>
          <p:cNvSpPr>
            <a:spLocks noGrp="1"/>
          </p:cNvSpPr>
          <p:nvPr>
            <p:ph type="chart" sz="quarter" idx="15"/>
          </p:nvPr>
        </p:nvSpPr>
        <p:spPr>
          <a:xfrm>
            <a:off x="6007100" y="932688"/>
            <a:ext cx="2667000" cy="3799142"/>
          </a:xfrm>
        </p:spPr>
        <p:txBody>
          <a:bodyPr/>
          <a:lstStyle/>
          <a:p>
            <a:r>
              <a:rPr lang="en-US"/>
              <a:t>Click icon to add chart</a:t>
            </a:r>
            <a:endParaRPr lang="en-CA" dirty="0"/>
          </a:p>
        </p:txBody>
      </p:sp>
      <p:sp>
        <p:nvSpPr>
          <p:cNvPr id="5" name="Content Placeholder 4"/>
          <p:cNvSpPr>
            <a:spLocks noGrp="1"/>
          </p:cNvSpPr>
          <p:nvPr>
            <p:ph sz="quarter" idx="16"/>
          </p:nvPr>
        </p:nvSpPr>
        <p:spPr>
          <a:xfrm>
            <a:off x="457200" y="932688"/>
            <a:ext cx="5484812" cy="37991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9" name="Straight Connector 8">
            <a:extLst>
              <a:ext uri="{FF2B5EF4-FFF2-40B4-BE49-F238E27FC236}">
                <a16:creationId xmlns:a16="http://schemas.microsoft.com/office/drawing/2014/main" id="{7B249C90-D957-D146-A662-198738A8AF8C}"/>
              </a:ext>
            </a:extLst>
          </p:cNvPr>
          <p:cNvCxnSpPr>
            <a:cxnSpLocks/>
          </p:cNvCxnSpPr>
          <p:nvPr userDrawn="1"/>
        </p:nvCxnSpPr>
        <p:spPr>
          <a:xfrm>
            <a:off x="-1484" y="777240"/>
            <a:ext cx="8686800" cy="0"/>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5998EAC6-51BD-294A-9451-20BBD225699F}"/>
              </a:ext>
            </a:extLst>
          </p:cNvPr>
          <p:cNvSpPr>
            <a:spLocks noGrp="1"/>
          </p:cNvSpPr>
          <p:nvPr>
            <p:ph type="ftr" sz="quarter" idx="17"/>
          </p:nvPr>
        </p:nvSpPr>
        <p:spPr/>
        <p:txBody>
          <a:bodyPr/>
          <a:lstStyle/>
          <a:p>
            <a:r>
              <a:rPr lang="en-US"/>
              <a:t>Convener email: xxx@slac.stanford.edu               Presenter email: xxx@slac.stanford.edu                             LCLS-II-HE 2022 Director’s Status Review,  8-11 Feb 2022​</a:t>
            </a:r>
            <a:endParaRPr lang="en-US" dirty="0"/>
          </a:p>
        </p:txBody>
      </p:sp>
    </p:spTree>
    <p:extLst>
      <p:ext uri="{BB962C8B-B14F-4D97-AF65-F5344CB8AC3E}">
        <p14:creationId xmlns:p14="http://schemas.microsoft.com/office/powerpoint/2010/main" val="59547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9144000" cy="5143500"/>
          </a:xfrm>
        </p:spPr>
        <p:txBody>
          <a:bodyPr lIns="432000"/>
          <a:lstStyle>
            <a:lvl1pPr>
              <a:defRPr b="1" baseline="0">
                <a:solidFill>
                  <a:srgbClr val="FF0000"/>
                </a:solidFill>
              </a:defRPr>
            </a:lvl1pPr>
          </a:lstStyle>
          <a:p>
            <a:br>
              <a:rPr lang="en-CA" dirty="0"/>
            </a:br>
            <a:br>
              <a:rPr lang="en-CA" dirty="0"/>
            </a:br>
            <a:br>
              <a:rPr lang="en-CA" dirty="0"/>
            </a:br>
            <a:br>
              <a:rPr lang="en-CA" dirty="0"/>
            </a:br>
            <a:br>
              <a:rPr lang="en-CA" dirty="0"/>
            </a:br>
            <a:br>
              <a:rPr lang="en-CA" dirty="0"/>
            </a:br>
            <a:r>
              <a:rPr lang="en-CA" dirty="0"/>
              <a:t>***INSTRUCTIONS ON HOW TO APPLY IMAGE MASKING TO SLIDE LAYOUT***</a:t>
            </a:r>
            <a:br>
              <a:rPr lang="en-CA" dirty="0"/>
            </a:br>
            <a:r>
              <a:rPr lang="en-CA" dirty="0"/>
              <a:t>STEP 1: Click icon to insert image</a:t>
            </a:r>
            <a:br>
              <a:rPr lang="en-CA" dirty="0"/>
            </a:br>
            <a:r>
              <a:rPr lang="en-CA" dirty="0"/>
              <a:t>STEP 2: Once image is inserted, right-click image, and choose ‘Send to Back’</a:t>
            </a:r>
          </a:p>
        </p:txBody>
      </p:sp>
      <p:sp>
        <p:nvSpPr>
          <p:cNvPr id="4" name="Title 3"/>
          <p:cNvSpPr>
            <a:spLocks noGrp="1"/>
          </p:cNvSpPr>
          <p:nvPr>
            <p:ph type="title"/>
          </p:nvPr>
        </p:nvSpPr>
        <p:spPr/>
        <p:txBody>
          <a:bodyPr/>
          <a:lstStyle/>
          <a:p>
            <a:r>
              <a:rPr lang="en-US"/>
              <a:t>Click to edit Master title style</a:t>
            </a:r>
            <a:endParaRPr lang="en-CA" dirty="0"/>
          </a:p>
        </p:txBody>
      </p:sp>
      <p:sp>
        <p:nvSpPr>
          <p:cNvPr id="2" name="Footer Placeholder 1">
            <a:extLst>
              <a:ext uri="{FF2B5EF4-FFF2-40B4-BE49-F238E27FC236}">
                <a16:creationId xmlns:a16="http://schemas.microsoft.com/office/drawing/2014/main" id="{3DF45BB1-B0E1-F64B-907F-5BD8294A1D62}"/>
              </a:ext>
            </a:extLst>
          </p:cNvPr>
          <p:cNvSpPr>
            <a:spLocks noGrp="1"/>
          </p:cNvSpPr>
          <p:nvPr>
            <p:ph type="ftr" sz="quarter" idx="11"/>
          </p:nvPr>
        </p:nvSpPr>
        <p:spPr/>
        <p:txBody>
          <a:bodyPr/>
          <a:lstStyle/>
          <a:p>
            <a:r>
              <a:rPr lang="en-US"/>
              <a:t>Convener email: xxx@slac.stanford.edu               Presenter email: xxx@slac.stanford.edu                             LCLS-II-HE 2022 Director’s Status Review,  8-11 Feb 2022​</a:t>
            </a:r>
            <a:endParaRPr lang="en-US" dirty="0"/>
          </a:p>
        </p:txBody>
      </p:sp>
      <p:sp>
        <p:nvSpPr>
          <p:cNvPr id="3" name="Slide Number Placeholder 2">
            <a:extLst>
              <a:ext uri="{FF2B5EF4-FFF2-40B4-BE49-F238E27FC236}">
                <a16:creationId xmlns:a16="http://schemas.microsoft.com/office/drawing/2014/main" id="{6F40E471-2825-3F40-845E-B0BCC60F43D1}"/>
              </a:ext>
            </a:extLst>
          </p:cNvPr>
          <p:cNvSpPr>
            <a:spLocks noGrp="1"/>
          </p:cNvSpPr>
          <p:nvPr>
            <p:ph type="sldNum" sz="quarter" idx="12"/>
          </p:nvPr>
        </p:nvSpPr>
        <p:spPr/>
        <p:txBody>
          <a:bodyPr/>
          <a:lstStyle/>
          <a:p>
            <a:fld id="{5BD36294-2849-48A8-8531-5354CF3095D2}" type="slidenum">
              <a:rPr lang="en-US" smtClean="0"/>
              <a:pPr/>
              <a:t>‹#›</a:t>
            </a:fld>
            <a:endParaRPr lang="en-US" dirty="0"/>
          </a:p>
        </p:txBody>
      </p:sp>
    </p:spTree>
    <p:extLst>
      <p:ext uri="{BB962C8B-B14F-4D97-AF65-F5344CB8AC3E}">
        <p14:creationId xmlns:p14="http://schemas.microsoft.com/office/powerpoint/2010/main" val="127691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939546"/>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a:p>
        </p:txBody>
      </p:sp>
      <p:sp>
        <p:nvSpPr>
          <p:cNvPr id="16" name="Content Placeholder 15"/>
          <p:cNvSpPr>
            <a:spLocks noGrp="1"/>
          </p:cNvSpPr>
          <p:nvPr>
            <p:ph sz="quarter" idx="14"/>
          </p:nvPr>
        </p:nvSpPr>
        <p:spPr>
          <a:xfrm>
            <a:off x="457200" y="932688"/>
            <a:ext cx="8108950" cy="379914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cxnSp>
        <p:nvCxnSpPr>
          <p:cNvPr id="14" name="Straight Connector 13"/>
          <p:cNvCxnSpPr/>
          <p:nvPr userDrawn="1"/>
        </p:nvCxnSpPr>
        <p:spPr>
          <a:xfrm>
            <a:off x="23" y="805786"/>
            <a:ext cx="8553429" cy="1459"/>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10" name="Footer Placeholder 11">
            <a:extLst>
              <a:ext uri="{FF2B5EF4-FFF2-40B4-BE49-F238E27FC236}">
                <a16:creationId xmlns:a16="http://schemas.microsoft.com/office/drawing/2014/main" id="{E067A8EF-EF0F-8646-A8AE-6FA74B937B08}"/>
              </a:ext>
            </a:extLst>
          </p:cNvPr>
          <p:cNvSpPr>
            <a:spLocks noGrp="1"/>
          </p:cNvSpPr>
          <p:nvPr>
            <p:ph type="ftr" sz="quarter" idx="13"/>
          </p:nvPr>
        </p:nvSpPr>
        <p:spPr>
          <a:xfrm>
            <a:off x="377079" y="4857274"/>
            <a:ext cx="8176372" cy="229077"/>
          </a:xfrm>
          <a:prstGeom prst="rect">
            <a:avLst/>
          </a:prstGeom>
        </p:spPr>
        <p:txBody>
          <a:bodyPr/>
          <a:lstStyle>
            <a:lvl1pPr algn="l">
              <a:defRPr sz="825" b="0">
                <a:solidFill>
                  <a:schemeClr val="tx1"/>
                </a:solidFill>
              </a:defRPr>
            </a:lvl1pPr>
          </a:lstStyle>
          <a:p>
            <a:r>
              <a:rPr lang="en-US">
                <a:solidFill>
                  <a:srgbClr val="000000"/>
                </a:solidFill>
              </a:rPr>
              <a:t>Convener email: xxx@slac.stanford.edu               Presenter email: xxx@slac.stanford.edu                             LCLS-II-HE 2022 Director’s Status Review,  8-11 Feb 2022</a:t>
            </a:r>
          </a:p>
        </p:txBody>
      </p:sp>
    </p:spTree>
    <p:extLst>
      <p:ext uri="{BB962C8B-B14F-4D97-AF65-F5344CB8AC3E}">
        <p14:creationId xmlns:p14="http://schemas.microsoft.com/office/powerpoint/2010/main" val="4077282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96818"/>
            <a:ext cx="8103570" cy="564775"/>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365761" y="932688"/>
            <a:ext cx="8109919" cy="37719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566150" y="4738688"/>
            <a:ext cx="318932" cy="404813"/>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
        <p:nvSpPr>
          <p:cNvPr id="4" name="Footer Placeholder 3">
            <a:extLst>
              <a:ext uri="{FF2B5EF4-FFF2-40B4-BE49-F238E27FC236}">
                <a16:creationId xmlns:a16="http://schemas.microsoft.com/office/drawing/2014/main" id="{5F6AE65D-C275-8747-9727-272A4FFA62AB}"/>
              </a:ext>
            </a:extLst>
          </p:cNvPr>
          <p:cNvSpPr>
            <a:spLocks noGrp="1"/>
          </p:cNvSpPr>
          <p:nvPr>
            <p:ph type="ftr" sz="quarter" idx="3"/>
          </p:nvPr>
        </p:nvSpPr>
        <p:spPr>
          <a:xfrm>
            <a:off x="365761" y="4868863"/>
            <a:ext cx="8109919" cy="274637"/>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a:t>Convener email: xxx@slac.stanford.edu               Presenter email: xxx@slac.stanford.edu                             LCLS-II-HE 2022 Director’s Status Review,  8-11 Feb 2022​</a:t>
            </a:r>
            <a:endParaRPr lang="en-US" dirty="0"/>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75" r:id="rId3"/>
    <p:sldLayoutId id="2147483674" r:id="rId4"/>
    <p:sldLayoutId id="2147483671" r:id="rId5"/>
    <p:sldLayoutId id="2147483672" r:id="rId6"/>
    <p:sldLayoutId id="2147483673" r:id="rId7"/>
    <p:sldLayoutId id="2147483676" r:id="rId8"/>
  </p:sldLayoutIdLst>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2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bg2"/>
        </a:buClr>
        <a:buSzPct val="12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t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image" Target="../media/image32.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t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t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t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t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8.tif"/><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t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image" Target="../media/image37.tif"/><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7.tif"/><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tif"/><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t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14.tif"/><Relationship Id="rId1" Type="http://schemas.openxmlformats.org/officeDocument/2006/relationships/slideLayout" Target="../slideLayouts/slideLayout2.xml"/><Relationship Id="rId4" Type="http://schemas.openxmlformats.org/officeDocument/2006/relationships/image" Target="../media/image16.tif"/></Relationships>
</file>

<file path=ppt/slides/_rels/slide4.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image" Target="../media/image20.tif"/><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tif"/><Relationship Id="rId4" Type="http://schemas.openxmlformats.org/officeDocument/2006/relationships/image" Target="../media/image22.tif"/></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tif"/><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2" Type="http://schemas.openxmlformats.org/officeDocument/2006/relationships/image" Target="../media/image29.t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0.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191DA-7D08-DF43-812B-8EA06B56E8FF}"/>
              </a:ext>
            </a:extLst>
          </p:cNvPr>
          <p:cNvSpPr>
            <a:spLocks noGrp="1"/>
          </p:cNvSpPr>
          <p:nvPr>
            <p:ph type="ctrTitle"/>
          </p:nvPr>
        </p:nvSpPr>
        <p:spPr>
          <a:xfrm>
            <a:off x="256822" y="2069394"/>
            <a:ext cx="8504374" cy="530578"/>
          </a:xfrm>
        </p:spPr>
        <p:txBody>
          <a:bodyPr/>
          <a:lstStyle/>
          <a:p>
            <a:r>
              <a:rPr lang="en-US" sz="2000" dirty="0">
                <a:latin typeface="Arial"/>
                <a:cs typeface="Arial"/>
              </a:rPr>
              <a:t>LCLS-II / -II-HE Undulator Beam Pipe Water Cooling</a:t>
            </a:r>
            <a:endParaRPr lang="en-US" sz="2000" dirty="0"/>
          </a:p>
        </p:txBody>
      </p:sp>
      <p:sp>
        <p:nvSpPr>
          <p:cNvPr id="3" name="Text Placeholder 2">
            <a:extLst>
              <a:ext uri="{FF2B5EF4-FFF2-40B4-BE49-F238E27FC236}">
                <a16:creationId xmlns:a16="http://schemas.microsoft.com/office/drawing/2014/main" id="{8766A4F5-4C67-7B45-8C49-4CB5F06D68BF}"/>
              </a:ext>
            </a:extLst>
          </p:cNvPr>
          <p:cNvSpPr>
            <a:spLocks noGrp="1"/>
          </p:cNvSpPr>
          <p:nvPr>
            <p:ph type="body" sz="quarter" idx="11"/>
          </p:nvPr>
        </p:nvSpPr>
        <p:spPr>
          <a:xfrm>
            <a:off x="256822" y="2675669"/>
            <a:ext cx="5562600" cy="772393"/>
          </a:xfrm>
        </p:spPr>
        <p:txBody>
          <a:bodyPr/>
          <a:lstStyle/>
          <a:p>
            <a:r>
              <a:rPr lang="en-US" dirty="0">
                <a:latin typeface="Arial"/>
                <a:cs typeface="Arial"/>
              </a:rPr>
              <a:t>Zachary Wolf</a:t>
            </a:r>
            <a:endParaRPr lang="en-US" sz="1400" dirty="0">
              <a:latin typeface="Arial"/>
              <a:cs typeface="Arial"/>
            </a:endParaRPr>
          </a:p>
          <a:p>
            <a:pPr>
              <a:spcAft>
                <a:spcPts val="0"/>
              </a:spcAft>
            </a:pPr>
            <a:r>
              <a:rPr lang="en-US" sz="1400" dirty="0"/>
              <a:t>XFEL Meeting</a:t>
            </a:r>
          </a:p>
          <a:p>
            <a:pPr>
              <a:spcAft>
                <a:spcPts val="0"/>
              </a:spcAft>
            </a:pPr>
            <a:r>
              <a:rPr lang="en-US" sz="1400" dirty="0"/>
              <a:t>May 4, 2022</a:t>
            </a:r>
          </a:p>
        </p:txBody>
      </p:sp>
    </p:spTree>
    <p:extLst>
      <p:ext uri="{BB962C8B-B14F-4D97-AF65-F5344CB8AC3E}">
        <p14:creationId xmlns:p14="http://schemas.microsoft.com/office/powerpoint/2010/main" val="2265400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325D32-789C-43AA-990C-DED5FD07E392}"/>
              </a:ext>
            </a:extLst>
          </p:cNvPr>
          <p:cNvSpPr>
            <a:spLocks noGrp="1"/>
          </p:cNvSpPr>
          <p:nvPr>
            <p:ph type="sldNum" sz="quarter" idx="11"/>
          </p:nvPr>
        </p:nvSpPr>
        <p:spPr/>
        <p:txBody>
          <a:bodyPr/>
          <a:lstStyle/>
          <a:p>
            <a:fld id="{5BD36294-2849-48A8-8531-5354CF3095D2}" type="slidenum">
              <a:rPr lang="en-US" smtClean="0"/>
              <a:pPr/>
              <a:t>10</a:t>
            </a:fld>
            <a:endParaRPr lang="en-US" dirty="0"/>
          </a:p>
        </p:txBody>
      </p:sp>
      <p:sp>
        <p:nvSpPr>
          <p:cNvPr id="3" name="Title 2">
            <a:extLst>
              <a:ext uri="{FF2B5EF4-FFF2-40B4-BE49-F238E27FC236}">
                <a16:creationId xmlns:a16="http://schemas.microsoft.com/office/drawing/2014/main" id="{7152AD34-E1ED-4B52-9EE7-168DE81F698C}"/>
              </a:ext>
            </a:extLst>
          </p:cNvPr>
          <p:cNvSpPr>
            <a:spLocks noGrp="1"/>
          </p:cNvSpPr>
          <p:nvPr>
            <p:ph type="title"/>
          </p:nvPr>
        </p:nvSpPr>
        <p:spPr/>
        <p:txBody>
          <a:bodyPr/>
          <a:lstStyle/>
          <a:p>
            <a:r>
              <a:rPr lang="en-US" sz="1800" dirty="0"/>
              <a:t>The Whole Undulator Changes Temperature Along With The Beam Pipe</a:t>
            </a:r>
          </a:p>
        </p:txBody>
      </p:sp>
      <p:pic>
        <p:nvPicPr>
          <p:cNvPr id="7" name="Picture 6" descr="Chart, histogram&#10;&#10;Description automatically generated">
            <a:extLst>
              <a:ext uri="{FF2B5EF4-FFF2-40B4-BE49-F238E27FC236}">
                <a16:creationId xmlns:a16="http://schemas.microsoft.com/office/drawing/2014/main" id="{EB88F9C3-C3AE-477A-9663-4480BFF67A22}"/>
              </a:ext>
            </a:extLst>
          </p:cNvPr>
          <p:cNvPicPr>
            <a:picLocks noChangeAspect="1"/>
          </p:cNvPicPr>
          <p:nvPr/>
        </p:nvPicPr>
        <p:blipFill>
          <a:blip r:embed="rId2"/>
          <a:stretch>
            <a:fillRect/>
          </a:stretch>
        </p:blipFill>
        <p:spPr>
          <a:xfrm>
            <a:off x="2743200" y="1200150"/>
            <a:ext cx="3657600" cy="2743200"/>
          </a:xfrm>
          <a:prstGeom prst="rect">
            <a:avLst/>
          </a:prstGeom>
        </p:spPr>
      </p:pic>
      <p:sp>
        <p:nvSpPr>
          <p:cNvPr id="8" name="TextBox 7">
            <a:extLst>
              <a:ext uri="{FF2B5EF4-FFF2-40B4-BE49-F238E27FC236}">
                <a16:creationId xmlns:a16="http://schemas.microsoft.com/office/drawing/2014/main" id="{A4F3584F-DA37-4E53-B64B-9D5DA29E58D1}"/>
              </a:ext>
            </a:extLst>
          </p:cNvPr>
          <p:cNvSpPr txBox="1"/>
          <p:nvPr/>
        </p:nvSpPr>
        <p:spPr>
          <a:xfrm>
            <a:off x="838200" y="4019550"/>
            <a:ext cx="7592784" cy="923330"/>
          </a:xfrm>
          <a:prstGeom prst="rect">
            <a:avLst/>
          </a:prstGeom>
          <a:noFill/>
        </p:spPr>
        <p:txBody>
          <a:bodyPr wrap="square" rtlCol="0">
            <a:spAutoFit/>
          </a:bodyPr>
          <a:lstStyle/>
          <a:p>
            <a:r>
              <a:rPr lang="en-US" dirty="0"/>
              <a:t>The HXUs are thermally connected.  (The reference temperature for the water must be the air temperature, not a temperature measured on the undulator.)</a:t>
            </a:r>
          </a:p>
        </p:txBody>
      </p:sp>
    </p:spTree>
    <p:extLst>
      <p:ext uri="{BB962C8B-B14F-4D97-AF65-F5344CB8AC3E}">
        <p14:creationId xmlns:p14="http://schemas.microsoft.com/office/powerpoint/2010/main" val="3710016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022D4A-D1CD-413F-9557-C776B7CEC207}"/>
              </a:ext>
            </a:extLst>
          </p:cNvPr>
          <p:cNvSpPr>
            <a:spLocks noGrp="1"/>
          </p:cNvSpPr>
          <p:nvPr>
            <p:ph type="sldNum" sz="quarter" idx="11"/>
          </p:nvPr>
        </p:nvSpPr>
        <p:spPr/>
        <p:txBody>
          <a:bodyPr/>
          <a:lstStyle/>
          <a:p>
            <a:fld id="{5BD36294-2849-48A8-8531-5354CF3095D2}" type="slidenum">
              <a:rPr lang="en-US" smtClean="0"/>
              <a:pPr/>
              <a:t>11</a:t>
            </a:fld>
            <a:endParaRPr lang="en-US" dirty="0"/>
          </a:p>
        </p:txBody>
      </p:sp>
      <p:sp>
        <p:nvSpPr>
          <p:cNvPr id="3" name="Title 2">
            <a:extLst>
              <a:ext uri="{FF2B5EF4-FFF2-40B4-BE49-F238E27FC236}">
                <a16:creationId xmlns:a16="http://schemas.microsoft.com/office/drawing/2014/main" id="{D53978F5-309B-4A1D-98F8-51A87477CDC8}"/>
              </a:ext>
            </a:extLst>
          </p:cNvPr>
          <p:cNvSpPr>
            <a:spLocks noGrp="1"/>
          </p:cNvSpPr>
          <p:nvPr>
            <p:ph type="title"/>
          </p:nvPr>
        </p:nvSpPr>
        <p:spPr/>
        <p:txBody>
          <a:bodyPr/>
          <a:lstStyle/>
          <a:p>
            <a:r>
              <a:rPr lang="en-US" dirty="0"/>
              <a:t>Controller Requirements</a:t>
            </a:r>
          </a:p>
        </p:txBody>
      </p:sp>
      <p:sp>
        <p:nvSpPr>
          <p:cNvPr id="6" name="TextBox 5">
            <a:extLst>
              <a:ext uri="{FF2B5EF4-FFF2-40B4-BE49-F238E27FC236}">
                <a16:creationId xmlns:a16="http://schemas.microsoft.com/office/drawing/2014/main" id="{5542FC24-9F86-4587-AD06-BE1C81132D4B}"/>
              </a:ext>
            </a:extLst>
          </p:cNvPr>
          <p:cNvSpPr txBox="1"/>
          <p:nvPr/>
        </p:nvSpPr>
        <p:spPr>
          <a:xfrm>
            <a:off x="990600" y="1531025"/>
            <a:ext cx="7162800" cy="2031325"/>
          </a:xfrm>
          <a:prstGeom prst="rect">
            <a:avLst/>
          </a:prstGeom>
          <a:noFill/>
        </p:spPr>
        <p:txBody>
          <a:bodyPr wrap="square" rtlCol="0">
            <a:spAutoFit/>
          </a:bodyPr>
          <a:lstStyle/>
          <a:p>
            <a:pPr marL="285750" indent="-285750">
              <a:buClr>
                <a:srgbClr val="C00000"/>
              </a:buClr>
              <a:buFont typeface="Arial" panose="020B0604020202020204" pitchFamily="34" charset="0"/>
              <a:buChar char="•"/>
            </a:pPr>
            <a:r>
              <a:rPr lang="en-US" dirty="0"/>
              <a:t>The controller must keep the cooling water going into the beam pipe at the local air temperature to 0.1 deg C / 0.7 = 0.14 deg C</a:t>
            </a:r>
          </a:p>
          <a:p>
            <a:pPr marL="285750" indent="-285750">
              <a:buClr>
                <a:srgbClr val="C00000"/>
              </a:buClr>
              <a:buFont typeface="Arial" panose="020B0604020202020204" pitchFamily="34" charset="0"/>
              <a:buChar char="•"/>
            </a:pPr>
            <a:r>
              <a:rPr lang="en-US" dirty="0"/>
              <a:t>The controller must keep the beam pipe water temperature at the local air temperature despite water flow variations and input water temperature variations.</a:t>
            </a:r>
          </a:p>
          <a:p>
            <a:pPr marL="285750" indent="-285750">
              <a:buClr>
                <a:srgbClr val="C00000"/>
              </a:buClr>
              <a:buFont typeface="Arial" panose="020B0604020202020204" pitchFamily="34" charset="0"/>
              <a:buChar char="•"/>
            </a:pPr>
            <a:r>
              <a:rPr lang="en-US" dirty="0"/>
              <a:t>The controller does not need to compensate for the water temperature rise along the beam pipe.</a:t>
            </a:r>
          </a:p>
        </p:txBody>
      </p:sp>
    </p:spTree>
    <p:extLst>
      <p:ext uri="{BB962C8B-B14F-4D97-AF65-F5344CB8AC3E}">
        <p14:creationId xmlns:p14="http://schemas.microsoft.com/office/powerpoint/2010/main" val="797536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5DF576-360D-4873-ADE4-4260739DD2C1}"/>
              </a:ext>
            </a:extLst>
          </p:cNvPr>
          <p:cNvSpPr>
            <a:spLocks noGrp="1"/>
          </p:cNvSpPr>
          <p:nvPr>
            <p:ph type="sldNum" sz="quarter" idx="11"/>
          </p:nvPr>
        </p:nvSpPr>
        <p:spPr/>
        <p:txBody>
          <a:bodyPr/>
          <a:lstStyle/>
          <a:p>
            <a:fld id="{5BD36294-2849-48A8-8531-5354CF3095D2}" type="slidenum">
              <a:rPr lang="en-US" smtClean="0"/>
              <a:pPr/>
              <a:t>12</a:t>
            </a:fld>
            <a:endParaRPr lang="en-US" dirty="0"/>
          </a:p>
        </p:txBody>
      </p:sp>
      <p:sp>
        <p:nvSpPr>
          <p:cNvPr id="3" name="Title 2">
            <a:extLst>
              <a:ext uri="{FF2B5EF4-FFF2-40B4-BE49-F238E27FC236}">
                <a16:creationId xmlns:a16="http://schemas.microsoft.com/office/drawing/2014/main" id="{5AB11A43-21A1-49A0-B81A-84D219CB5C62}"/>
              </a:ext>
            </a:extLst>
          </p:cNvPr>
          <p:cNvSpPr>
            <a:spLocks noGrp="1"/>
          </p:cNvSpPr>
          <p:nvPr>
            <p:ph type="title"/>
          </p:nvPr>
        </p:nvSpPr>
        <p:spPr>
          <a:xfrm>
            <a:off x="451822" y="96818"/>
            <a:ext cx="8234978" cy="564775"/>
          </a:xfrm>
        </p:spPr>
        <p:txBody>
          <a:bodyPr/>
          <a:lstStyle/>
          <a:p>
            <a:r>
              <a:rPr lang="en-US" sz="1800" dirty="0"/>
              <a:t>The Controller Keeps The Water Temperature At The Local Air Temperature</a:t>
            </a:r>
          </a:p>
        </p:txBody>
      </p:sp>
      <p:pic>
        <p:nvPicPr>
          <p:cNvPr id="7" name="Picture 6" descr="Chart, scatter chart&#10;&#10;Description automatically generated">
            <a:extLst>
              <a:ext uri="{FF2B5EF4-FFF2-40B4-BE49-F238E27FC236}">
                <a16:creationId xmlns:a16="http://schemas.microsoft.com/office/drawing/2014/main" id="{FC900BD9-2383-4B30-B1C4-B7315B570F22}"/>
              </a:ext>
            </a:extLst>
          </p:cNvPr>
          <p:cNvPicPr>
            <a:picLocks noChangeAspect="1"/>
          </p:cNvPicPr>
          <p:nvPr/>
        </p:nvPicPr>
        <p:blipFill>
          <a:blip r:embed="rId2"/>
          <a:stretch>
            <a:fillRect/>
          </a:stretch>
        </p:blipFill>
        <p:spPr>
          <a:xfrm>
            <a:off x="685800" y="1123950"/>
            <a:ext cx="3657600" cy="2743200"/>
          </a:xfrm>
          <a:prstGeom prst="rect">
            <a:avLst/>
          </a:prstGeom>
        </p:spPr>
      </p:pic>
      <p:sp>
        <p:nvSpPr>
          <p:cNvPr id="6" name="TextBox 5">
            <a:extLst>
              <a:ext uri="{FF2B5EF4-FFF2-40B4-BE49-F238E27FC236}">
                <a16:creationId xmlns:a16="http://schemas.microsoft.com/office/drawing/2014/main" id="{373D17FA-15D1-483C-9620-BC416D258012}"/>
              </a:ext>
            </a:extLst>
          </p:cNvPr>
          <p:cNvSpPr txBox="1"/>
          <p:nvPr/>
        </p:nvSpPr>
        <p:spPr>
          <a:xfrm>
            <a:off x="609600" y="4095750"/>
            <a:ext cx="3951723" cy="830997"/>
          </a:xfrm>
          <a:prstGeom prst="rect">
            <a:avLst/>
          </a:prstGeom>
          <a:noFill/>
        </p:spPr>
        <p:txBody>
          <a:bodyPr wrap="none" rtlCol="0">
            <a:spAutoFit/>
          </a:bodyPr>
          <a:lstStyle/>
          <a:p>
            <a:r>
              <a:rPr lang="en-US" sz="1600" dirty="0"/>
              <a:t>The controller kept the water temperature</a:t>
            </a:r>
          </a:p>
          <a:p>
            <a:r>
              <a:rPr lang="en-US" sz="1600" dirty="0"/>
              <a:t>equal to the air temperature during daily</a:t>
            </a:r>
          </a:p>
          <a:p>
            <a:r>
              <a:rPr lang="en-US" sz="1600" dirty="0"/>
              <a:t>room temperature variations.</a:t>
            </a:r>
          </a:p>
        </p:txBody>
      </p:sp>
      <p:sp>
        <p:nvSpPr>
          <p:cNvPr id="8" name="TextBox 7">
            <a:extLst>
              <a:ext uri="{FF2B5EF4-FFF2-40B4-BE49-F238E27FC236}">
                <a16:creationId xmlns:a16="http://schemas.microsoft.com/office/drawing/2014/main" id="{A28A8A75-37F5-4EA6-95C8-564EA74C0831}"/>
              </a:ext>
            </a:extLst>
          </p:cNvPr>
          <p:cNvSpPr txBox="1"/>
          <p:nvPr/>
        </p:nvSpPr>
        <p:spPr>
          <a:xfrm>
            <a:off x="4876800" y="3962606"/>
            <a:ext cx="3693127" cy="1077218"/>
          </a:xfrm>
          <a:prstGeom prst="rect">
            <a:avLst/>
          </a:prstGeom>
          <a:noFill/>
        </p:spPr>
        <p:txBody>
          <a:bodyPr wrap="none" rtlCol="0">
            <a:spAutoFit/>
          </a:bodyPr>
          <a:lstStyle/>
          <a:p>
            <a:r>
              <a:rPr lang="en-US" sz="1600" dirty="0"/>
              <a:t>The air temperature increases down </a:t>
            </a:r>
          </a:p>
          <a:p>
            <a:r>
              <a:rPr lang="en-US" sz="1600" dirty="0"/>
              <a:t>the tunnel.  The controller will keep the</a:t>
            </a:r>
          </a:p>
          <a:p>
            <a:r>
              <a:rPr lang="en-US" sz="1600" dirty="0"/>
              <a:t>beam pipe water temperature equal to</a:t>
            </a:r>
          </a:p>
          <a:p>
            <a:r>
              <a:rPr lang="en-US" sz="1600" dirty="0"/>
              <a:t>the local air temperature.</a:t>
            </a:r>
          </a:p>
        </p:txBody>
      </p:sp>
      <p:pic>
        <p:nvPicPr>
          <p:cNvPr id="12" name="Picture 11" descr="Chart, line chart&#10;&#10;Description automatically generated">
            <a:extLst>
              <a:ext uri="{FF2B5EF4-FFF2-40B4-BE49-F238E27FC236}">
                <a16:creationId xmlns:a16="http://schemas.microsoft.com/office/drawing/2014/main" id="{1CBCCBAF-C101-44F9-8CD1-B29E062DA5EC}"/>
              </a:ext>
            </a:extLst>
          </p:cNvPr>
          <p:cNvPicPr>
            <a:picLocks noChangeAspect="1"/>
          </p:cNvPicPr>
          <p:nvPr/>
        </p:nvPicPr>
        <p:blipFill>
          <a:blip r:embed="rId3"/>
          <a:stretch>
            <a:fillRect/>
          </a:stretch>
        </p:blipFill>
        <p:spPr>
          <a:xfrm>
            <a:off x="4788408" y="1123950"/>
            <a:ext cx="3657600" cy="2743200"/>
          </a:xfrm>
          <a:prstGeom prst="rect">
            <a:avLst/>
          </a:prstGeom>
        </p:spPr>
      </p:pic>
    </p:spTree>
    <p:extLst>
      <p:ext uri="{BB962C8B-B14F-4D97-AF65-F5344CB8AC3E}">
        <p14:creationId xmlns:p14="http://schemas.microsoft.com/office/powerpoint/2010/main" val="2062399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15A521-70CA-427E-B44E-E094902D819E}"/>
              </a:ext>
            </a:extLst>
          </p:cNvPr>
          <p:cNvSpPr>
            <a:spLocks noGrp="1"/>
          </p:cNvSpPr>
          <p:nvPr>
            <p:ph type="sldNum" sz="quarter" idx="11"/>
          </p:nvPr>
        </p:nvSpPr>
        <p:spPr/>
        <p:txBody>
          <a:bodyPr/>
          <a:lstStyle/>
          <a:p>
            <a:fld id="{5BD36294-2849-48A8-8531-5354CF3095D2}" type="slidenum">
              <a:rPr lang="en-US" smtClean="0"/>
              <a:pPr/>
              <a:t>13</a:t>
            </a:fld>
            <a:endParaRPr lang="en-US" dirty="0"/>
          </a:p>
        </p:txBody>
      </p:sp>
      <p:sp>
        <p:nvSpPr>
          <p:cNvPr id="3" name="Title 2">
            <a:extLst>
              <a:ext uri="{FF2B5EF4-FFF2-40B4-BE49-F238E27FC236}">
                <a16:creationId xmlns:a16="http://schemas.microsoft.com/office/drawing/2014/main" id="{A8125FF0-68B2-419C-BEEB-981CD265A443}"/>
              </a:ext>
            </a:extLst>
          </p:cNvPr>
          <p:cNvSpPr>
            <a:spLocks noGrp="1"/>
          </p:cNvSpPr>
          <p:nvPr>
            <p:ph type="title"/>
          </p:nvPr>
        </p:nvSpPr>
        <p:spPr/>
        <p:txBody>
          <a:bodyPr/>
          <a:lstStyle/>
          <a:p>
            <a:r>
              <a:rPr lang="en-US" dirty="0"/>
              <a:t>Magnet Temperature vs Beam Pipe Power</a:t>
            </a:r>
          </a:p>
        </p:txBody>
      </p:sp>
      <p:pic>
        <p:nvPicPr>
          <p:cNvPr id="7" name="Picture 6" descr="Chart&#10;&#10;Description automatically generated">
            <a:extLst>
              <a:ext uri="{FF2B5EF4-FFF2-40B4-BE49-F238E27FC236}">
                <a16:creationId xmlns:a16="http://schemas.microsoft.com/office/drawing/2014/main" id="{7DD15A30-5E31-4F1C-9528-578C310706C7}"/>
              </a:ext>
            </a:extLst>
          </p:cNvPr>
          <p:cNvPicPr>
            <a:picLocks noChangeAspect="1"/>
          </p:cNvPicPr>
          <p:nvPr/>
        </p:nvPicPr>
        <p:blipFill>
          <a:blip r:embed="rId2"/>
          <a:stretch>
            <a:fillRect/>
          </a:stretch>
        </p:blipFill>
        <p:spPr>
          <a:xfrm>
            <a:off x="2590800" y="1047750"/>
            <a:ext cx="3657600" cy="2743200"/>
          </a:xfrm>
          <a:prstGeom prst="rect">
            <a:avLst/>
          </a:prstGeom>
        </p:spPr>
      </p:pic>
      <p:sp>
        <p:nvSpPr>
          <p:cNvPr id="8" name="TextBox 7">
            <a:extLst>
              <a:ext uri="{FF2B5EF4-FFF2-40B4-BE49-F238E27FC236}">
                <a16:creationId xmlns:a16="http://schemas.microsoft.com/office/drawing/2014/main" id="{4DC15F98-A193-4EEB-AC20-03FDF814601B}"/>
              </a:ext>
            </a:extLst>
          </p:cNvPr>
          <p:cNvSpPr txBox="1"/>
          <p:nvPr/>
        </p:nvSpPr>
        <p:spPr>
          <a:xfrm>
            <a:off x="2172682" y="4271296"/>
            <a:ext cx="4540667" cy="646331"/>
          </a:xfrm>
          <a:prstGeom prst="rect">
            <a:avLst/>
          </a:prstGeom>
          <a:noFill/>
        </p:spPr>
        <p:txBody>
          <a:bodyPr wrap="none" rtlCol="0">
            <a:spAutoFit/>
          </a:bodyPr>
          <a:lstStyle/>
          <a:p>
            <a:r>
              <a:rPr lang="en-US" dirty="0"/>
              <a:t>Putting 12 W of power into the beam pipe</a:t>
            </a:r>
          </a:p>
          <a:p>
            <a:r>
              <a:rPr lang="en-US" dirty="0"/>
              <a:t>had no effect on the magnet temperatures.</a:t>
            </a:r>
          </a:p>
        </p:txBody>
      </p:sp>
      <p:sp>
        <p:nvSpPr>
          <p:cNvPr id="9" name="TextBox 8">
            <a:extLst>
              <a:ext uri="{FF2B5EF4-FFF2-40B4-BE49-F238E27FC236}">
                <a16:creationId xmlns:a16="http://schemas.microsoft.com/office/drawing/2014/main" id="{739D9EF4-91E7-4B08-8BA4-CBB2BA70C28A}"/>
              </a:ext>
            </a:extLst>
          </p:cNvPr>
          <p:cNvSpPr txBox="1"/>
          <p:nvPr/>
        </p:nvSpPr>
        <p:spPr>
          <a:xfrm>
            <a:off x="5181600" y="3758219"/>
            <a:ext cx="725520" cy="369332"/>
          </a:xfrm>
          <a:prstGeom prst="rect">
            <a:avLst/>
          </a:prstGeom>
          <a:noFill/>
        </p:spPr>
        <p:txBody>
          <a:bodyPr wrap="none" rtlCol="0">
            <a:spAutoFit/>
          </a:bodyPr>
          <a:lstStyle/>
          <a:p>
            <a:r>
              <a:rPr lang="en-US" dirty="0"/>
              <a:t>P = 0</a:t>
            </a:r>
          </a:p>
        </p:txBody>
      </p:sp>
      <p:sp>
        <p:nvSpPr>
          <p:cNvPr id="10" name="TextBox 9">
            <a:extLst>
              <a:ext uri="{FF2B5EF4-FFF2-40B4-BE49-F238E27FC236}">
                <a16:creationId xmlns:a16="http://schemas.microsoft.com/office/drawing/2014/main" id="{9D2371AA-632B-442F-B5F8-E96C9C704DC0}"/>
              </a:ext>
            </a:extLst>
          </p:cNvPr>
          <p:cNvSpPr txBox="1"/>
          <p:nvPr/>
        </p:nvSpPr>
        <p:spPr>
          <a:xfrm>
            <a:off x="3875072" y="3758219"/>
            <a:ext cx="1135888" cy="369332"/>
          </a:xfrm>
          <a:prstGeom prst="rect">
            <a:avLst/>
          </a:prstGeom>
          <a:noFill/>
        </p:spPr>
        <p:txBody>
          <a:bodyPr wrap="none" rtlCol="0">
            <a:spAutoFit/>
          </a:bodyPr>
          <a:lstStyle/>
          <a:p>
            <a:r>
              <a:rPr lang="en-US" dirty="0"/>
              <a:t>P = 12 W</a:t>
            </a:r>
          </a:p>
        </p:txBody>
      </p:sp>
      <p:sp>
        <p:nvSpPr>
          <p:cNvPr id="11" name="TextBox 10">
            <a:extLst>
              <a:ext uri="{FF2B5EF4-FFF2-40B4-BE49-F238E27FC236}">
                <a16:creationId xmlns:a16="http://schemas.microsoft.com/office/drawing/2014/main" id="{AFCA53FF-B8D6-43D5-8492-A320BAED6E7E}"/>
              </a:ext>
            </a:extLst>
          </p:cNvPr>
          <p:cNvSpPr txBox="1"/>
          <p:nvPr/>
        </p:nvSpPr>
        <p:spPr>
          <a:xfrm>
            <a:off x="2971800" y="3758219"/>
            <a:ext cx="725520" cy="369332"/>
          </a:xfrm>
          <a:prstGeom prst="rect">
            <a:avLst/>
          </a:prstGeom>
          <a:noFill/>
        </p:spPr>
        <p:txBody>
          <a:bodyPr wrap="none" rtlCol="0">
            <a:spAutoFit/>
          </a:bodyPr>
          <a:lstStyle/>
          <a:p>
            <a:r>
              <a:rPr lang="en-US" dirty="0"/>
              <a:t>P = 0</a:t>
            </a:r>
          </a:p>
        </p:txBody>
      </p:sp>
      <p:sp>
        <p:nvSpPr>
          <p:cNvPr id="13" name="TextBox 12">
            <a:extLst>
              <a:ext uri="{FF2B5EF4-FFF2-40B4-BE49-F238E27FC236}">
                <a16:creationId xmlns:a16="http://schemas.microsoft.com/office/drawing/2014/main" id="{2696C9D3-CCDB-4478-B251-2B72428DE563}"/>
              </a:ext>
            </a:extLst>
          </p:cNvPr>
          <p:cNvSpPr txBox="1"/>
          <p:nvPr/>
        </p:nvSpPr>
        <p:spPr>
          <a:xfrm>
            <a:off x="6858000" y="1200150"/>
            <a:ext cx="1318694" cy="1200329"/>
          </a:xfrm>
          <a:prstGeom prst="rect">
            <a:avLst/>
          </a:prstGeom>
          <a:noFill/>
        </p:spPr>
        <p:txBody>
          <a:bodyPr wrap="none" rtlCol="0">
            <a:spAutoFit/>
          </a:bodyPr>
          <a:lstStyle/>
          <a:p>
            <a:r>
              <a:rPr lang="en-US" sz="1200" dirty="0"/>
              <a:t>Baseline:</a:t>
            </a:r>
          </a:p>
          <a:p>
            <a:r>
              <a:rPr lang="en-US" sz="1200" dirty="0"/>
              <a:t>G = 7.2 mm</a:t>
            </a:r>
          </a:p>
          <a:p>
            <a:r>
              <a:rPr lang="en-US" sz="1200" dirty="0"/>
              <a:t>F = 1.8 </a:t>
            </a:r>
            <a:r>
              <a:rPr lang="en-US" sz="1200" dirty="0" err="1"/>
              <a:t>gpm</a:t>
            </a:r>
            <a:endParaRPr lang="en-US" sz="1200" dirty="0"/>
          </a:p>
          <a:p>
            <a:r>
              <a:rPr lang="en-US" sz="1200" dirty="0"/>
              <a:t>T</a:t>
            </a:r>
            <a:r>
              <a:rPr lang="en-US" sz="1200" baseline="-25000" dirty="0"/>
              <a:t>in</a:t>
            </a:r>
            <a:r>
              <a:rPr lang="en-US" sz="1200" dirty="0"/>
              <a:t> = 19.5 deg C</a:t>
            </a:r>
          </a:p>
          <a:p>
            <a:r>
              <a:rPr lang="en-US" sz="1200" dirty="0"/>
              <a:t>T</a:t>
            </a:r>
            <a:r>
              <a:rPr lang="en-US" sz="1200" baseline="-25000" dirty="0"/>
              <a:t>out</a:t>
            </a:r>
            <a:r>
              <a:rPr lang="en-US" sz="1200" dirty="0"/>
              <a:t> = </a:t>
            </a:r>
            <a:r>
              <a:rPr lang="en-US" sz="1200" dirty="0" err="1"/>
              <a:t>T</a:t>
            </a:r>
            <a:r>
              <a:rPr lang="en-US" sz="1200" baseline="-25000" dirty="0" err="1"/>
              <a:t>air</a:t>
            </a:r>
            <a:endParaRPr lang="en-US" sz="1200" baseline="-25000" dirty="0"/>
          </a:p>
          <a:p>
            <a:r>
              <a:rPr lang="en-US" sz="1200" dirty="0"/>
              <a:t>P = 0 W</a:t>
            </a:r>
          </a:p>
        </p:txBody>
      </p:sp>
    </p:spTree>
    <p:extLst>
      <p:ext uri="{BB962C8B-B14F-4D97-AF65-F5344CB8AC3E}">
        <p14:creationId xmlns:p14="http://schemas.microsoft.com/office/powerpoint/2010/main" val="1956809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525AA9-3BDF-44F8-A37B-50E989738297}"/>
              </a:ext>
            </a:extLst>
          </p:cNvPr>
          <p:cNvSpPr>
            <a:spLocks noGrp="1"/>
          </p:cNvSpPr>
          <p:nvPr>
            <p:ph type="sldNum" sz="quarter" idx="11"/>
          </p:nvPr>
        </p:nvSpPr>
        <p:spPr/>
        <p:txBody>
          <a:bodyPr/>
          <a:lstStyle/>
          <a:p>
            <a:fld id="{5BD36294-2849-48A8-8531-5354CF3095D2}" type="slidenum">
              <a:rPr lang="en-US" smtClean="0"/>
              <a:pPr/>
              <a:t>14</a:t>
            </a:fld>
            <a:endParaRPr lang="en-US" dirty="0"/>
          </a:p>
        </p:txBody>
      </p:sp>
      <p:sp>
        <p:nvSpPr>
          <p:cNvPr id="3" name="Title 2">
            <a:extLst>
              <a:ext uri="{FF2B5EF4-FFF2-40B4-BE49-F238E27FC236}">
                <a16:creationId xmlns:a16="http://schemas.microsoft.com/office/drawing/2014/main" id="{91D9F5EC-D8A5-4AD5-997D-EDCA280B4658}"/>
              </a:ext>
            </a:extLst>
          </p:cNvPr>
          <p:cNvSpPr>
            <a:spLocks noGrp="1"/>
          </p:cNvSpPr>
          <p:nvPr>
            <p:ph type="title"/>
          </p:nvPr>
        </p:nvSpPr>
        <p:spPr/>
        <p:txBody>
          <a:bodyPr/>
          <a:lstStyle/>
          <a:p>
            <a:r>
              <a:rPr lang="en-US" dirty="0"/>
              <a:t>Magnet Temperature vs Water Flow Rate</a:t>
            </a:r>
          </a:p>
        </p:txBody>
      </p:sp>
      <p:pic>
        <p:nvPicPr>
          <p:cNvPr id="7" name="Picture 6" descr="Chart&#10;&#10;Description automatically generated">
            <a:extLst>
              <a:ext uri="{FF2B5EF4-FFF2-40B4-BE49-F238E27FC236}">
                <a16:creationId xmlns:a16="http://schemas.microsoft.com/office/drawing/2014/main" id="{89A11DAF-6981-4EA9-9CD6-01CF772081B4}"/>
              </a:ext>
            </a:extLst>
          </p:cNvPr>
          <p:cNvPicPr>
            <a:picLocks noChangeAspect="1"/>
          </p:cNvPicPr>
          <p:nvPr/>
        </p:nvPicPr>
        <p:blipFill>
          <a:blip r:embed="rId2"/>
          <a:stretch>
            <a:fillRect/>
          </a:stretch>
        </p:blipFill>
        <p:spPr>
          <a:xfrm>
            <a:off x="2674807" y="1047750"/>
            <a:ext cx="3657600" cy="2743200"/>
          </a:xfrm>
          <a:prstGeom prst="rect">
            <a:avLst/>
          </a:prstGeom>
        </p:spPr>
      </p:pic>
      <p:sp>
        <p:nvSpPr>
          <p:cNvPr id="8" name="TextBox 7">
            <a:extLst>
              <a:ext uri="{FF2B5EF4-FFF2-40B4-BE49-F238E27FC236}">
                <a16:creationId xmlns:a16="http://schemas.microsoft.com/office/drawing/2014/main" id="{2D3A06CD-ABBC-4131-AD66-F30ABE64B970}"/>
              </a:ext>
            </a:extLst>
          </p:cNvPr>
          <p:cNvSpPr txBox="1"/>
          <p:nvPr/>
        </p:nvSpPr>
        <p:spPr>
          <a:xfrm>
            <a:off x="2172682" y="4271296"/>
            <a:ext cx="5186035" cy="646331"/>
          </a:xfrm>
          <a:prstGeom prst="rect">
            <a:avLst/>
          </a:prstGeom>
          <a:noFill/>
        </p:spPr>
        <p:txBody>
          <a:bodyPr wrap="none" rtlCol="0">
            <a:spAutoFit/>
          </a:bodyPr>
          <a:lstStyle/>
          <a:p>
            <a:r>
              <a:rPr lang="en-US" dirty="0"/>
              <a:t>Changing the water flow rate from 1.8 </a:t>
            </a:r>
            <a:r>
              <a:rPr lang="en-US" dirty="0" err="1"/>
              <a:t>gpm</a:t>
            </a:r>
            <a:r>
              <a:rPr lang="en-US" dirty="0"/>
              <a:t> to 1.6</a:t>
            </a:r>
          </a:p>
          <a:p>
            <a:r>
              <a:rPr lang="en-US" dirty="0" err="1"/>
              <a:t>gpm</a:t>
            </a:r>
            <a:r>
              <a:rPr lang="en-US" dirty="0"/>
              <a:t> had no effect on the magnet temperatures.</a:t>
            </a:r>
          </a:p>
        </p:txBody>
      </p:sp>
      <p:sp>
        <p:nvSpPr>
          <p:cNvPr id="9" name="TextBox 8">
            <a:extLst>
              <a:ext uri="{FF2B5EF4-FFF2-40B4-BE49-F238E27FC236}">
                <a16:creationId xmlns:a16="http://schemas.microsoft.com/office/drawing/2014/main" id="{933EC015-4312-4300-BDD1-02F719AB5E65}"/>
              </a:ext>
            </a:extLst>
          </p:cNvPr>
          <p:cNvSpPr txBox="1"/>
          <p:nvPr/>
        </p:nvSpPr>
        <p:spPr>
          <a:xfrm>
            <a:off x="5105400" y="3758219"/>
            <a:ext cx="1499128" cy="369332"/>
          </a:xfrm>
          <a:prstGeom prst="rect">
            <a:avLst/>
          </a:prstGeom>
          <a:noFill/>
        </p:spPr>
        <p:txBody>
          <a:bodyPr wrap="none" rtlCol="0">
            <a:spAutoFit/>
          </a:bodyPr>
          <a:lstStyle/>
          <a:p>
            <a:r>
              <a:rPr lang="en-US" dirty="0"/>
              <a:t>F = 1.8 GPM</a:t>
            </a:r>
          </a:p>
        </p:txBody>
      </p:sp>
      <p:sp>
        <p:nvSpPr>
          <p:cNvPr id="10" name="TextBox 9">
            <a:extLst>
              <a:ext uri="{FF2B5EF4-FFF2-40B4-BE49-F238E27FC236}">
                <a16:creationId xmlns:a16="http://schemas.microsoft.com/office/drawing/2014/main" id="{E79BF3AF-B194-4B73-B6C1-5903AED4EDCE}"/>
              </a:ext>
            </a:extLst>
          </p:cNvPr>
          <p:cNvSpPr txBox="1"/>
          <p:nvPr/>
        </p:nvSpPr>
        <p:spPr>
          <a:xfrm>
            <a:off x="4119977" y="3758219"/>
            <a:ext cx="909223" cy="369332"/>
          </a:xfrm>
          <a:prstGeom prst="rect">
            <a:avLst/>
          </a:prstGeom>
          <a:noFill/>
        </p:spPr>
        <p:txBody>
          <a:bodyPr wrap="none" rtlCol="0">
            <a:spAutoFit/>
          </a:bodyPr>
          <a:lstStyle/>
          <a:p>
            <a:r>
              <a:rPr lang="en-US" dirty="0"/>
              <a:t>F = 1.6</a:t>
            </a:r>
          </a:p>
        </p:txBody>
      </p:sp>
      <p:sp>
        <p:nvSpPr>
          <p:cNvPr id="11" name="TextBox 10">
            <a:extLst>
              <a:ext uri="{FF2B5EF4-FFF2-40B4-BE49-F238E27FC236}">
                <a16:creationId xmlns:a16="http://schemas.microsoft.com/office/drawing/2014/main" id="{56AE7413-EE44-4F09-B65A-FF836B4EE134}"/>
              </a:ext>
            </a:extLst>
          </p:cNvPr>
          <p:cNvSpPr txBox="1"/>
          <p:nvPr/>
        </p:nvSpPr>
        <p:spPr>
          <a:xfrm>
            <a:off x="3124200" y="3758219"/>
            <a:ext cx="909223" cy="369332"/>
          </a:xfrm>
          <a:prstGeom prst="rect">
            <a:avLst/>
          </a:prstGeom>
          <a:noFill/>
        </p:spPr>
        <p:txBody>
          <a:bodyPr wrap="none" rtlCol="0">
            <a:spAutoFit/>
          </a:bodyPr>
          <a:lstStyle/>
          <a:p>
            <a:r>
              <a:rPr lang="en-US" dirty="0"/>
              <a:t>F = 1.8</a:t>
            </a:r>
          </a:p>
        </p:txBody>
      </p:sp>
      <p:sp>
        <p:nvSpPr>
          <p:cNvPr id="14" name="TextBox 13">
            <a:extLst>
              <a:ext uri="{FF2B5EF4-FFF2-40B4-BE49-F238E27FC236}">
                <a16:creationId xmlns:a16="http://schemas.microsoft.com/office/drawing/2014/main" id="{EB379A2A-419A-4A11-8414-8552F9BCE5BC}"/>
              </a:ext>
            </a:extLst>
          </p:cNvPr>
          <p:cNvSpPr txBox="1"/>
          <p:nvPr/>
        </p:nvSpPr>
        <p:spPr>
          <a:xfrm>
            <a:off x="6934200" y="1193875"/>
            <a:ext cx="1318694" cy="1200329"/>
          </a:xfrm>
          <a:prstGeom prst="rect">
            <a:avLst/>
          </a:prstGeom>
          <a:noFill/>
        </p:spPr>
        <p:txBody>
          <a:bodyPr wrap="none" rtlCol="0">
            <a:spAutoFit/>
          </a:bodyPr>
          <a:lstStyle/>
          <a:p>
            <a:r>
              <a:rPr lang="en-US" sz="1200" dirty="0"/>
              <a:t>Baseline:</a:t>
            </a:r>
          </a:p>
          <a:p>
            <a:r>
              <a:rPr lang="en-US" sz="1200" dirty="0"/>
              <a:t>G = 7.2 mm</a:t>
            </a:r>
          </a:p>
          <a:p>
            <a:r>
              <a:rPr lang="en-US" sz="1200" dirty="0"/>
              <a:t>F = 1.8 </a:t>
            </a:r>
            <a:r>
              <a:rPr lang="en-US" sz="1200" dirty="0" err="1"/>
              <a:t>gpm</a:t>
            </a:r>
            <a:endParaRPr lang="en-US" sz="1200" dirty="0"/>
          </a:p>
          <a:p>
            <a:r>
              <a:rPr lang="en-US" sz="1200" dirty="0"/>
              <a:t>T</a:t>
            </a:r>
            <a:r>
              <a:rPr lang="en-US" sz="1200" baseline="-25000" dirty="0"/>
              <a:t>in</a:t>
            </a:r>
            <a:r>
              <a:rPr lang="en-US" sz="1200" dirty="0"/>
              <a:t> = 19.5 deg C</a:t>
            </a:r>
          </a:p>
          <a:p>
            <a:r>
              <a:rPr lang="en-US" sz="1200" dirty="0"/>
              <a:t>T</a:t>
            </a:r>
            <a:r>
              <a:rPr lang="en-US" sz="1200" baseline="-25000" dirty="0"/>
              <a:t>out</a:t>
            </a:r>
            <a:r>
              <a:rPr lang="en-US" sz="1200" dirty="0"/>
              <a:t> = </a:t>
            </a:r>
            <a:r>
              <a:rPr lang="en-US" sz="1200" dirty="0" err="1"/>
              <a:t>T</a:t>
            </a:r>
            <a:r>
              <a:rPr lang="en-US" sz="1200" baseline="-25000" dirty="0" err="1"/>
              <a:t>air</a:t>
            </a:r>
            <a:endParaRPr lang="en-US" sz="1200" baseline="-25000" dirty="0"/>
          </a:p>
          <a:p>
            <a:r>
              <a:rPr lang="en-US" sz="1200" dirty="0"/>
              <a:t>P = 0 W</a:t>
            </a:r>
          </a:p>
        </p:txBody>
      </p:sp>
    </p:spTree>
    <p:extLst>
      <p:ext uri="{BB962C8B-B14F-4D97-AF65-F5344CB8AC3E}">
        <p14:creationId xmlns:p14="http://schemas.microsoft.com/office/powerpoint/2010/main" val="4040595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971F40-2E45-4DB5-B853-148E43AA5229}"/>
              </a:ext>
            </a:extLst>
          </p:cNvPr>
          <p:cNvSpPr>
            <a:spLocks noGrp="1"/>
          </p:cNvSpPr>
          <p:nvPr>
            <p:ph type="sldNum" sz="quarter" idx="11"/>
          </p:nvPr>
        </p:nvSpPr>
        <p:spPr/>
        <p:txBody>
          <a:bodyPr/>
          <a:lstStyle/>
          <a:p>
            <a:fld id="{5BD36294-2849-48A8-8531-5354CF3095D2}" type="slidenum">
              <a:rPr lang="en-US" smtClean="0"/>
              <a:pPr/>
              <a:t>15</a:t>
            </a:fld>
            <a:endParaRPr lang="en-US" dirty="0"/>
          </a:p>
        </p:txBody>
      </p:sp>
      <p:sp>
        <p:nvSpPr>
          <p:cNvPr id="3" name="Title 2">
            <a:extLst>
              <a:ext uri="{FF2B5EF4-FFF2-40B4-BE49-F238E27FC236}">
                <a16:creationId xmlns:a16="http://schemas.microsoft.com/office/drawing/2014/main" id="{97AB938F-C1B7-4438-9615-14957EB6A9CB}"/>
              </a:ext>
            </a:extLst>
          </p:cNvPr>
          <p:cNvSpPr>
            <a:spLocks noGrp="1"/>
          </p:cNvSpPr>
          <p:nvPr>
            <p:ph type="title"/>
          </p:nvPr>
        </p:nvSpPr>
        <p:spPr/>
        <p:txBody>
          <a:bodyPr/>
          <a:lstStyle/>
          <a:p>
            <a:r>
              <a:rPr lang="en-US" dirty="0"/>
              <a:t>Magnet Temperature vs Incoming Water Temperature</a:t>
            </a:r>
          </a:p>
        </p:txBody>
      </p:sp>
      <p:sp>
        <p:nvSpPr>
          <p:cNvPr id="8" name="TextBox 7">
            <a:extLst>
              <a:ext uri="{FF2B5EF4-FFF2-40B4-BE49-F238E27FC236}">
                <a16:creationId xmlns:a16="http://schemas.microsoft.com/office/drawing/2014/main" id="{5B69804C-AB45-46CF-9D61-7225124B0FCE}"/>
              </a:ext>
            </a:extLst>
          </p:cNvPr>
          <p:cNvSpPr txBox="1"/>
          <p:nvPr/>
        </p:nvSpPr>
        <p:spPr>
          <a:xfrm>
            <a:off x="1497067" y="4271296"/>
            <a:ext cx="6199133" cy="646331"/>
          </a:xfrm>
          <a:prstGeom prst="rect">
            <a:avLst/>
          </a:prstGeom>
          <a:noFill/>
        </p:spPr>
        <p:txBody>
          <a:bodyPr wrap="none" rtlCol="0">
            <a:spAutoFit/>
          </a:bodyPr>
          <a:lstStyle/>
          <a:p>
            <a:r>
              <a:rPr lang="en-US" dirty="0"/>
              <a:t>Changing the incoming water temperature from 19.5 deg C</a:t>
            </a:r>
          </a:p>
          <a:p>
            <a:r>
              <a:rPr lang="en-US" dirty="0"/>
              <a:t>to 19.0 deg C had no effect on the magnet temperatures.</a:t>
            </a:r>
          </a:p>
        </p:txBody>
      </p:sp>
      <p:sp>
        <p:nvSpPr>
          <p:cNvPr id="9" name="TextBox 8">
            <a:extLst>
              <a:ext uri="{FF2B5EF4-FFF2-40B4-BE49-F238E27FC236}">
                <a16:creationId xmlns:a16="http://schemas.microsoft.com/office/drawing/2014/main" id="{5D2CB8B0-43EF-4222-9199-D739ED337F01}"/>
              </a:ext>
            </a:extLst>
          </p:cNvPr>
          <p:cNvSpPr txBox="1"/>
          <p:nvPr/>
        </p:nvSpPr>
        <p:spPr>
          <a:xfrm>
            <a:off x="4992631" y="3758219"/>
            <a:ext cx="1712969" cy="369332"/>
          </a:xfrm>
          <a:prstGeom prst="rect">
            <a:avLst/>
          </a:prstGeom>
          <a:noFill/>
        </p:spPr>
        <p:txBody>
          <a:bodyPr wrap="none" rtlCol="0">
            <a:spAutoFit/>
          </a:bodyPr>
          <a:lstStyle/>
          <a:p>
            <a:r>
              <a:rPr lang="en-US" dirty="0"/>
              <a:t>T = 19.5 deg C</a:t>
            </a:r>
          </a:p>
        </p:txBody>
      </p:sp>
      <p:sp>
        <p:nvSpPr>
          <p:cNvPr id="10" name="TextBox 9">
            <a:extLst>
              <a:ext uri="{FF2B5EF4-FFF2-40B4-BE49-F238E27FC236}">
                <a16:creationId xmlns:a16="http://schemas.microsoft.com/office/drawing/2014/main" id="{EC1B9809-B3A7-4BD0-ABF1-E838C4A6C0E9}"/>
              </a:ext>
            </a:extLst>
          </p:cNvPr>
          <p:cNvSpPr txBox="1"/>
          <p:nvPr/>
        </p:nvSpPr>
        <p:spPr>
          <a:xfrm>
            <a:off x="3925831" y="3758219"/>
            <a:ext cx="1033296" cy="369332"/>
          </a:xfrm>
          <a:prstGeom prst="rect">
            <a:avLst/>
          </a:prstGeom>
          <a:noFill/>
        </p:spPr>
        <p:txBody>
          <a:bodyPr wrap="none" rtlCol="0">
            <a:spAutoFit/>
          </a:bodyPr>
          <a:lstStyle/>
          <a:p>
            <a:r>
              <a:rPr lang="en-US" dirty="0"/>
              <a:t>T = 19.0</a:t>
            </a:r>
          </a:p>
        </p:txBody>
      </p:sp>
      <p:sp>
        <p:nvSpPr>
          <p:cNvPr id="11" name="TextBox 10">
            <a:extLst>
              <a:ext uri="{FF2B5EF4-FFF2-40B4-BE49-F238E27FC236}">
                <a16:creationId xmlns:a16="http://schemas.microsoft.com/office/drawing/2014/main" id="{2946C8BF-1734-466A-B890-F67BE353574F}"/>
              </a:ext>
            </a:extLst>
          </p:cNvPr>
          <p:cNvSpPr txBox="1"/>
          <p:nvPr/>
        </p:nvSpPr>
        <p:spPr>
          <a:xfrm>
            <a:off x="2935231" y="3758219"/>
            <a:ext cx="1033296" cy="369332"/>
          </a:xfrm>
          <a:prstGeom prst="rect">
            <a:avLst/>
          </a:prstGeom>
          <a:noFill/>
        </p:spPr>
        <p:txBody>
          <a:bodyPr wrap="none" rtlCol="0">
            <a:spAutoFit/>
          </a:bodyPr>
          <a:lstStyle/>
          <a:p>
            <a:r>
              <a:rPr lang="en-US" dirty="0"/>
              <a:t>T = 19.5</a:t>
            </a:r>
          </a:p>
        </p:txBody>
      </p:sp>
      <p:pic>
        <p:nvPicPr>
          <p:cNvPr id="14" name="Picture 13" descr="Chart&#10;&#10;Description automatically generated">
            <a:extLst>
              <a:ext uri="{FF2B5EF4-FFF2-40B4-BE49-F238E27FC236}">
                <a16:creationId xmlns:a16="http://schemas.microsoft.com/office/drawing/2014/main" id="{7A4851D5-227B-4C0F-AB1B-38C51EBED138}"/>
              </a:ext>
            </a:extLst>
          </p:cNvPr>
          <p:cNvPicPr>
            <a:picLocks noChangeAspect="1"/>
          </p:cNvPicPr>
          <p:nvPr/>
        </p:nvPicPr>
        <p:blipFill>
          <a:blip r:embed="rId2"/>
          <a:stretch>
            <a:fillRect/>
          </a:stretch>
        </p:blipFill>
        <p:spPr>
          <a:xfrm>
            <a:off x="2613679" y="1097130"/>
            <a:ext cx="3657600" cy="2743200"/>
          </a:xfrm>
          <a:prstGeom prst="rect">
            <a:avLst/>
          </a:prstGeom>
        </p:spPr>
      </p:pic>
      <p:sp>
        <p:nvSpPr>
          <p:cNvPr id="15" name="TextBox 14">
            <a:extLst>
              <a:ext uri="{FF2B5EF4-FFF2-40B4-BE49-F238E27FC236}">
                <a16:creationId xmlns:a16="http://schemas.microsoft.com/office/drawing/2014/main" id="{486D3C6C-D64F-4F9F-A565-5898EE8E33F9}"/>
              </a:ext>
            </a:extLst>
          </p:cNvPr>
          <p:cNvSpPr txBox="1"/>
          <p:nvPr/>
        </p:nvSpPr>
        <p:spPr>
          <a:xfrm>
            <a:off x="6858000" y="1205484"/>
            <a:ext cx="1318694" cy="1200329"/>
          </a:xfrm>
          <a:prstGeom prst="rect">
            <a:avLst/>
          </a:prstGeom>
          <a:noFill/>
        </p:spPr>
        <p:txBody>
          <a:bodyPr wrap="none" rtlCol="0">
            <a:spAutoFit/>
          </a:bodyPr>
          <a:lstStyle/>
          <a:p>
            <a:r>
              <a:rPr lang="en-US" sz="1200" dirty="0"/>
              <a:t>Baseline:</a:t>
            </a:r>
          </a:p>
          <a:p>
            <a:r>
              <a:rPr lang="en-US" sz="1200" dirty="0"/>
              <a:t>G = 7.2 mm</a:t>
            </a:r>
          </a:p>
          <a:p>
            <a:r>
              <a:rPr lang="en-US" sz="1200" dirty="0"/>
              <a:t>F = 1.8 </a:t>
            </a:r>
            <a:r>
              <a:rPr lang="en-US" sz="1200" dirty="0" err="1"/>
              <a:t>gpm</a:t>
            </a:r>
            <a:endParaRPr lang="en-US" sz="1200" dirty="0"/>
          </a:p>
          <a:p>
            <a:r>
              <a:rPr lang="en-US" sz="1200" dirty="0"/>
              <a:t>T</a:t>
            </a:r>
            <a:r>
              <a:rPr lang="en-US" sz="1200" baseline="-25000" dirty="0"/>
              <a:t>in</a:t>
            </a:r>
            <a:r>
              <a:rPr lang="en-US" sz="1200" dirty="0"/>
              <a:t> = 19.5 deg C</a:t>
            </a:r>
          </a:p>
          <a:p>
            <a:r>
              <a:rPr lang="en-US" sz="1200" dirty="0"/>
              <a:t>T</a:t>
            </a:r>
            <a:r>
              <a:rPr lang="en-US" sz="1200" baseline="-25000" dirty="0"/>
              <a:t>out</a:t>
            </a:r>
            <a:r>
              <a:rPr lang="en-US" sz="1200" dirty="0"/>
              <a:t> = </a:t>
            </a:r>
            <a:r>
              <a:rPr lang="en-US" sz="1200" dirty="0" err="1"/>
              <a:t>T</a:t>
            </a:r>
            <a:r>
              <a:rPr lang="en-US" sz="1200" baseline="-25000" dirty="0" err="1"/>
              <a:t>air</a:t>
            </a:r>
            <a:endParaRPr lang="en-US" sz="1200" baseline="-25000" dirty="0"/>
          </a:p>
          <a:p>
            <a:r>
              <a:rPr lang="en-US" sz="1200" dirty="0"/>
              <a:t>P = 0 W</a:t>
            </a:r>
          </a:p>
        </p:txBody>
      </p:sp>
    </p:spTree>
    <p:extLst>
      <p:ext uri="{BB962C8B-B14F-4D97-AF65-F5344CB8AC3E}">
        <p14:creationId xmlns:p14="http://schemas.microsoft.com/office/powerpoint/2010/main" val="3854147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96B372-A0DE-4CD8-A2B1-1102E966901B}"/>
              </a:ext>
            </a:extLst>
          </p:cNvPr>
          <p:cNvSpPr>
            <a:spLocks noGrp="1"/>
          </p:cNvSpPr>
          <p:nvPr>
            <p:ph type="sldNum" sz="quarter" idx="11"/>
          </p:nvPr>
        </p:nvSpPr>
        <p:spPr/>
        <p:txBody>
          <a:bodyPr/>
          <a:lstStyle/>
          <a:p>
            <a:fld id="{5BD36294-2849-48A8-8531-5354CF3095D2}" type="slidenum">
              <a:rPr lang="en-US" smtClean="0"/>
              <a:pPr/>
              <a:t>16</a:t>
            </a:fld>
            <a:endParaRPr lang="en-US" dirty="0"/>
          </a:p>
        </p:txBody>
      </p:sp>
      <p:sp>
        <p:nvSpPr>
          <p:cNvPr id="3" name="Title 2">
            <a:extLst>
              <a:ext uri="{FF2B5EF4-FFF2-40B4-BE49-F238E27FC236}">
                <a16:creationId xmlns:a16="http://schemas.microsoft.com/office/drawing/2014/main" id="{5A272382-6DAA-4F19-A366-0DF2CAA859D8}"/>
              </a:ext>
            </a:extLst>
          </p:cNvPr>
          <p:cNvSpPr>
            <a:spLocks noGrp="1"/>
          </p:cNvSpPr>
          <p:nvPr>
            <p:ph type="title"/>
          </p:nvPr>
        </p:nvSpPr>
        <p:spPr/>
        <p:txBody>
          <a:bodyPr/>
          <a:lstStyle/>
          <a:p>
            <a:r>
              <a:rPr lang="en-US" dirty="0"/>
              <a:t>Magnet Temperature vs Undulator Gap</a:t>
            </a:r>
          </a:p>
        </p:txBody>
      </p:sp>
      <p:pic>
        <p:nvPicPr>
          <p:cNvPr id="7" name="Picture 6" descr="Graphical user interface, chart&#10;&#10;Description automatically generated">
            <a:extLst>
              <a:ext uri="{FF2B5EF4-FFF2-40B4-BE49-F238E27FC236}">
                <a16:creationId xmlns:a16="http://schemas.microsoft.com/office/drawing/2014/main" id="{8F3978EF-B4B3-4388-B2DD-186B6D0BEECB}"/>
              </a:ext>
            </a:extLst>
          </p:cNvPr>
          <p:cNvPicPr>
            <a:picLocks noChangeAspect="1"/>
          </p:cNvPicPr>
          <p:nvPr/>
        </p:nvPicPr>
        <p:blipFill>
          <a:blip r:embed="rId2"/>
          <a:stretch>
            <a:fillRect/>
          </a:stretch>
        </p:blipFill>
        <p:spPr>
          <a:xfrm>
            <a:off x="2743200" y="1123950"/>
            <a:ext cx="3657600" cy="2743200"/>
          </a:xfrm>
          <a:prstGeom prst="rect">
            <a:avLst/>
          </a:prstGeom>
        </p:spPr>
      </p:pic>
      <p:sp>
        <p:nvSpPr>
          <p:cNvPr id="8" name="TextBox 7">
            <a:extLst>
              <a:ext uri="{FF2B5EF4-FFF2-40B4-BE49-F238E27FC236}">
                <a16:creationId xmlns:a16="http://schemas.microsoft.com/office/drawing/2014/main" id="{47D9CAEF-3A13-4E1B-8162-925C776D76D7}"/>
              </a:ext>
            </a:extLst>
          </p:cNvPr>
          <p:cNvSpPr txBox="1"/>
          <p:nvPr/>
        </p:nvSpPr>
        <p:spPr>
          <a:xfrm>
            <a:off x="1863566" y="4271296"/>
            <a:ext cx="5416868" cy="646331"/>
          </a:xfrm>
          <a:prstGeom prst="rect">
            <a:avLst/>
          </a:prstGeom>
          <a:noFill/>
        </p:spPr>
        <p:txBody>
          <a:bodyPr wrap="none" rtlCol="0">
            <a:spAutoFit/>
          </a:bodyPr>
          <a:lstStyle/>
          <a:p>
            <a:r>
              <a:rPr lang="en-US" dirty="0"/>
              <a:t>Changing the undulator gap from 7.2 mm to 25 mm</a:t>
            </a:r>
          </a:p>
          <a:p>
            <a:r>
              <a:rPr lang="en-US" dirty="0"/>
              <a:t>had minimal effect on the magnet temperatures.</a:t>
            </a:r>
          </a:p>
        </p:txBody>
      </p:sp>
      <p:sp>
        <p:nvSpPr>
          <p:cNvPr id="9" name="TextBox 8">
            <a:extLst>
              <a:ext uri="{FF2B5EF4-FFF2-40B4-BE49-F238E27FC236}">
                <a16:creationId xmlns:a16="http://schemas.microsoft.com/office/drawing/2014/main" id="{9104DE50-C7FC-4E38-A3FF-500093DBA8EA}"/>
              </a:ext>
            </a:extLst>
          </p:cNvPr>
          <p:cNvSpPr txBox="1"/>
          <p:nvPr/>
        </p:nvSpPr>
        <p:spPr>
          <a:xfrm>
            <a:off x="4953000" y="3758219"/>
            <a:ext cx="1396536" cy="369332"/>
          </a:xfrm>
          <a:prstGeom prst="rect">
            <a:avLst/>
          </a:prstGeom>
          <a:noFill/>
        </p:spPr>
        <p:txBody>
          <a:bodyPr wrap="none" rtlCol="0">
            <a:spAutoFit/>
          </a:bodyPr>
          <a:lstStyle/>
          <a:p>
            <a:r>
              <a:rPr lang="en-US" dirty="0"/>
              <a:t>G = 7.2 mm</a:t>
            </a:r>
          </a:p>
        </p:txBody>
      </p:sp>
      <p:sp>
        <p:nvSpPr>
          <p:cNvPr id="10" name="TextBox 9">
            <a:extLst>
              <a:ext uri="{FF2B5EF4-FFF2-40B4-BE49-F238E27FC236}">
                <a16:creationId xmlns:a16="http://schemas.microsoft.com/office/drawing/2014/main" id="{BF5ADB03-3489-4EDE-91F6-B78DD766E489}"/>
              </a:ext>
            </a:extLst>
          </p:cNvPr>
          <p:cNvSpPr txBox="1"/>
          <p:nvPr/>
        </p:nvSpPr>
        <p:spPr>
          <a:xfrm>
            <a:off x="3917025" y="3758219"/>
            <a:ext cx="883575" cy="369332"/>
          </a:xfrm>
          <a:prstGeom prst="rect">
            <a:avLst/>
          </a:prstGeom>
          <a:noFill/>
        </p:spPr>
        <p:txBody>
          <a:bodyPr wrap="none" rtlCol="0">
            <a:spAutoFit/>
          </a:bodyPr>
          <a:lstStyle/>
          <a:p>
            <a:r>
              <a:rPr lang="en-US" dirty="0"/>
              <a:t>G = 25</a:t>
            </a:r>
          </a:p>
        </p:txBody>
      </p:sp>
      <p:sp>
        <p:nvSpPr>
          <p:cNvPr id="11" name="TextBox 10">
            <a:extLst>
              <a:ext uri="{FF2B5EF4-FFF2-40B4-BE49-F238E27FC236}">
                <a16:creationId xmlns:a16="http://schemas.microsoft.com/office/drawing/2014/main" id="{B84C429B-84F6-49A3-82B2-3EDCFB6AFBF0}"/>
              </a:ext>
            </a:extLst>
          </p:cNvPr>
          <p:cNvSpPr txBox="1"/>
          <p:nvPr/>
        </p:nvSpPr>
        <p:spPr>
          <a:xfrm>
            <a:off x="2862305" y="3758219"/>
            <a:ext cx="947695" cy="369332"/>
          </a:xfrm>
          <a:prstGeom prst="rect">
            <a:avLst/>
          </a:prstGeom>
          <a:noFill/>
        </p:spPr>
        <p:txBody>
          <a:bodyPr wrap="none" rtlCol="0">
            <a:spAutoFit/>
          </a:bodyPr>
          <a:lstStyle/>
          <a:p>
            <a:r>
              <a:rPr lang="en-US" dirty="0"/>
              <a:t>G = 7.2</a:t>
            </a:r>
          </a:p>
        </p:txBody>
      </p:sp>
      <p:sp>
        <p:nvSpPr>
          <p:cNvPr id="12" name="TextBox 11">
            <a:extLst>
              <a:ext uri="{FF2B5EF4-FFF2-40B4-BE49-F238E27FC236}">
                <a16:creationId xmlns:a16="http://schemas.microsoft.com/office/drawing/2014/main" id="{FCA4E051-119E-4517-9D2D-9BA61686C270}"/>
              </a:ext>
            </a:extLst>
          </p:cNvPr>
          <p:cNvSpPr txBox="1"/>
          <p:nvPr/>
        </p:nvSpPr>
        <p:spPr>
          <a:xfrm>
            <a:off x="6858000" y="1266115"/>
            <a:ext cx="1318694" cy="1200329"/>
          </a:xfrm>
          <a:prstGeom prst="rect">
            <a:avLst/>
          </a:prstGeom>
          <a:noFill/>
        </p:spPr>
        <p:txBody>
          <a:bodyPr wrap="none" rtlCol="0">
            <a:spAutoFit/>
          </a:bodyPr>
          <a:lstStyle/>
          <a:p>
            <a:r>
              <a:rPr lang="en-US" sz="1200" dirty="0"/>
              <a:t>Baseline:</a:t>
            </a:r>
          </a:p>
          <a:p>
            <a:r>
              <a:rPr lang="en-US" sz="1200" dirty="0"/>
              <a:t>G = 7.2 mm</a:t>
            </a:r>
          </a:p>
          <a:p>
            <a:r>
              <a:rPr lang="en-US" sz="1200" dirty="0"/>
              <a:t>F = 1.8 </a:t>
            </a:r>
            <a:r>
              <a:rPr lang="en-US" sz="1200" dirty="0" err="1"/>
              <a:t>gpm</a:t>
            </a:r>
            <a:endParaRPr lang="en-US" sz="1200" dirty="0"/>
          </a:p>
          <a:p>
            <a:r>
              <a:rPr lang="en-US" sz="1200" dirty="0"/>
              <a:t>T</a:t>
            </a:r>
            <a:r>
              <a:rPr lang="en-US" sz="1200" baseline="-25000" dirty="0"/>
              <a:t>in</a:t>
            </a:r>
            <a:r>
              <a:rPr lang="en-US" sz="1200" dirty="0"/>
              <a:t> = 19.5 deg C</a:t>
            </a:r>
          </a:p>
          <a:p>
            <a:r>
              <a:rPr lang="en-US" sz="1200" dirty="0"/>
              <a:t>T</a:t>
            </a:r>
            <a:r>
              <a:rPr lang="en-US" sz="1200" baseline="-25000" dirty="0"/>
              <a:t>out</a:t>
            </a:r>
            <a:r>
              <a:rPr lang="en-US" sz="1200" dirty="0"/>
              <a:t> = </a:t>
            </a:r>
            <a:r>
              <a:rPr lang="en-US" sz="1200" dirty="0" err="1"/>
              <a:t>T</a:t>
            </a:r>
            <a:r>
              <a:rPr lang="en-US" sz="1200" baseline="-25000" dirty="0" err="1"/>
              <a:t>air</a:t>
            </a:r>
            <a:endParaRPr lang="en-US" sz="1200" baseline="-25000" dirty="0"/>
          </a:p>
          <a:p>
            <a:r>
              <a:rPr lang="en-US" sz="1200" dirty="0"/>
              <a:t>P = 0 W</a:t>
            </a:r>
          </a:p>
        </p:txBody>
      </p:sp>
    </p:spTree>
    <p:extLst>
      <p:ext uri="{BB962C8B-B14F-4D97-AF65-F5344CB8AC3E}">
        <p14:creationId xmlns:p14="http://schemas.microsoft.com/office/powerpoint/2010/main" val="2053526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9A23E2-FB18-4286-B7E1-93BE9DA44133}"/>
              </a:ext>
            </a:extLst>
          </p:cNvPr>
          <p:cNvSpPr>
            <a:spLocks noGrp="1"/>
          </p:cNvSpPr>
          <p:nvPr>
            <p:ph type="sldNum" sz="quarter" idx="11"/>
          </p:nvPr>
        </p:nvSpPr>
        <p:spPr/>
        <p:txBody>
          <a:bodyPr/>
          <a:lstStyle/>
          <a:p>
            <a:fld id="{5BD36294-2849-48A8-8531-5354CF3095D2}" type="slidenum">
              <a:rPr lang="en-US" smtClean="0"/>
              <a:pPr/>
              <a:t>17</a:t>
            </a:fld>
            <a:endParaRPr lang="en-US" dirty="0"/>
          </a:p>
        </p:txBody>
      </p:sp>
      <p:sp>
        <p:nvSpPr>
          <p:cNvPr id="3" name="Title 2">
            <a:extLst>
              <a:ext uri="{FF2B5EF4-FFF2-40B4-BE49-F238E27FC236}">
                <a16:creationId xmlns:a16="http://schemas.microsoft.com/office/drawing/2014/main" id="{26D86FAA-93FA-4F4E-84E4-E2BE3FC2864A}"/>
              </a:ext>
            </a:extLst>
          </p:cNvPr>
          <p:cNvSpPr>
            <a:spLocks noGrp="1"/>
          </p:cNvSpPr>
          <p:nvPr>
            <p:ph type="title"/>
          </p:nvPr>
        </p:nvSpPr>
        <p:spPr/>
        <p:txBody>
          <a:bodyPr/>
          <a:lstStyle/>
          <a:p>
            <a:r>
              <a:rPr lang="en-US" dirty="0"/>
              <a:t>Proof Of Principle Test Conclusions</a:t>
            </a:r>
          </a:p>
        </p:txBody>
      </p:sp>
      <p:sp>
        <p:nvSpPr>
          <p:cNvPr id="6" name="TextBox 5">
            <a:extLst>
              <a:ext uri="{FF2B5EF4-FFF2-40B4-BE49-F238E27FC236}">
                <a16:creationId xmlns:a16="http://schemas.microsoft.com/office/drawing/2014/main" id="{F2E5A0F5-A072-4171-B629-D362AAC6233F}"/>
              </a:ext>
            </a:extLst>
          </p:cNvPr>
          <p:cNvSpPr txBox="1"/>
          <p:nvPr/>
        </p:nvSpPr>
        <p:spPr>
          <a:xfrm>
            <a:off x="552310" y="1047750"/>
            <a:ext cx="8103570" cy="3970318"/>
          </a:xfrm>
          <a:prstGeom prst="rect">
            <a:avLst/>
          </a:prstGeom>
          <a:noFill/>
        </p:spPr>
        <p:txBody>
          <a:bodyPr wrap="square" rtlCol="0">
            <a:spAutoFit/>
          </a:bodyPr>
          <a:lstStyle/>
          <a:p>
            <a:pPr marL="285750" indent="-285750">
              <a:buClr>
                <a:schemeClr val="bg2"/>
              </a:buClr>
              <a:buFont typeface="Arial" panose="020B0604020202020204" pitchFamily="34" charset="0"/>
              <a:buChar char="•"/>
            </a:pPr>
            <a:r>
              <a:rPr lang="en-US" dirty="0"/>
              <a:t>The undulator beam pipes must be held at the local tunnel air temperature in order for the magnet temperatures to not change with gap.</a:t>
            </a:r>
          </a:p>
          <a:p>
            <a:pPr marL="285750" indent="-285750">
              <a:buClr>
                <a:schemeClr val="bg2"/>
              </a:buClr>
              <a:buFont typeface="Arial" panose="020B0604020202020204" pitchFamily="34" charset="0"/>
              <a:buChar char="•"/>
            </a:pPr>
            <a:r>
              <a:rPr lang="en-US" dirty="0"/>
              <a:t>Bringing in slightly chilled water and heating it to the local air temperature is an effective solution.</a:t>
            </a:r>
          </a:p>
          <a:p>
            <a:pPr marL="285750" indent="-285750">
              <a:buClr>
                <a:schemeClr val="bg2"/>
              </a:buClr>
              <a:buFont typeface="Wingdings" panose="05000000000000000000" pitchFamily="2" charset="2"/>
              <a:buChar char="§"/>
            </a:pPr>
            <a:r>
              <a:rPr lang="en-US" dirty="0"/>
              <a:t>The magnet temperature is sensitive to the beam pipe temperature at small undulator gap.</a:t>
            </a:r>
          </a:p>
          <a:p>
            <a:pPr marL="285750" indent="-285750">
              <a:buClr>
                <a:schemeClr val="bg2"/>
              </a:buClr>
              <a:buFont typeface="Wingdings" panose="05000000000000000000" pitchFamily="2" charset="2"/>
              <a:buChar char="§"/>
            </a:pPr>
            <a:r>
              <a:rPr lang="en-US" dirty="0"/>
              <a:t>The water absorbs 12 W with negligible temperature rise.</a:t>
            </a:r>
          </a:p>
          <a:p>
            <a:pPr marL="285750" indent="-285750">
              <a:buClr>
                <a:schemeClr val="bg2"/>
              </a:buClr>
              <a:buFont typeface="Wingdings" panose="05000000000000000000" pitchFamily="2" charset="2"/>
              <a:buChar char="§"/>
            </a:pPr>
            <a:r>
              <a:rPr lang="en-US" dirty="0"/>
              <a:t>The water heater controller keeps the beam pipe water temperature equal to the air temperature despite water flow changes and input water temperature changes.</a:t>
            </a:r>
          </a:p>
          <a:p>
            <a:pPr marL="285750" indent="-285750">
              <a:buClr>
                <a:schemeClr val="bg2"/>
              </a:buClr>
              <a:buFont typeface="Wingdings" panose="05000000000000000000" pitchFamily="2" charset="2"/>
              <a:buChar char="§"/>
            </a:pPr>
            <a:r>
              <a:rPr lang="en-US" dirty="0"/>
              <a:t>When the beam pipe is at the local air temperature, the magnet temperature remains constant as the undulator gap is changed.</a:t>
            </a:r>
          </a:p>
          <a:p>
            <a:pPr marL="285750" indent="-285750">
              <a:buClr>
                <a:schemeClr val="bg2"/>
              </a:buClr>
              <a:buFont typeface="Wingdings" panose="05000000000000000000" pitchFamily="2" charset="2"/>
              <a:buChar char="§"/>
            </a:pPr>
            <a:r>
              <a:rPr lang="en-US" dirty="0"/>
              <a:t>Detailed results are in LCLS-TN-22-4.</a:t>
            </a:r>
          </a:p>
          <a:p>
            <a:pPr>
              <a:buClr>
                <a:schemeClr val="bg2"/>
              </a:buClr>
            </a:pPr>
            <a:endParaRPr lang="en-US" dirty="0"/>
          </a:p>
        </p:txBody>
      </p:sp>
    </p:spTree>
    <p:extLst>
      <p:ext uri="{BB962C8B-B14F-4D97-AF65-F5344CB8AC3E}">
        <p14:creationId xmlns:p14="http://schemas.microsoft.com/office/powerpoint/2010/main" val="3452730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EC0A12-7D83-4D87-8B73-8D7BF96D2C6B}"/>
              </a:ext>
            </a:extLst>
          </p:cNvPr>
          <p:cNvSpPr>
            <a:spLocks noGrp="1"/>
          </p:cNvSpPr>
          <p:nvPr>
            <p:ph type="sldNum" sz="quarter" idx="11"/>
          </p:nvPr>
        </p:nvSpPr>
        <p:spPr/>
        <p:txBody>
          <a:bodyPr/>
          <a:lstStyle/>
          <a:p>
            <a:fld id="{5BD36294-2849-48A8-8531-5354CF3095D2}" type="slidenum">
              <a:rPr lang="en-US" smtClean="0"/>
              <a:pPr/>
              <a:t>18</a:t>
            </a:fld>
            <a:endParaRPr lang="en-US" dirty="0"/>
          </a:p>
        </p:txBody>
      </p:sp>
      <p:sp>
        <p:nvSpPr>
          <p:cNvPr id="3" name="Title 2">
            <a:extLst>
              <a:ext uri="{FF2B5EF4-FFF2-40B4-BE49-F238E27FC236}">
                <a16:creationId xmlns:a16="http://schemas.microsoft.com/office/drawing/2014/main" id="{BCDA5578-7E2E-42A8-9A5B-5186AAF0AE07}"/>
              </a:ext>
            </a:extLst>
          </p:cNvPr>
          <p:cNvSpPr>
            <a:spLocks noGrp="1"/>
          </p:cNvSpPr>
          <p:nvPr>
            <p:ph type="title"/>
          </p:nvPr>
        </p:nvSpPr>
        <p:spPr/>
        <p:txBody>
          <a:bodyPr/>
          <a:lstStyle/>
          <a:p>
            <a:r>
              <a:rPr lang="en-US" dirty="0"/>
              <a:t>Next Steps</a:t>
            </a:r>
          </a:p>
        </p:txBody>
      </p:sp>
      <p:pic>
        <p:nvPicPr>
          <p:cNvPr id="8" name="Picture 7" descr="Box and whisker chart&#10;&#10;Description automatically generated">
            <a:extLst>
              <a:ext uri="{FF2B5EF4-FFF2-40B4-BE49-F238E27FC236}">
                <a16:creationId xmlns:a16="http://schemas.microsoft.com/office/drawing/2014/main" id="{EBFCEE2A-9912-4A64-8BEB-05A03AA8B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6432" y="2494964"/>
            <a:ext cx="2743200" cy="2210386"/>
          </a:xfrm>
          <a:prstGeom prst="rect">
            <a:avLst/>
          </a:prstGeom>
        </p:spPr>
      </p:pic>
      <p:sp>
        <p:nvSpPr>
          <p:cNvPr id="11" name="TextBox 10">
            <a:extLst>
              <a:ext uri="{FF2B5EF4-FFF2-40B4-BE49-F238E27FC236}">
                <a16:creationId xmlns:a16="http://schemas.microsoft.com/office/drawing/2014/main" id="{37C1B162-712D-4A24-AE36-C071B573D097}"/>
              </a:ext>
            </a:extLst>
          </p:cNvPr>
          <p:cNvSpPr txBox="1"/>
          <p:nvPr/>
        </p:nvSpPr>
        <p:spPr>
          <a:xfrm>
            <a:off x="98156" y="1066621"/>
            <a:ext cx="8994835" cy="1200329"/>
          </a:xfrm>
          <a:prstGeom prst="rect">
            <a:avLst/>
          </a:prstGeom>
          <a:noFill/>
        </p:spPr>
        <p:txBody>
          <a:bodyPr wrap="none" rtlCol="0">
            <a:spAutoFit/>
          </a:bodyPr>
          <a:lstStyle/>
          <a:p>
            <a:pPr algn="ctr"/>
            <a:r>
              <a:rPr lang="en-US" dirty="0"/>
              <a:t>Bring in experts.</a:t>
            </a:r>
          </a:p>
          <a:p>
            <a:pPr algn="ctr"/>
            <a:r>
              <a:rPr lang="en-US" dirty="0"/>
              <a:t>We proposed to build a prototype system to test in the tunnel.</a:t>
            </a:r>
          </a:p>
          <a:p>
            <a:pPr algn="ctr"/>
            <a:r>
              <a:rPr lang="en-US" dirty="0">
                <a:solidFill>
                  <a:srgbClr val="0070C0"/>
                </a:solidFill>
              </a:rPr>
              <a:t>A stand-alone controller heats chilled water to the local air temperature.</a:t>
            </a:r>
          </a:p>
          <a:p>
            <a:pPr algn="ctr"/>
            <a:r>
              <a:rPr lang="en-US" dirty="0">
                <a:solidFill>
                  <a:srgbClr val="0070C0"/>
                </a:solidFill>
              </a:rPr>
              <a:t>A stand-alone monitoring system records the performance in the LCLS control system.</a:t>
            </a:r>
          </a:p>
        </p:txBody>
      </p:sp>
      <p:pic>
        <p:nvPicPr>
          <p:cNvPr id="12" name="Picture 11">
            <a:extLst>
              <a:ext uri="{FF2B5EF4-FFF2-40B4-BE49-F238E27FC236}">
                <a16:creationId xmlns:a16="http://schemas.microsoft.com/office/drawing/2014/main" id="{83A4D5D9-DAE5-495C-B2E8-D68454420B06}"/>
              </a:ext>
            </a:extLst>
          </p:cNvPr>
          <p:cNvPicPr>
            <a:picLocks noChangeAspect="1"/>
          </p:cNvPicPr>
          <p:nvPr/>
        </p:nvPicPr>
        <p:blipFill rotWithShape="1">
          <a:blip r:embed="rId3"/>
          <a:srcRect l="8333" t="15510" r="6662" b="12110"/>
          <a:stretch/>
        </p:blipFill>
        <p:spPr>
          <a:xfrm>
            <a:off x="6553200" y="2647950"/>
            <a:ext cx="2331882" cy="2133600"/>
          </a:xfrm>
          <a:prstGeom prst="rect">
            <a:avLst/>
          </a:prstGeom>
        </p:spPr>
      </p:pic>
      <p:sp>
        <p:nvSpPr>
          <p:cNvPr id="4" name="Rectangle 3">
            <a:extLst>
              <a:ext uri="{FF2B5EF4-FFF2-40B4-BE49-F238E27FC236}">
                <a16:creationId xmlns:a16="http://schemas.microsoft.com/office/drawing/2014/main" id="{E261CB24-7772-4C71-BD86-AE96A40DFC8E}"/>
              </a:ext>
            </a:extLst>
          </p:cNvPr>
          <p:cNvSpPr/>
          <p:nvPr/>
        </p:nvSpPr>
        <p:spPr>
          <a:xfrm>
            <a:off x="6781800" y="3943350"/>
            <a:ext cx="76200" cy="2286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2473461-9783-4512-9B41-F40D54A8971E}"/>
              </a:ext>
            </a:extLst>
          </p:cNvPr>
          <p:cNvSpPr txBox="1"/>
          <p:nvPr/>
        </p:nvSpPr>
        <p:spPr>
          <a:xfrm>
            <a:off x="7196601" y="3894951"/>
            <a:ext cx="575799" cy="276999"/>
          </a:xfrm>
          <a:prstGeom prst="rect">
            <a:avLst/>
          </a:prstGeom>
          <a:noFill/>
        </p:spPr>
        <p:txBody>
          <a:bodyPr wrap="none" rtlCol="0">
            <a:spAutoFit/>
          </a:bodyPr>
          <a:lstStyle/>
          <a:p>
            <a:r>
              <a:rPr lang="en-US" sz="1200" dirty="0">
                <a:solidFill>
                  <a:srgbClr val="C00000"/>
                </a:solidFill>
              </a:rPr>
              <a:t>Panel</a:t>
            </a:r>
          </a:p>
        </p:txBody>
      </p:sp>
      <p:cxnSp>
        <p:nvCxnSpPr>
          <p:cNvPr id="13" name="Straight Arrow Connector 12">
            <a:extLst>
              <a:ext uri="{FF2B5EF4-FFF2-40B4-BE49-F238E27FC236}">
                <a16:creationId xmlns:a16="http://schemas.microsoft.com/office/drawing/2014/main" id="{F3EBD57D-5D96-4998-89D3-49D8E351724A}"/>
              </a:ext>
            </a:extLst>
          </p:cNvPr>
          <p:cNvCxnSpPr>
            <a:cxnSpLocks/>
            <a:stCxn id="5" idx="1"/>
          </p:cNvCxnSpPr>
          <p:nvPr/>
        </p:nvCxnSpPr>
        <p:spPr>
          <a:xfrm flipH="1" flipV="1">
            <a:off x="6907291" y="4033450"/>
            <a:ext cx="28931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Picture 9" descr="Diagram&#10;&#10;Description automatically generated">
            <a:extLst>
              <a:ext uri="{FF2B5EF4-FFF2-40B4-BE49-F238E27FC236}">
                <a16:creationId xmlns:a16="http://schemas.microsoft.com/office/drawing/2014/main" id="{1C0C383D-0CFA-49A3-964F-B0902871E54B}"/>
              </a:ext>
            </a:extLst>
          </p:cNvPr>
          <p:cNvPicPr>
            <a:picLocks noChangeAspect="1"/>
          </p:cNvPicPr>
          <p:nvPr/>
        </p:nvPicPr>
        <p:blipFill>
          <a:blip r:embed="rId4"/>
          <a:stretch>
            <a:fillRect/>
          </a:stretch>
        </p:blipFill>
        <p:spPr>
          <a:xfrm>
            <a:off x="125978" y="2876550"/>
            <a:ext cx="3156718" cy="1828800"/>
          </a:xfrm>
          <a:prstGeom prst="rect">
            <a:avLst/>
          </a:prstGeom>
        </p:spPr>
      </p:pic>
      <p:pic>
        <p:nvPicPr>
          <p:cNvPr id="9" name="Picture 8">
            <a:extLst>
              <a:ext uri="{FF2B5EF4-FFF2-40B4-BE49-F238E27FC236}">
                <a16:creationId xmlns:a16="http://schemas.microsoft.com/office/drawing/2014/main" id="{1C5B7AB0-3A70-4A4F-B035-8FA6FC1A7DBF}"/>
              </a:ext>
            </a:extLst>
          </p:cNvPr>
          <p:cNvPicPr>
            <a:picLocks noChangeAspect="1"/>
          </p:cNvPicPr>
          <p:nvPr/>
        </p:nvPicPr>
        <p:blipFill>
          <a:blip r:embed="rId5"/>
          <a:stretch>
            <a:fillRect/>
          </a:stretch>
        </p:blipFill>
        <p:spPr>
          <a:xfrm>
            <a:off x="5088642" y="45139"/>
            <a:ext cx="3466750" cy="685800"/>
          </a:xfrm>
          <a:prstGeom prst="rect">
            <a:avLst/>
          </a:prstGeom>
        </p:spPr>
      </p:pic>
    </p:spTree>
    <p:extLst>
      <p:ext uri="{BB962C8B-B14F-4D97-AF65-F5344CB8AC3E}">
        <p14:creationId xmlns:p14="http://schemas.microsoft.com/office/powerpoint/2010/main" val="1999125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7479CD-B4CD-4350-AEEB-FE911B6E519C}"/>
              </a:ext>
            </a:extLst>
          </p:cNvPr>
          <p:cNvSpPr>
            <a:spLocks noGrp="1"/>
          </p:cNvSpPr>
          <p:nvPr>
            <p:ph type="sldNum" sz="quarter" idx="11"/>
          </p:nvPr>
        </p:nvSpPr>
        <p:spPr/>
        <p:txBody>
          <a:bodyPr/>
          <a:lstStyle/>
          <a:p>
            <a:fld id="{5BD36294-2849-48A8-8531-5354CF3095D2}" type="slidenum">
              <a:rPr lang="en-US" smtClean="0"/>
              <a:pPr/>
              <a:t>19</a:t>
            </a:fld>
            <a:endParaRPr lang="en-US" dirty="0"/>
          </a:p>
        </p:txBody>
      </p:sp>
      <p:sp>
        <p:nvSpPr>
          <p:cNvPr id="3" name="Title 2">
            <a:extLst>
              <a:ext uri="{FF2B5EF4-FFF2-40B4-BE49-F238E27FC236}">
                <a16:creationId xmlns:a16="http://schemas.microsoft.com/office/drawing/2014/main" id="{17973B92-0107-45A0-9AD7-B80E73DC861D}"/>
              </a:ext>
            </a:extLst>
          </p:cNvPr>
          <p:cNvSpPr>
            <a:spLocks noGrp="1"/>
          </p:cNvSpPr>
          <p:nvPr>
            <p:ph type="title"/>
          </p:nvPr>
        </p:nvSpPr>
        <p:spPr/>
        <p:txBody>
          <a:bodyPr/>
          <a:lstStyle/>
          <a:p>
            <a:r>
              <a:rPr lang="en-US" dirty="0"/>
              <a:t>Monitoring System</a:t>
            </a:r>
          </a:p>
        </p:txBody>
      </p:sp>
      <p:sp>
        <p:nvSpPr>
          <p:cNvPr id="6" name="TextBox 5">
            <a:extLst>
              <a:ext uri="{FF2B5EF4-FFF2-40B4-BE49-F238E27FC236}">
                <a16:creationId xmlns:a16="http://schemas.microsoft.com/office/drawing/2014/main" id="{4CD645BE-7AD0-40D0-B356-345F17BB6508}"/>
              </a:ext>
            </a:extLst>
          </p:cNvPr>
          <p:cNvSpPr txBox="1"/>
          <p:nvPr/>
        </p:nvSpPr>
        <p:spPr>
          <a:xfrm>
            <a:off x="876300" y="971550"/>
            <a:ext cx="7391400" cy="3693319"/>
          </a:xfrm>
          <a:prstGeom prst="rect">
            <a:avLst/>
          </a:prstGeom>
          <a:noFill/>
        </p:spPr>
        <p:txBody>
          <a:bodyPr wrap="square" rtlCol="0">
            <a:spAutoFit/>
          </a:bodyPr>
          <a:lstStyle/>
          <a:p>
            <a:pPr marL="285750" indent="-285750">
              <a:buClr>
                <a:srgbClr val="C00000"/>
              </a:buClr>
              <a:buFont typeface="Wingdings" panose="05000000000000000000" pitchFamily="2" charset="2"/>
              <a:buChar char="§"/>
            </a:pPr>
            <a:r>
              <a:rPr lang="en-US" dirty="0"/>
              <a:t>The monitoring system records</a:t>
            </a:r>
          </a:p>
          <a:p>
            <a:pPr marL="800100" lvl="1" indent="-342900">
              <a:buClr>
                <a:srgbClr val="C00000"/>
              </a:buClr>
              <a:buFont typeface="+mj-lt"/>
              <a:buAutoNum type="arabicParenR"/>
            </a:pPr>
            <a:r>
              <a:rPr lang="en-US" dirty="0"/>
              <a:t>Input water temperature</a:t>
            </a:r>
          </a:p>
          <a:p>
            <a:pPr marL="800100" lvl="1" indent="-342900">
              <a:buClr>
                <a:srgbClr val="C00000"/>
              </a:buClr>
              <a:buFont typeface="+mj-lt"/>
              <a:buAutoNum type="arabicParenR"/>
            </a:pPr>
            <a:r>
              <a:rPr lang="en-US" dirty="0"/>
              <a:t>Beam pipe temperature supply side</a:t>
            </a:r>
          </a:p>
          <a:p>
            <a:pPr marL="800100" lvl="1" indent="-342900">
              <a:buClr>
                <a:srgbClr val="C00000"/>
              </a:buClr>
              <a:buFont typeface="+mj-lt"/>
              <a:buAutoNum type="arabicParenR"/>
            </a:pPr>
            <a:r>
              <a:rPr lang="en-US" dirty="0"/>
              <a:t>Beam pipe temperature return side</a:t>
            </a:r>
          </a:p>
          <a:p>
            <a:pPr marL="800100" lvl="1" indent="-342900">
              <a:buClr>
                <a:srgbClr val="C00000"/>
              </a:buClr>
              <a:buFont typeface="+mj-lt"/>
              <a:buAutoNum type="arabicParenR"/>
            </a:pPr>
            <a:r>
              <a:rPr lang="en-US" dirty="0"/>
              <a:t>Beam pipe water supply pressure</a:t>
            </a:r>
          </a:p>
          <a:p>
            <a:pPr marL="800100" lvl="1" indent="-342900">
              <a:buClr>
                <a:srgbClr val="C00000"/>
              </a:buClr>
              <a:buFont typeface="+mj-lt"/>
              <a:buAutoNum type="arabicParenR"/>
            </a:pPr>
            <a:r>
              <a:rPr lang="en-US" dirty="0"/>
              <a:t>Beam pipe water return pressure</a:t>
            </a:r>
          </a:p>
          <a:p>
            <a:pPr marL="800100" lvl="1" indent="-342900">
              <a:buClr>
                <a:srgbClr val="C00000"/>
              </a:buClr>
              <a:buFont typeface="+mj-lt"/>
              <a:buAutoNum type="arabicParenR"/>
            </a:pPr>
            <a:r>
              <a:rPr lang="en-US" dirty="0"/>
              <a:t>Beam pipe water flow</a:t>
            </a:r>
          </a:p>
          <a:p>
            <a:pPr marL="800100" lvl="1" indent="-342900">
              <a:buClr>
                <a:srgbClr val="C00000"/>
              </a:buClr>
              <a:buFont typeface="+mj-lt"/>
              <a:buAutoNum type="arabicParenR"/>
            </a:pPr>
            <a:r>
              <a:rPr lang="en-US" dirty="0"/>
              <a:t>Local air temperature</a:t>
            </a:r>
          </a:p>
          <a:p>
            <a:pPr marL="342900" indent="-342900">
              <a:buClr>
                <a:srgbClr val="C00000"/>
              </a:buClr>
              <a:buFont typeface="Wingdings" panose="05000000000000000000" pitchFamily="2" charset="2"/>
              <a:buChar char="§"/>
            </a:pPr>
            <a:r>
              <a:rPr lang="en-US" dirty="0"/>
              <a:t>The accuracy of the temperature measurements should be better than 0.1 deg C.</a:t>
            </a:r>
          </a:p>
          <a:p>
            <a:pPr marL="342900" indent="-342900">
              <a:buClr>
                <a:srgbClr val="C00000"/>
              </a:buClr>
              <a:buFont typeface="Wingdings" panose="05000000000000000000" pitchFamily="2" charset="2"/>
              <a:buChar char="§"/>
            </a:pPr>
            <a:r>
              <a:rPr lang="en-US" dirty="0"/>
              <a:t>The accuracy of the flow and pressure  measurements should be better than 5%.</a:t>
            </a:r>
          </a:p>
          <a:p>
            <a:pPr marL="800100" lvl="1" indent="-342900">
              <a:buClr>
                <a:srgbClr val="C00000"/>
              </a:buClr>
              <a:buFont typeface="+mj-lt"/>
              <a:buAutoNum type="arabicParenR"/>
            </a:pPr>
            <a:endParaRPr lang="en-US" dirty="0"/>
          </a:p>
        </p:txBody>
      </p:sp>
      <p:sp>
        <p:nvSpPr>
          <p:cNvPr id="4" name="TextBox 3">
            <a:extLst>
              <a:ext uri="{FF2B5EF4-FFF2-40B4-BE49-F238E27FC236}">
                <a16:creationId xmlns:a16="http://schemas.microsoft.com/office/drawing/2014/main" id="{2CEAA014-C86C-4CC8-823C-1C40A4255144}"/>
              </a:ext>
            </a:extLst>
          </p:cNvPr>
          <p:cNvSpPr txBox="1"/>
          <p:nvPr/>
        </p:nvSpPr>
        <p:spPr>
          <a:xfrm>
            <a:off x="820172" y="4400351"/>
            <a:ext cx="7485628" cy="646331"/>
          </a:xfrm>
          <a:prstGeom prst="rect">
            <a:avLst/>
          </a:prstGeom>
          <a:noFill/>
        </p:spPr>
        <p:txBody>
          <a:bodyPr wrap="square" rtlCol="0">
            <a:spAutoFit/>
          </a:bodyPr>
          <a:lstStyle/>
          <a:p>
            <a:r>
              <a:rPr lang="en-US" dirty="0">
                <a:solidFill>
                  <a:srgbClr val="0070C0"/>
                </a:solidFill>
              </a:rPr>
              <a:t>It is desirable for the monitoring system to talk to the water temperature</a:t>
            </a:r>
          </a:p>
          <a:p>
            <a:r>
              <a:rPr lang="en-US" dirty="0">
                <a:solidFill>
                  <a:srgbClr val="0070C0"/>
                </a:solidFill>
              </a:rPr>
              <a:t>controller to set and record its parameters.</a:t>
            </a:r>
          </a:p>
        </p:txBody>
      </p:sp>
    </p:spTree>
    <p:extLst>
      <p:ext uri="{BB962C8B-B14F-4D97-AF65-F5344CB8AC3E}">
        <p14:creationId xmlns:p14="http://schemas.microsoft.com/office/powerpoint/2010/main" val="3367637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F6BE83-7520-4D33-90FE-014F224353C4}"/>
              </a:ext>
            </a:extLst>
          </p:cNvPr>
          <p:cNvSpPr>
            <a:spLocks noGrp="1"/>
          </p:cNvSpPr>
          <p:nvPr>
            <p:ph type="sldNum" sz="quarter" idx="11"/>
          </p:nvPr>
        </p:nvSpPr>
        <p:spPr/>
        <p:txBody>
          <a:bodyPr/>
          <a:lstStyle/>
          <a:p>
            <a:fld id="{5BD36294-2849-48A8-8531-5354CF3095D2}" type="slidenum">
              <a:rPr lang="en-US" smtClean="0"/>
              <a:pPr/>
              <a:t>2</a:t>
            </a:fld>
            <a:endParaRPr lang="en-US" dirty="0"/>
          </a:p>
        </p:txBody>
      </p:sp>
      <p:sp>
        <p:nvSpPr>
          <p:cNvPr id="3" name="Title 2">
            <a:extLst>
              <a:ext uri="{FF2B5EF4-FFF2-40B4-BE49-F238E27FC236}">
                <a16:creationId xmlns:a16="http://schemas.microsoft.com/office/drawing/2014/main" id="{FEB7355D-825E-4A14-9383-83C56DEC349E}"/>
              </a:ext>
            </a:extLst>
          </p:cNvPr>
          <p:cNvSpPr>
            <a:spLocks noGrp="1"/>
          </p:cNvSpPr>
          <p:nvPr>
            <p:ph type="title"/>
          </p:nvPr>
        </p:nvSpPr>
        <p:spPr/>
        <p:txBody>
          <a:bodyPr/>
          <a:lstStyle/>
          <a:p>
            <a:r>
              <a:rPr lang="en-US" sz="2000" dirty="0"/>
              <a:t>Starting Point Of Temperature Discussions: K Requirements</a:t>
            </a:r>
          </a:p>
        </p:txBody>
      </p:sp>
      <p:pic>
        <p:nvPicPr>
          <p:cNvPr id="7" name="Picture 6">
            <a:extLst>
              <a:ext uri="{FF2B5EF4-FFF2-40B4-BE49-F238E27FC236}">
                <a16:creationId xmlns:a16="http://schemas.microsoft.com/office/drawing/2014/main" id="{A02745E1-2146-4C72-B1C0-AFC83093D839}"/>
              </a:ext>
            </a:extLst>
          </p:cNvPr>
          <p:cNvPicPr>
            <a:picLocks noChangeAspect="1"/>
          </p:cNvPicPr>
          <p:nvPr/>
        </p:nvPicPr>
        <p:blipFill>
          <a:blip r:embed="rId2"/>
          <a:stretch>
            <a:fillRect/>
          </a:stretch>
        </p:blipFill>
        <p:spPr>
          <a:xfrm>
            <a:off x="1568295" y="895350"/>
            <a:ext cx="6007409" cy="1251014"/>
          </a:xfrm>
          <a:prstGeom prst="rect">
            <a:avLst/>
          </a:prstGeom>
        </p:spPr>
      </p:pic>
      <p:sp>
        <p:nvSpPr>
          <p:cNvPr id="8" name="TextBox 7">
            <a:extLst>
              <a:ext uri="{FF2B5EF4-FFF2-40B4-BE49-F238E27FC236}">
                <a16:creationId xmlns:a16="http://schemas.microsoft.com/office/drawing/2014/main" id="{E6150A0C-188A-4FBE-9EC7-AF678E6A115A}"/>
              </a:ext>
            </a:extLst>
          </p:cNvPr>
          <p:cNvSpPr txBox="1"/>
          <p:nvPr/>
        </p:nvSpPr>
        <p:spPr>
          <a:xfrm>
            <a:off x="2645830" y="2190750"/>
            <a:ext cx="3852337" cy="369332"/>
          </a:xfrm>
          <a:prstGeom prst="rect">
            <a:avLst/>
          </a:prstGeom>
          <a:noFill/>
        </p:spPr>
        <p:txBody>
          <a:bodyPr wrap="none" rtlCol="0">
            <a:spAutoFit/>
          </a:bodyPr>
          <a:lstStyle/>
          <a:p>
            <a:r>
              <a:rPr lang="en-US" dirty="0"/>
              <a:t>Undulator System PRD, H.-D. </a:t>
            </a:r>
            <a:r>
              <a:rPr lang="en-US" dirty="0" err="1"/>
              <a:t>Nuhn</a:t>
            </a:r>
            <a:endParaRPr lang="en-US" dirty="0"/>
          </a:p>
        </p:txBody>
      </p:sp>
      <p:sp>
        <p:nvSpPr>
          <p:cNvPr id="9" name="Oval 8">
            <a:extLst>
              <a:ext uri="{FF2B5EF4-FFF2-40B4-BE49-F238E27FC236}">
                <a16:creationId xmlns:a16="http://schemas.microsoft.com/office/drawing/2014/main" id="{7117D1DD-6590-4DF1-B6D4-72A5C1860C5B}"/>
              </a:ext>
            </a:extLst>
          </p:cNvPr>
          <p:cNvSpPr/>
          <p:nvPr/>
        </p:nvSpPr>
        <p:spPr>
          <a:xfrm>
            <a:off x="1568295" y="1200150"/>
            <a:ext cx="6007409"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0352297-2AC9-4540-813D-524A775E2565}"/>
              </a:ext>
            </a:extLst>
          </p:cNvPr>
          <p:cNvPicPr>
            <a:picLocks noChangeAspect="1"/>
          </p:cNvPicPr>
          <p:nvPr/>
        </p:nvPicPr>
        <p:blipFill>
          <a:blip r:embed="rId3"/>
          <a:stretch>
            <a:fillRect/>
          </a:stretch>
        </p:blipFill>
        <p:spPr>
          <a:xfrm>
            <a:off x="91797" y="2876458"/>
            <a:ext cx="3939881" cy="1066892"/>
          </a:xfrm>
          <a:prstGeom prst="rect">
            <a:avLst/>
          </a:prstGeom>
        </p:spPr>
      </p:pic>
      <p:sp>
        <p:nvSpPr>
          <p:cNvPr id="12" name="TextBox 11">
            <a:extLst>
              <a:ext uri="{FF2B5EF4-FFF2-40B4-BE49-F238E27FC236}">
                <a16:creationId xmlns:a16="http://schemas.microsoft.com/office/drawing/2014/main" id="{B64CF11C-DCB7-4815-8694-F60874AEC52C}"/>
              </a:ext>
            </a:extLst>
          </p:cNvPr>
          <p:cNvSpPr txBox="1"/>
          <p:nvPr/>
        </p:nvSpPr>
        <p:spPr>
          <a:xfrm>
            <a:off x="1219200" y="3802618"/>
            <a:ext cx="1685077" cy="369332"/>
          </a:xfrm>
          <a:prstGeom prst="rect">
            <a:avLst/>
          </a:prstGeom>
          <a:noFill/>
        </p:spPr>
        <p:txBody>
          <a:bodyPr wrap="none" rtlCol="0">
            <a:spAutoFit/>
          </a:bodyPr>
          <a:lstStyle/>
          <a:p>
            <a:r>
              <a:rPr lang="en-US" dirty="0"/>
              <a:t>LCLS-TN-21-5</a:t>
            </a:r>
          </a:p>
        </p:txBody>
      </p:sp>
      <p:sp>
        <p:nvSpPr>
          <p:cNvPr id="13" name="TextBox 12">
            <a:extLst>
              <a:ext uri="{FF2B5EF4-FFF2-40B4-BE49-F238E27FC236}">
                <a16:creationId xmlns:a16="http://schemas.microsoft.com/office/drawing/2014/main" id="{3C3B4BF9-02E8-4374-B801-B8F1BAB957F0}"/>
              </a:ext>
            </a:extLst>
          </p:cNvPr>
          <p:cNvSpPr txBox="1"/>
          <p:nvPr/>
        </p:nvSpPr>
        <p:spPr>
          <a:xfrm>
            <a:off x="4126139" y="2899793"/>
            <a:ext cx="4789261" cy="1815882"/>
          </a:xfrm>
          <a:prstGeom prst="rect">
            <a:avLst/>
          </a:prstGeom>
          <a:noFill/>
        </p:spPr>
        <p:txBody>
          <a:bodyPr wrap="square" rtlCol="0">
            <a:spAutoFit/>
          </a:bodyPr>
          <a:lstStyle/>
          <a:p>
            <a:r>
              <a:rPr lang="en-US" sz="1200" dirty="0">
                <a:solidFill>
                  <a:srgbClr val="0070C0"/>
                </a:solidFill>
              </a:rPr>
              <a:t>We don't want to use the entire error budget on temperature errors.  Set the upper limit on the K error due to temperature uncertainty as</a:t>
            </a:r>
          </a:p>
          <a:p>
            <a:pPr algn="ctr"/>
            <a:r>
              <a:rPr lang="en-US" sz="1200" dirty="0">
                <a:solidFill>
                  <a:srgbClr val="0070C0"/>
                </a:solidFill>
              </a:rPr>
              <a:t>∆K/K ≈ 1x10</a:t>
            </a:r>
            <a:r>
              <a:rPr lang="en-US" sz="1200" baseline="30000" dirty="0">
                <a:solidFill>
                  <a:srgbClr val="0070C0"/>
                </a:solidFill>
              </a:rPr>
              <a:t>-4</a:t>
            </a:r>
          </a:p>
          <a:p>
            <a:endParaRPr lang="en-US" sz="1200" baseline="30000" dirty="0">
              <a:solidFill>
                <a:srgbClr val="0070C0"/>
              </a:solidFill>
            </a:endParaRPr>
          </a:p>
          <a:p>
            <a:r>
              <a:rPr lang="en-US" sz="1200" dirty="0">
                <a:solidFill>
                  <a:srgbClr val="0070C0"/>
                </a:solidFill>
              </a:rPr>
              <a:t>The undulator K value temperature coefficient is approximately</a:t>
            </a:r>
          </a:p>
          <a:p>
            <a:pPr algn="ctr"/>
            <a:r>
              <a:rPr lang="en-US" sz="1200" dirty="0">
                <a:solidFill>
                  <a:srgbClr val="0070C0"/>
                </a:solidFill>
              </a:rPr>
              <a:t>1/K ∆K/∆T ≈ 1x10</a:t>
            </a:r>
            <a:r>
              <a:rPr lang="en-US" sz="1200" baseline="30000" dirty="0">
                <a:solidFill>
                  <a:srgbClr val="0070C0"/>
                </a:solidFill>
              </a:rPr>
              <a:t>-3 </a:t>
            </a:r>
            <a:r>
              <a:rPr lang="en-US" sz="1200" dirty="0">
                <a:solidFill>
                  <a:srgbClr val="0070C0"/>
                </a:solidFill>
              </a:rPr>
              <a:t> 1/deg C</a:t>
            </a:r>
          </a:p>
          <a:p>
            <a:pPr algn="ctr"/>
            <a:endParaRPr lang="en-US" sz="1200" baseline="30000" dirty="0">
              <a:solidFill>
                <a:srgbClr val="0070C0"/>
              </a:solidFill>
            </a:endParaRPr>
          </a:p>
          <a:p>
            <a:r>
              <a:rPr lang="en-US" sz="1200" dirty="0">
                <a:solidFill>
                  <a:srgbClr val="0070C0"/>
                </a:solidFill>
              </a:rPr>
              <a:t>We need to control (measure and apply corrections) the magnet temperature to better than</a:t>
            </a:r>
          </a:p>
          <a:p>
            <a:pPr algn="ctr"/>
            <a:r>
              <a:rPr lang="en-US" sz="1200" dirty="0">
                <a:solidFill>
                  <a:srgbClr val="0070C0"/>
                </a:solidFill>
              </a:rPr>
              <a:t>∆T = (∆K/K) / (1/K ∆K/∆T) ≈ 0.1 deg C</a:t>
            </a:r>
          </a:p>
        </p:txBody>
      </p:sp>
      <p:pic>
        <p:nvPicPr>
          <p:cNvPr id="15" name="Picture 14">
            <a:extLst>
              <a:ext uri="{FF2B5EF4-FFF2-40B4-BE49-F238E27FC236}">
                <a16:creationId xmlns:a16="http://schemas.microsoft.com/office/drawing/2014/main" id="{EB36FCCA-AB46-4C4A-9FB0-89FBAA37A53E}"/>
              </a:ext>
            </a:extLst>
          </p:cNvPr>
          <p:cNvPicPr>
            <a:picLocks noChangeAspect="1"/>
          </p:cNvPicPr>
          <p:nvPr/>
        </p:nvPicPr>
        <p:blipFill>
          <a:blip r:embed="rId4"/>
          <a:stretch>
            <a:fillRect/>
          </a:stretch>
        </p:blipFill>
        <p:spPr>
          <a:xfrm>
            <a:off x="714118" y="4400550"/>
            <a:ext cx="2695238" cy="390476"/>
          </a:xfrm>
          <a:prstGeom prst="rect">
            <a:avLst/>
          </a:prstGeom>
        </p:spPr>
      </p:pic>
      <p:sp>
        <p:nvSpPr>
          <p:cNvPr id="16" name="TextBox 15">
            <a:extLst>
              <a:ext uri="{FF2B5EF4-FFF2-40B4-BE49-F238E27FC236}">
                <a16:creationId xmlns:a16="http://schemas.microsoft.com/office/drawing/2014/main" id="{5611922A-D51A-4B51-BF25-5224E3540746}"/>
              </a:ext>
            </a:extLst>
          </p:cNvPr>
          <p:cNvSpPr txBox="1"/>
          <p:nvPr/>
        </p:nvSpPr>
        <p:spPr>
          <a:xfrm>
            <a:off x="1210523" y="4754938"/>
            <a:ext cx="1685077" cy="369332"/>
          </a:xfrm>
          <a:prstGeom prst="rect">
            <a:avLst/>
          </a:prstGeom>
          <a:noFill/>
        </p:spPr>
        <p:txBody>
          <a:bodyPr wrap="none" rtlCol="0">
            <a:spAutoFit/>
          </a:bodyPr>
          <a:lstStyle/>
          <a:p>
            <a:r>
              <a:rPr lang="en-US" dirty="0"/>
              <a:t>LCLS-TN-20-1</a:t>
            </a:r>
          </a:p>
        </p:txBody>
      </p:sp>
    </p:spTree>
    <p:extLst>
      <p:ext uri="{BB962C8B-B14F-4D97-AF65-F5344CB8AC3E}">
        <p14:creationId xmlns:p14="http://schemas.microsoft.com/office/powerpoint/2010/main" val="538361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519E61-3294-4E94-A1E1-70E373D52E04}"/>
              </a:ext>
            </a:extLst>
          </p:cNvPr>
          <p:cNvSpPr>
            <a:spLocks noGrp="1"/>
          </p:cNvSpPr>
          <p:nvPr>
            <p:ph type="sldNum" sz="quarter" idx="11"/>
          </p:nvPr>
        </p:nvSpPr>
        <p:spPr/>
        <p:txBody>
          <a:bodyPr/>
          <a:lstStyle/>
          <a:p>
            <a:fld id="{5BD36294-2849-48A8-8531-5354CF3095D2}" type="slidenum">
              <a:rPr lang="en-US" smtClean="0"/>
              <a:pPr/>
              <a:t>20</a:t>
            </a:fld>
            <a:endParaRPr lang="en-US" dirty="0"/>
          </a:p>
        </p:txBody>
      </p:sp>
      <p:sp>
        <p:nvSpPr>
          <p:cNvPr id="3" name="Title 2">
            <a:extLst>
              <a:ext uri="{FF2B5EF4-FFF2-40B4-BE49-F238E27FC236}">
                <a16:creationId xmlns:a16="http://schemas.microsoft.com/office/drawing/2014/main" id="{6FDBC555-568B-4C30-A394-B3A4D93B205A}"/>
              </a:ext>
            </a:extLst>
          </p:cNvPr>
          <p:cNvSpPr>
            <a:spLocks noGrp="1"/>
          </p:cNvSpPr>
          <p:nvPr>
            <p:ph type="title"/>
          </p:nvPr>
        </p:nvSpPr>
        <p:spPr/>
        <p:txBody>
          <a:bodyPr/>
          <a:lstStyle/>
          <a:p>
            <a:r>
              <a:rPr lang="en-US" dirty="0"/>
              <a:t>Use The Prototype To Figure Out Logistical Problems</a:t>
            </a:r>
          </a:p>
        </p:txBody>
      </p:sp>
      <p:pic>
        <p:nvPicPr>
          <p:cNvPr id="7" name="Picture 6">
            <a:extLst>
              <a:ext uri="{FF2B5EF4-FFF2-40B4-BE49-F238E27FC236}">
                <a16:creationId xmlns:a16="http://schemas.microsoft.com/office/drawing/2014/main" id="{562C3204-F643-4A07-B531-3F4C43BC3D84}"/>
              </a:ext>
            </a:extLst>
          </p:cNvPr>
          <p:cNvPicPr>
            <a:picLocks noChangeAspect="1"/>
          </p:cNvPicPr>
          <p:nvPr/>
        </p:nvPicPr>
        <p:blipFill>
          <a:blip r:embed="rId2"/>
          <a:stretch>
            <a:fillRect/>
          </a:stretch>
        </p:blipFill>
        <p:spPr>
          <a:xfrm>
            <a:off x="533400" y="1123950"/>
            <a:ext cx="2400300" cy="3200400"/>
          </a:xfrm>
          <a:prstGeom prst="rect">
            <a:avLst/>
          </a:prstGeom>
        </p:spPr>
      </p:pic>
      <p:pic>
        <p:nvPicPr>
          <p:cNvPr id="9" name="Picture 8">
            <a:extLst>
              <a:ext uri="{FF2B5EF4-FFF2-40B4-BE49-F238E27FC236}">
                <a16:creationId xmlns:a16="http://schemas.microsoft.com/office/drawing/2014/main" id="{7115C9B5-8310-40AA-8F97-CF43904DA97B}"/>
              </a:ext>
            </a:extLst>
          </p:cNvPr>
          <p:cNvPicPr>
            <a:picLocks noChangeAspect="1"/>
          </p:cNvPicPr>
          <p:nvPr/>
        </p:nvPicPr>
        <p:blipFill>
          <a:blip r:embed="rId3"/>
          <a:stretch>
            <a:fillRect/>
          </a:stretch>
        </p:blipFill>
        <p:spPr>
          <a:xfrm>
            <a:off x="3505200" y="1144524"/>
            <a:ext cx="2400300" cy="3200400"/>
          </a:xfrm>
          <a:prstGeom prst="rect">
            <a:avLst/>
          </a:prstGeom>
        </p:spPr>
      </p:pic>
      <p:sp>
        <p:nvSpPr>
          <p:cNvPr id="10" name="TextBox 9">
            <a:extLst>
              <a:ext uri="{FF2B5EF4-FFF2-40B4-BE49-F238E27FC236}">
                <a16:creationId xmlns:a16="http://schemas.microsoft.com/office/drawing/2014/main" id="{65CC9A6B-302A-463A-AE22-7AC586AE8901}"/>
              </a:ext>
            </a:extLst>
          </p:cNvPr>
          <p:cNvSpPr txBox="1"/>
          <p:nvPr/>
        </p:nvSpPr>
        <p:spPr>
          <a:xfrm>
            <a:off x="1295400" y="4602041"/>
            <a:ext cx="659155" cy="369332"/>
          </a:xfrm>
          <a:prstGeom prst="rect">
            <a:avLst/>
          </a:prstGeom>
          <a:noFill/>
        </p:spPr>
        <p:txBody>
          <a:bodyPr wrap="none" rtlCol="0">
            <a:spAutoFit/>
          </a:bodyPr>
          <a:lstStyle/>
          <a:p>
            <a:r>
              <a:rPr lang="en-US" dirty="0"/>
              <a:t>SXU</a:t>
            </a:r>
          </a:p>
        </p:txBody>
      </p:sp>
      <p:sp>
        <p:nvSpPr>
          <p:cNvPr id="11" name="TextBox 10">
            <a:extLst>
              <a:ext uri="{FF2B5EF4-FFF2-40B4-BE49-F238E27FC236}">
                <a16:creationId xmlns:a16="http://schemas.microsoft.com/office/drawing/2014/main" id="{D2563985-B1DC-4A83-990B-DD57890B9FC1}"/>
              </a:ext>
            </a:extLst>
          </p:cNvPr>
          <p:cNvSpPr txBox="1"/>
          <p:nvPr/>
        </p:nvSpPr>
        <p:spPr>
          <a:xfrm>
            <a:off x="4236010" y="4571762"/>
            <a:ext cx="671979" cy="369332"/>
          </a:xfrm>
          <a:prstGeom prst="rect">
            <a:avLst/>
          </a:prstGeom>
          <a:noFill/>
        </p:spPr>
        <p:txBody>
          <a:bodyPr wrap="none" rtlCol="0">
            <a:spAutoFit/>
          </a:bodyPr>
          <a:lstStyle/>
          <a:p>
            <a:r>
              <a:rPr lang="en-US" dirty="0"/>
              <a:t>HXU</a:t>
            </a:r>
          </a:p>
        </p:txBody>
      </p:sp>
      <p:pic>
        <p:nvPicPr>
          <p:cNvPr id="12" name="Picture 11" descr="A picture containing indoor, floor&#10;&#10;Description automatically generated">
            <a:extLst>
              <a:ext uri="{FF2B5EF4-FFF2-40B4-BE49-F238E27FC236}">
                <a16:creationId xmlns:a16="http://schemas.microsoft.com/office/drawing/2014/main" id="{715F7F43-3D34-4AC5-B67C-3F7603AD790F}"/>
              </a:ext>
            </a:extLst>
          </p:cNvPr>
          <p:cNvPicPr>
            <a:picLocks noChangeAspect="1"/>
          </p:cNvPicPr>
          <p:nvPr/>
        </p:nvPicPr>
        <p:blipFill>
          <a:blip r:embed="rId4"/>
          <a:stretch>
            <a:fillRect/>
          </a:stretch>
        </p:blipFill>
        <p:spPr>
          <a:xfrm>
            <a:off x="6591861" y="2506041"/>
            <a:ext cx="1714500" cy="2286000"/>
          </a:xfrm>
          <a:prstGeom prst="rect">
            <a:avLst/>
          </a:prstGeom>
        </p:spPr>
      </p:pic>
      <p:sp>
        <p:nvSpPr>
          <p:cNvPr id="13" name="TextBox 12">
            <a:extLst>
              <a:ext uri="{FF2B5EF4-FFF2-40B4-BE49-F238E27FC236}">
                <a16:creationId xmlns:a16="http://schemas.microsoft.com/office/drawing/2014/main" id="{9B8B9C9F-58B8-47F9-9ADB-D1748422D554}"/>
              </a:ext>
            </a:extLst>
          </p:cNvPr>
          <p:cNvSpPr txBox="1"/>
          <p:nvPr/>
        </p:nvSpPr>
        <p:spPr>
          <a:xfrm>
            <a:off x="6210302" y="1047750"/>
            <a:ext cx="2743200" cy="1384995"/>
          </a:xfrm>
          <a:prstGeom prst="rect">
            <a:avLst/>
          </a:prstGeom>
          <a:noFill/>
        </p:spPr>
        <p:txBody>
          <a:bodyPr wrap="square" rtlCol="0">
            <a:spAutoFit/>
          </a:bodyPr>
          <a:lstStyle/>
          <a:p>
            <a:pPr marL="342900" indent="-342900">
              <a:buFont typeface="+mj-lt"/>
              <a:buAutoNum type="arabicPeriod"/>
            </a:pPr>
            <a:r>
              <a:rPr lang="en-US" sz="1200" dirty="0"/>
              <a:t>How to route the hoses?</a:t>
            </a:r>
          </a:p>
          <a:p>
            <a:pPr marL="342900" indent="-342900">
              <a:buFont typeface="+mj-lt"/>
              <a:buAutoNum type="arabicPeriod"/>
            </a:pPr>
            <a:r>
              <a:rPr lang="en-US" sz="1200" dirty="0"/>
              <a:t>How to strain relieve the hoses?</a:t>
            </a:r>
          </a:p>
          <a:p>
            <a:pPr marL="342900" indent="-342900">
              <a:buFont typeface="+mj-lt"/>
              <a:buAutoNum type="arabicPeriod"/>
            </a:pPr>
            <a:r>
              <a:rPr lang="en-US" sz="1200" dirty="0"/>
              <a:t>Where to mount the water heaters?</a:t>
            </a:r>
          </a:p>
          <a:p>
            <a:pPr marL="342900" indent="-342900">
              <a:buFont typeface="+mj-lt"/>
              <a:buAutoNum type="arabicPeriod"/>
            </a:pPr>
            <a:r>
              <a:rPr lang="en-US" sz="1200" dirty="0"/>
              <a:t>Where to mount the flow interlocks, pressure regulators, flow gauges, pressure gauges?</a:t>
            </a:r>
          </a:p>
        </p:txBody>
      </p:sp>
    </p:spTree>
    <p:extLst>
      <p:ext uri="{BB962C8B-B14F-4D97-AF65-F5344CB8AC3E}">
        <p14:creationId xmlns:p14="http://schemas.microsoft.com/office/powerpoint/2010/main" val="4187318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68F0EF-1815-4171-9679-27524BA67F06}"/>
              </a:ext>
            </a:extLst>
          </p:cNvPr>
          <p:cNvSpPr>
            <a:spLocks noGrp="1"/>
          </p:cNvSpPr>
          <p:nvPr>
            <p:ph type="sldNum" sz="quarter" idx="11"/>
          </p:nvPr>
        </p:nvSpPr>
        <p:spPr/>
        <p:txBody>
          <a:bodyPr/>
          <a:lstStyle/>
          <a:p>
            <a:fld id="{5BD36294-2849-48A8-8531-5354CF3095D2}" type="slidenum">
              <a:rPr lang="en-US" smtClean="0"/>
              <a:pPr/>
              <a:t>21</a:t>
            </a:fld>
            <a:endParaRPr lang="en-US" dirty="0"/>
          </a:p>
        </p:txBody>
      </p:sp>
      <p:sp>
        <p:nvSpPr>
          <p:cNvPr id="3" name="Title 2">
            <a:extLst>
              <a:ext uri="{FF2B5EF4-FFF2-40B4-BE49-F238E27FC236}">
                <a16:creationId xmlns:a16="http://schemas.microsoft.com/office/drawing/2014/main" id="{C548DEF0-67D4-4BEC-9226-5DFD923076A3}"/>
              </a:ext>
            </a:extLst>
          </p:cNvPr>
          <p:cNvSpPr>
            <a:spLocks noGrp="1"/>
          </p:cNvSpPr>
          <p:nvPr>
            <p:ph type="title"/>
          </p:nvPr>
        </p:nvSpPr>
        <p:spPr/>
        <p:txBody>
          <a:bodyPr/>
          <a:lstStyle/>
          <a:p>
            <a:r>
              <a:rPr lang="en-US" dirty="0"/>
              <a:t>Use The Prototype To Figure Out Logistical Problems</a:t>
            </a:r>
          </a:p>
        </p:txBody>
      </p:sp>
      <p:pic>
        <p:nvPicPr>
          <p:cNvPr id="9" name="Picture 8" descr="A picture containing blue&#10;&#10;Description automatically generated">
            <a:extLst>
              <a:ext uri="{FF2B5EF4-FFF2-40B4-BE49-F238E27FC236}">
                <a16:creationId xmlns:a16="http://schemas.microsoft.com/office/drawing/2014/main" id="{4B17879E-BD9D-423E-B6F5-8DB13D86FB54}"/>
              </a:ext>
            </a:extLst>
          </p:cNvPr>
          <p:cNvPicPr>
            <a:picLocks noChangeAspect="1"/>
          </p:cNvPicPr>
          <p:nvPr/>
        </p:nvPicPr>
        <p:blipFill>
          <a:blip r:embed="rId2"/>
          <a:stretch>
            <a:fillRect/>
          </a:stretch>
        </p:blipFill>
        <p:spPr>
          <a:xfrm>
            <a:off x="3543300" y="1047750"/>
            <a:ext cx="2057400" cy="2743200"/>
          </a:xfrm>
          <a:prstGeom prst="rect">
            <a:avLst/>
          </a:prstGeom>
        </p:spPr>
      </p:pic>
      <p:pic>
        <p:nvPicPr>
          <p:cNvPr id="11" name="Picture 10" descr="A picture containing indoor, floor, blue, equipment&#10;&#10;Description automatically generated">
            <a:extLst>
              <a:ext uri="{FF2B5EF4-FFF2-40B4-BE49-F238E27FC236}">
                <a16:creationId xmlns:a16="http://schemas.microsoft.com/office/drawing/2014/main" id="{D166A104-64CF-4F11-AF86-429F0B2BA3B3}"/>
              </a:ext>
            </a:extLst>
          </p:cNvPr>
          <p:cNvPicPr>
            <a:picLocks noChangeAspect="1"/>
          </p:cNvPicPr>
          <p:nvPr/>
        </p:nvPicPr>
        <p:blipFill>
          <a:blip r:embed="rId3"/>
          <a:stretch>
            <a:fillRect/>
          </a:stretch>
        </p:blipFill>
        <p:spPr>
          <a:xfrm>
            <a:off x="838200" y="1047750"/>
            <a:ext cx="2057400" cy="2743200"/>
          </a:xfrm>
          <a:prstGeom prst="rect">
            <a:avLst/>
          </a:prstGeom>
        </p:spPr>
      </p:pic>
      <p:pic>
        <p:nvPicPr>
          <p:cNvPr id="13" name="Picture 12" descr="A picture containing blue, miller&#10;&#10;Description automatically generated">
            <a:extLst>
              <a:ext uri="{FF2B5EF4-FFF2-40B4-BE49-F238E27FC236}">
                <a16:creationId xmlns:a16="http://schemas.microsoft.com/office/drawing/2014/main" id="{D2909B77-9365-4146-97D4-3E4252A32424}"/>
              </a:ext>
            </a:extLst>
          </p:cNvPr>
          <p:cNvPicPr>
            <a:picLocks noChangeAspect="1"/>
          </p:cNvPicPr>
          <p:nvPr/>
        </p:nvPicPr>
        <p:blipFill>
          <a:blip r:embed="rId4"/>
          <a:stretch>
            <a:fillRect/>
          </a:stretch>
        </p:blipFill>
        <p:spPr>
          <a:xfrm>
            <a:off x="6324600" y="1047750"/>
            <a:ext cx="2057400" cy="2743200"/>
          </a:xfrm>
          <a:prstGeom prst="rect">
            <a:avLst/>
          </a:prstGeom>
        </p:spPr>
      </p:pic>
      <p:sp>
        <p:nvSpPr>
          <p:cNvPr id="14" name="TextBox 13">
            <a:extLst>
              <a:ext uri="{FF2B5EF4-FFF2-40B4-BE49-F238E27FC236}">
                <a16:creationId xmlns:a16="http://schemas.microsoft.com/office/drawing/2014/main" id="{37043203-A546-4CCA-9039-18611ED83D7F}"/>
              </a:ext>
            </a:extLst>
          </p:cNvPr>
          <p:cNvSpPr txBox="1"/>
          <p:nvPr/>
        </p:nvSpPr>
        <p:spPr>
          <a:xfrm>
            <a:off x="2956255" y="4189775"/>
            <a:ext cx="3215945" cy="461665"/>
          </a:xfrm>
          <a:prstGeom prst="rect">
            <a:avLst/>
          </a:prstGeom>
          <a:noFill/>
        </p:spPr>
        <p:txBody>
          <a:bodyPr wrap="none" rtlCol="0">
            <a:spAutoFit/>
          </a:bodyPr>
          <a:lstStyle/>
          <a:p>
            <a:pPr marL="228600" indent="-228600">
              <a:buFont typeface="+mj-lt"/>
              <a:buAutoNum type="arabicPeriod"/>
            </a:pPr>
            <a:r>
              <a:rPr lang="en-US" sz="1200" dirty="0"/>
              <a:t>Where to mount the heater controllers?</a:t>
            </a:r>
          </a:p>
          <a:p>
            <a:pPr marL="228600" indent="-228600">
              <a:buFont typeface="+mj-lt"/>
              <a:buAutoNum type="arabicPeriod"/>
            </a:pPr>
            <a:r>
              <a:rPr lang="en-US" sz="1200" dirty="0"/>
              <a:t>Where to mount the monitoring systems?</a:t>
            </a:r>
          </a:p>
        </p:txBody>
      </p:sp>
    </p:spTree>
    <p:extLst>
      <p:ext uri="{BB962C8B-B14F-4D97-AF65-F5344CB8AC3E}">
        <p14:creationId xmlns:p14="http://schemas.microsoft.com/office/powerpoint/2010/main" val="565298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1FBE7B-9928-48EE-8F13-B899757E28F3}"/>
              </a:ext>
            </a:extLst>
          </p:cNvPr>
          <p:cNvSpPr>
            <a:spLocks noGrp="1"/>
          </p:cNvSpPr>
          <p:nvPr>
            <p:ph type="sldNum" sz="quarter" idx="11"/>
          </p:nvPr>
        </p:nvSpPr>
        <p:spPr/>
        <p:txBody>
          <a:bodyPr/>
          <a:lstStyle/>
          <a:p>
            <a:fld id="{5BD36294-2849-48A8-8531-5354CF3095D2}" type="slidenum">
              <a:rPr lang="en-US" smtClean="0"/>
              <a:pPr/>
              <a:t>22</a:t>
            </a:fld>
            <a:endParaRPr lang="en-US" dirty="0"/>
          </a:p>
        </p:txBody>
      </p:sp>
      <p:sp>
        <p:nvSpPr>
          <p:cNvPr id="3" name="Title 2">
            <a:extLst>
              <a:ext uri="{FF2B5EF4-FFF2-40B4-BE49-F238E27FC236}">
                <a16:creationId xmlns:a16="http://schemas.microsoft.com/office/drawing/2014/main" id="{5D130A3F-93EC-4FAE-8F70-08290702A969}"/>
              </a:ext>
            </a:extLst>
          </p:cNvPr>
          <p:cNvSpPr>
            <a:spLocks noGrp="1"/>
          </p:cNvSpPr>
          <p:nvPr>
            <p:ph type="title"/>
          </p:nvPr>
        </p:nvSpPr>
        <p:spPr/>
        <p:txBody>
          <a:bodyPr/>
          <a:lstStyle/>
          <a:p>
            <a:r>
              <a:rPr lang="en-US" dirty="0"/>
              <a:t>Pre-Prototype Developments</a:t>
            </a:r>
          </a:p>
        </p:txBody>
      </p:sp>
      <p:pic>
        <p:nvPicPr>
          <p:cNvPr id="6" name="Picture 5">
            <a:extLst>
              <a:ext uri="{FF2B5EF4-FFF2-40B4-BE49-F238E27FC236}">
                <a16:creationId xmlns:a16="http://schemas.microsoft.com/office/drawing/2014/main" id="{EEE26862-7FBA-4218-9BFD-6A5771E6F31E}"/>
              </a:ext>
            </a:extLst>
          </p:cNvPr>
          <p:cNvPicPr>
            <a:picLocks noChangeAspect="1"/>
          </p:cNvPicPr>
          <p:nvPr/>
        </p:nvPicPr>
        <p:blipFill>
          <a:blip r:embed="rId2"/>
          <a:stretch>
            <a:fillRect/>
          </a:stretch>
        </p:blipFill>
        <p:spPr>
          <a:xfrm>
            <a:off x="152400" y="971550"/>
            <a:ext cx="1374458" cy="1828800"/>
          </a:xfrm>
          <a:prstGeom prst="rect">
            <a:avLst/>
          </a:prstGeom>
        </p:spPr>
      </p:pic>
      <p:pic>
        <p:nvPicPr>
          <p:cNvPr id="8" name="Picture 7" descr="A picture containing indoor, electronics&#10;&#10;Description automatically generated">
            <a:extLst>
              <a:ext uri="{FF2B5EF4-FFF2-40B4-BE49-F238E27FC236}">
                <a16:creationId xmlns:a16="http://schemas.microsoft.com/office/drawing/2014/main" id="{E8D38AD9-E477-487F-AEEA-B219C2EEC6F3}"/>
              </a:ext>
            </a:extLst>
          </p:cNvPr>
          <p:cNvPicPr>
            <a:picLocks noChangeAspect="1"/>
          </p:cNvPicPr>
          <p:nvPr/>
        </p:nvPicPr>
        <p:blipFill>
          <a:blip r:embed="rId3"/>
          <a:stretch>
            <a:fillRect/>
          </a:stretch>
        </p:blipFill>
        <p:spPr>
          <a:xfrm>
            <a:off x="1933102" y="3028950"/>
            <a:ext cx="1371600" cy="1828800"/>
          </a:xfrm>
          <a:prstGeom prst="rect">
            <a:avLst/>
          </a:prstGeom>
        </p:spPr>
      </p:pic>
      <p:pic>
        <p:nvPicPr>
          <p:cNvPr id="10" name="Picture 9" descr="A picture containing indoor&#10;&#10;Description automatically generated">
            <a:extLst>
              <a:ext uri="{FF2B5EF4-FFF2-40B4-BE49-F238E27FC236}">
                <a16:creationId xmlns:a16="http://schemas.microsoft.com/office/drawing/2014/main" id="{86E30B0F-0C0A-4F3B-8736-12E21ED87096}"/>
              </a:ext>
            </a:extLst>
          </p:cNvPr>
          <p:cNvPicPr>
            <a:picLocks noChangeAspect="1"/>
          </p:cNvPicPr>
          <p:nvPr/>
        </p:nvPicPr>
        <p:blipFill>
          <a:blip r:embed="rId4"/>
          <a:stretch>
            <a:fillRect/>
          </a:stretch>
        </p:blipFill>
        <p:spPr>
          <a:xfrm>
            <a:off x="1933102" y="971550"/>
            <a:ext cx="1371600" cy="1828800"/>
          </a:xfrm>
          <a:prstGeom prst="rect">
            <a:avLst/>
          </a:prstGeom>
        </p:spPr>
      </p:pic>
      <p:pic>
        <p:nvPicPr>
          <p:cNvPr id="12" name="Picture 11" descr="Diagram&#10;&#10;Description automatically generated">
            <a:extLst>
              <a:ext uri="{FF2B5EF4-FFF2-40B4-BE49-F238E27FC236}">
                <a16:creationId xmlns:a16="http://schemas.microsoft.com/office/drawing/2014/main" id="{72DC9724-79CE-4D97-9E27-5A8F38BD32DF}"/>
              </a:ext>
            </a:extLst>
          </p:cNvPr>
          <p:cNvPicPr>
            <a:picLocks noChangeAspect="1"/>
          </p:cNvPicPr>
          <p:nvPr/>
        </p:nvPicPr>
        <p:blipFill>
          <a:blip r:embed="rId5"/>
          <a:stretch>
            <a:fillRect/>
          </a:stretch>
        </p:blipFill>
        <p:spPr>
          <a:xfrm>
            <a:off x="207002" y="3028950"/>
            <a:ext cx="1265253" cy="1828800"/>
          </a:xfrm>
          <a:prstGeom prst="rect">
            <a:avLst/>
          </a:prstGeom>
        </p:spPr>
      </p:pic>
      <p:pic>
        <p:nvPicPr>
          <p:cNvPr id="14" name="Picture 13" descr="Chart&#10;&#10;Description automatically generated">
            <a:extLst>
              <a:ext uri="{FF2B5EF4-FFF2-40B4-BE49-F238E27FC236}">
                <a16:creationId xmlns:a16="http://schemas.microsoft.com/office/drawing/2014/main" id="{E67E7377-BFF9-4D1D-876D-F95A68235754}"/>
              </a:ext>
            </a:extLst>
          </p:cNvPr>
          <p:cNvPicPr>
            <a:picLocks noChangeAspect="1"/>
          </p:cNvPicPr>
          <p:nvPr/>
        </p:nvPicPr>
        <p:blipFill rotWithShape="1">
          <a:blip r:embed="rId6"/>
          <a:srcRect l="20606" t="21050" r="23299" b="21172"/>
          <a:stretch/>
        </p:blipFill>
        <p:spPr>
          <a:xfrm>
            <a:off x="4114800" y="1314450"/>
            <a:ext cx="3733800" cy="2971800"/>
          </a:xfrm>
          <a:prstGeom prst="rect">
            <a:avLst/>
          </a:prstGeom>
        </p:spPr>
      </p:pic>
      <p:sp>
        <p:nvSpPr>
          <p:cNvPr id="15" name="TextBox 14">
            <a:extLst>
              <a:ext uri="{FF2B5EF4-FFF2-40B4-BE49-F238E27FC236}">
                <a16:creationId xmlns:a16="http://schemas.microsoft.com/office/drawing/2014/main" id="{B3458F8F-6B9E-4739-B332-8A11C1CECC5A}"/>
              </a:ext>
            </a:extLst>
          </p:cNvPr>
          <p:cNvSpPr txBox="1"/>
          <p:nvPr/>
        </p:nvSpPr>
        <p:spPr>
          <a:xfrm>
            <a:off x="5231473" y="292261"/>
            <a:ext cx="2617127" cy="369332"/>
          </a:xfrm>
          <a:prstGeom prst="rect">
            <a:avLst/>
          </a:prstGeom>
          <a:noFill/>
        </p:spPr>
        <p:txBody>
          <a:bodyPr wrap="none" rtlCol="0">
            <a:spAutoFit/>
          </a:bodyPr>
          <a:lstStyle/>
          <a:p>
            <a:r>
              <a:rPr lang="en-US" dirty="0"/>
              <a:t>Air Temperature Sensor</a:t>
            </a:r>
          </a:p>
        </p:txBody>
      </p:sp>
      <p:sp>
        <p:nvSpPr>
          <p:cNvPr id="16" name="TextBox 15">
            <a:extLst>
              <a:ext uri="{FF2B5EF4-FFF2-40B4-BE49-F238E27FC236}">
                <a16:creationId xmlns:a16="http://schemas.microsoft.com/office/drawing/2014/main" id="{D51E853D-5917-47F5-A1CD-06B81C8D7C7C}"/>
              </a:ext>
            </a:extLst>
          </p:cNvPr>
          <p:cNvSpPr txBox="1"/>
          <p:nvPr/>
        </p:nvSpPr>
        <p:spPr>
          <a:xfrm>
            <a:off x="3304702" y="4571871"/>
            <a:ext cx="2364750" cy="369332"/>
          </a:xfrm>
          <a:prstGeom prst="rect">
            <a:avLst/>
          </a:prstGeom>
          <a:noFill/>
        </p:spPr>
        <p:txBody>
          <a:bodyPr wrap="none" rtlCol="0">
            <a:spAutoFit/>
          </a:bodyPr>
          <a:lstStyle/>
          <a:p>
            <a:r>
              <a:rPr lang="en-US" dirty="0"/>
              <a:t>Installed on SXU-006</a:t>
            </a:r>
          </a:p>
        </p:txBody>
      </p:sp>
      <p:sp>
        <p:nvSpPr>
          <p:cNvPr id="17" name="Oval 16">
            <a:extLst>
              <a:ext uri="{FF2B5EF4-FFF2-40B4-BE49-F238E27FC236}">
                <a16:creationId xmlns:a16="http://schemas.microsoft.com/office/drawing/2014/main" id="{81A20FF2-A360-4193-A3F2-1747BF0B366C}"/>
              </a:ext>
            </a:extLst>
          </p:cNvPr>
          <p:cNvSpPr/>
          <p:nvPr/>
        </p:nvSpPr>
        <p:spPr>
          <a:xfrm>
            <a:off x="609600" y="1200150"/>
            <a:ext cx="6096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410357BA-B323-4282-AF06-D8AE7BBFEBE7}"/>
              </a:ext>
            </a:extLst>
          </p:cNvPr>
          <p:cNvCxnSpPr>
            <a:stCxn id="17" idx="4"/>
            <a:endCxn id="12" idx="0"/>
          </p:cNvCxnSpPr>
          <p:nvPr/>
        </p:nvCxnSpPr>
        <p:spPr>
          <a:xfrm flipH="1">
            <a:off x="839629" y="1733550"/>
            <a:ext cx="74771" cy="129540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7EAF049-1509-49FC-A2E1-6B7F96448987}"/>
              </a:ext>
            </a:extLst>
          </p:cNvPr>
          <p:cNvSpPr txBox="1"/>
          <p:nvPr/>
        </p:nvSpPr>
        <p:spPr>
          <a:xfrm>
            <a:off x="7399828" y="2242750"/>
            <a:ext cx="1157689" cy="276999"/>
          </a:xfrm>
          <a:prstGeom prst="rect">
            <a:avLst/>
          </a:prstGeom>
          <a:noFill/>
        </p:spPr>
        <p:txBody>
          <a:bodyPr wrap="none" rtlCol="0">
            <a:spAutoFit/>
          </a:bodyPr>
          <a:lstStyle/>
          <a:p>
            <a:r>
              <a:rPr lang="en-US" sz="1200" dirty="0">
                <a:solidFill>
                  <a:srgbClr val="0070C0"/>
                </a:solidFill>
              </a:rPr>
              <a:t>Thermal mass</a:t>
            </a:r>
          </a:p>
        </p:txBody>
      </p:sp>
      <p:sp>
        <p:nvSpPr>
          <p:cNvPr id="28" name="TextBox 27">
            <a:extLst>
              <a:ext uri="{FF2B5EF4-FFF2-40B4-BE49-F238E27FC236}">
                <a16:creationId xmlns:a16="http://schemas.microsoft.com/office/drawing/2014/main" id="{2AF0B38E-AACE-4E21-A2EB-72F559D553F7}"/>
              </a:ext>
            </a:extLst>
          </p:cNvPr>
          <p:cNvSpPr txBox="1"/>
          <p:nvPr/>
        </p:nvSpPr>
        <p:spPr>
          <a:xfrm>
            <a:off x="7409001" y="2571750"/>
            <a:ext cx="1011815" cy="276999"/>
          </a:xfrm>
          <a:prstGeom prst="rect">
            <a:avLst/>
          </a:prstGeom>
          <a:noFill/>
        </p:spPr>
        <p:txBody>
          <a:bodyPr wrap="none" rtlCol="0">
            <a:spAutoFit/>
          </a:bodyPr>
          <a:lstStyle/>
          <a:p>
            <a:r>
              <a:rPr lang="en-US" sz="1200" dirty="0">
                <a:solidFill>
                  <a:srgbClr val="FF0000"/>
                </a:solidFill>
              </a:rPr>
              <a:t>Bare sensor</a:t>
            </a:r>
          </a:p>
        </p:txBody>
      </p:sp>
      <p:sp>
        <p:nvSpPr>
          <p:cNvPr id="29" name="TextBox 28">
            <a:extLst>
              <a:ext uri="{FF2B5EF4-FFF2-40B4-BE49-F238E27FC236}">
                <a16:creationId xmlns:a16="http://schemas.microsoft.com/office/drawing/2014/main" id="{397F5649-D182-494A-9A2E-756B9CCF5808}"/>
              </a:ext>
            </a:extLst>
          </p:cNvPr>
          <p:cNvSpPr txBox="1"/>
          <p:nvPr/>
        </p:nvSpPr>
        <p:spPr>
          <a:xfrm>
            <a:off x="7409001" y="2800350"/>
            <a:ext cx="942887" cy="276999"/>
          </a:xfrm>
          <a:prstGeom prst="rect">
            <a:avLst/>
          </a:prstGeom>
          <a:noFill/>
        </p:spPr>
        <p:txBody>
          <a:bodyPr wrap="none" rtlCol="0">
            <a:spAutoFit/>
          </a:bodyPr>
          <a:lstStyle/>
          <a:p>
            <a:r>
              <a:rPr lang="en-US" sz="1200" dirty="0"/>
              <a:t>Digital filter</a:t>
            </a:r>
          </a:p>
        </p:txBody>
      </p:sp>
    </p:spTree>
    <p:extLst>
      <p:ext uri="{BB962C8B-B14F-4D97-AF65-F5344CB8AC3E}">
        <p14:creationId xmlns:p14="http://schemas.microsoft.com/office/powerpoint/2010/main" val="1740254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57449F-5DB5-4366-84AD-C04836A2DD5C}"/>
              </a:ext>
            </a:extLst>
          </p:cNvPr>
          <p:cNvSpPr>
            <a:spLocks noGrp="1"/>
          </p:cNvSpPr>
          <p:nvPr>
            <p:ph type="sldNum" sz="quarter" idx="11"/>
          </p:nvPr>
        </p:nvSpPr>
        <p:spPr/>
        <p:txBody>
          <a:bodyPr/>
          <a:lstStyle/>
          <a:p>
            <a:fld id="{5BD36294-2849-48A8-8531-5354CF3095D2}" type="slidenum">
              <a:rPr lang="en-US" smtClean="0"/>
              <a:pPr/>
              <a:t>23</a:t>
            </a:fld>
            <a:endParaRPr lang="en-US" dirty="0"/>
          </a:p>
        </p:txBody>
      </p:sp>
      <p:sp>
        <p:nvSpPr>
          <p:cNvPr id="3" name="Title 2">
            <a:extLst>
              <a:ext uri="{FF2B5EF4-FFF2-40B4-BE49-F238E27FC236}">
                <a16:creationId xmlns:a16="http://schemas.microsoft.com/office/drawing/2014/main" id="{D0512763-7BA0-450B-A79D-BBED07E5437F}"/>
              </a:ext>
            </a:extLst>
          </p:cNvPr>
          <p:cNvSpPr>
            <a:spLocks noGrp="1"/>
          </p:cNvSpPr>
          <p:nvPr>
            <p:ph type="title"/>
          </p:nvPr>
        </p:nvSpPr>
        <p:spPr/>
        <p:txBody>
          <a:bodyPr/>
          <a:lstStyle/>
          <a:p>
            <a:r>
              <a:rPr lang="en-US" dirty="0"/>
              <a:t>Pre-Prototype Developments</a:t>
            </a:r>
          </a:p>
        </p:txBody>
      </p:sp>
      <p:pic>
        <p:nvPicPr>
          <p:cNvPr id="6" name="Picture 5" descr="Graphical user interface, chart&#10;&#10;Description automatically generated">
            <a:extLst>
              <a:ext uri="{FF2B5EF4-FFF2-40B4-BE49-F238E27FC236}">
                <a16:creationId xmlns:a16="http://schemas.microsoft.com/office/drawing/2014/main" id="{419A8B4F-1B63-4BBD-9FE4-6570D0210398}"/>
              </a:ext>
            </a:extLst>
          </p:cNvPr>
          <p:cNvPicPr>
            <a:picLocks noChangeAspect="1"/>
          </p:cNvPicPr>
          <p:nvPr/>
        </p:nvPicPr>
        <p:blipFill>
          <a:blip r:embed="rId2"/>
          <a:stretch>
            <a:fillRect/>
          </a:stretch>
        </p:blipFill>
        <p:spPr>
          <a:xfrm>
            <a:off x="228600" y="1276350"/>
            <a:ext cx="3048000" cy="2286000"/>
          </a:xfrm>
          <a:prstGeom prst="rect">
            <a:avLst/>
          </a:prstGeom>
        </p:spPr>
      </p:pic>
      <p:sp>
        <p:nvSpPr>
          <p:cNvPr id="7" name="TextBox 6">
            <a:extLst>
              <a:ext uri="{FF2B5EF4-FFF2-40B4-BE49-F238E27FC236}">
                <a16:creationId xmlns:a16="http://schemas.microsoft.com/office/drawing/2014/main" id="{D7D86882-FAA8-4D02-A3DA-DE163BE1A782}"/>
              </a:ext>
            </a:extLst>
          </p:cNvPr>
          <p:cNvSpPr txBox="1"/>
          <p:nvPr/>
        </p:nvSpPr>
        <p:spPr>
          <a:xfrm>
            <a:off x="5040038" y="306715"/>
            <a:ext cx="3454920" cy="369332"/>
          </a:xfrm>
          <a:prstGeom prst="rect">
            <a:avLst/>
          </a:prstGeom>
          <a:noFill/>
        </p:spPr>
        <p:txBody>
          <a:bodyPr wrap="none" rtlCol="0">
            <a:spAutoFit/>
          </a:bodyPr>
          <a:lstStyle/>
          <a:p>
            <a:r>
              <a:rPr lang="en-US" dirty="0"/>
              <a:t>Water Temperature Fluctuations</a:t>
            </a:r>
          </a:p>
        </p:txBody>
      </p:sp>
      <p:pic>
        <p:nvPicPr>
          <p:cNvPr id="8" name="Picture 7" descr="A picture containing text, cable, connector&#10;&#10;Description automatically generated">
            <a:extLst>
              <a:ext uri="{FF2B5EF4-FFF2-40B4-BE49-F238E27FC236}">
                <a16:creationId xmlns:a16="http://schemas.microsoft.com/office/drawing/2014/main" id="{5338B4C4-40DB-411D-8F98-ADA730595DDF}"/>
              </a:ext>
            </a:extLst>
          </p:cNvPr>
          <p:cNvPicPr>
            <a:picLocks noChangeAspect="1"/>
          </p:cNvPicPr>
          <p:nvPr/>
        </p:nvPicPr>
        <p:blipFill>
          <a:blip r:embed="rId3"/>
          <a:stretch>
            <a:fillRect/>
          </a:stretch>
        </p:blipFill>
        <p:spPr>
          <a:xfrm>
            <a:off x="3352800" y="1200150"/>
            <a:ext cx="2571835" cy="3200400"/>
          </a:xfrm>
          <a:prstGeom prst="rect">
            <a:avLst/>
          </a:prstGeom>
        </p:spPr>
      </p:pic>
      <p:pic>
        <p:nvPicPr>
          <p:cNvPr id="10" name="Picture 9" descr="A picture containing calendar&#10;&#10;Description automatically generated">
            <a:extLst>
              <a:ext uri="{FF2B5EF4-FFF2-40B4-BE49-F238E27FC236}">
                <a16:creationId xmlns:a16="http://schemas.microsoft.com/office/drawing/2014/main" id="{CA42367C-FA0B-4E2E-894D-F8C4B3D62D49}"/>
              </a:ext>
            </a:extLst>
          </p:cNvPr>
          <p:cNvPicPr>
            <a:picLocks noChangeAspect="1"/>
          </p:cNvPicPr>
          <p:nvPr/>
        </p:nvPicPr>
        <p:blipFill rotWithShape="1">
          <a:blip r:embed="rId4"/>
          <a:srcRect l="23670" t="21852" r="21380" b="23333"/>
          <a:stretch/>
        </p:blipFill>
        <p:spPr>
          <a:xfrm>
            <a:off x="5873578" y="1276350"/>
            <a:ext cx="2965622" cy="2286000"/>
          </a:xfrm>
          <a:prstGeom prst="rect">
            <a:avLst/>
          </a:prstGeom>
        </p:spPr>
      </p:pic>
      <p:sp>
        <p:nvSpPr>
          <p:cNvPr id="11" name="TextBox 10">
            <a:extLst>
              <a:ext uri="{FF2B5EF4-FFF2-40B4-BE49-F238E27FC236}">
                <a16:creationId xmlns:a16="http://schemas.microsoft.com/office/drawing/2014/main" id="{4628FE23-7957-4CA1-B519-3639F3F7E378}"/>
              </a:ext>
            </a:extLst>
          </p:cNvPr>
          <p:cNvSpPr txBox="1"/>
          <p:nvPr/>
        </p:nvSpPr>
        <p:spPr>
          <a:xfrm>
            <a:off x="318143" y="4493160"/>
            <a:ext cx="8641148" cy="369332"/>
          </a:xfrm>
          <a:prstGeom prst="rect">
            <a:avLst/>
          </a:prstGeom>
          <a:noFill/>
        </p:spPr>
        <p:txBody>
          <a:bodyPr wrap="none" rtlCol="0">
            <a:spAutoFit/>
          </a:bodyPr>
          <a:lstStyle/>
          <a:p>
            <a:r>
              <a:rPr lang="en-US" dirty="0"/>
              <a:t>Adding the buffer tank reduced the fluctuations from ~±0.1 deg C to ~±0.06 deg C. </a:t>
            </a:r>
          </a:p>
        </p:txBody>
      </p:sp>
      <p:sp>
        <p:nvSpPr>
          <p:cNvPr id="12" name="TextBox 11">
            <a:extLst>
              <a:ext uri="{FF2B5EF4-FFF2-40B4-BE49-F238E27FC236}">
                <a16:creationId xmlns:a16="http://schemas.microsoft.com/office/drawing/2014/main" id="{808EE685-D019-4885-81FC-D1CFBC006976}"/>
              </a:ext>
            </a:extLst>
          </p:cNvPr>
          <p:cNvSpPr txBox="1"/>
          <p:nvPr/>
        </p:nvSpPr>
        <p:spPr>
          <a:xfrm>
            <a:off x="1262722" y="907018"/>
            <a:ext cx="979755" cy="369332"/>
          </a:xfrm>
          <a:prstGeom prst="rect">
            <a:avLst/>
          </a:prstGeom>
          <a:noFill/>
        </p:spPr>
        <p:txBody>
          <a:bodyPr wrap="none" rtlCol="0">
            <a:spAutoFit/>
          </a:bodyPr>
          <a:lstStyle/>
          <a:p>
            <a:r>
              <a:rPr lang="en-US" dirty="0"/>
              <a:t>Original</a:t>
            </a:r>
          </a:p>
        </p:txBody>
      </p:sp>
      <p:sp>
        <p:nvSpPr>
          <p:cNvPr id="13" name="TextBox 12">
            <a:extLst>
              <a:ext uri="{FF2B5EF4-FFF2-40B4-BE49-F238E27FC236}">
                <a16:creationId xmlns:a16="http://schemas.microsoft.com/office/drawing/2014/main" id="{3AB1F92C-5CBD-4DC5-B315-045B022935C8}"/>
              </a:ext>
            </a:extLst>
          </p:cNvPr>
          <p:cNvSpPr txBox="1"/>
          <p:nvPr/>
        </p:nvSpPr>
        <p:spPr>
          <a:xfrm>
            <a:off x="5015700" y="907018"/>
            <a:ext cx="1937390" cy="369332"/>
          </a:xfrm>
          <a:prstGeom prst="rect">
            <a:avLst/>
          </a:prstGeom>
          <a:noFill/>
        </p:spPr>
        <p:txBody>
          <a:bodyPr wrap="none" rtlCol="0">
            <a:spAutoFit/>
          </a:bodyPr>
          <a:lstStyle/>
          <a:p>
            <a:r>
              <a:rPr lang="en-US" dirty="0"/>
              <a:t>Add a buffer tank</a:t>
            </a:r>
          </a:p>
        </p:txBody>
      </p:sp>
    </p:spTree>
    <p:extLst>
      <p:ext uri="{BB962C8B-B14F-4D97-AF65-F5344CB8AC3E}">
        <p14:creationId xmlns:p14="http://schemas.microsoft.com/office/powerpoint/2010/main" val="1014675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603212-9CD8-48A4-A48E-4FD4BF367EE9}"/>
              </a:ext>
            </a:extLst>
          </p:cNvPr>
          <p:cNvSpPr>
            <a:spLocks noGrp="1"/>
          </p:cNvSpPr>
          <p:nvPr>
            <p:ph type="sldNum" sz="quarter" idx="11"/>
          </p:nvPr>
        </p:nvSpPr>
        <p:spPr/>
        <p:txBody>
          <a:bodyPr/>
          <a:lstStyle/>
          <a:p>
            <a:fld id="{5BD36294-2849-48A8-8531-5354CF3095D2}" type="slidenum">
              <a:rPr lang="en-US" smtClean="0"/>
              <a:pPr/>
              <a:t>24</a:t>
            </a:fld>
            <a:endParaRPr lang="en-US" dirty="0"/>
          </a:p>
        </p:txBody>
      </p:sp>
      <p:sp>
        <p:nvSpPr>
          <p:cNvPr id="3" name="Title 2">
            <a:extLst>
              <a:ext uri="{FF2B5EF4-FFF2-40B4-BE49-F238E27FC236}">
                <a16:creationId xmlns:a16="http://schemas.microsoft.com/office/drawing/2014/main" id="{9FE4D919-9D71-4B2B-A223-2AEAAC480C93}"/>
              </a:ext>
            </a:extLst>
          </p:cNvPr>
          <p:cNvSpPr>
            <a:spLocks noGrp="1"/>
          </p:cNvSpPr>
          <p:nvPr>
            <p:ph type="title"/>
          </p:nvPr>
        </p:nvSpPr>
        <p:spPr/>
        <p:txBody>
          <a:bodyPr/>
          <a:lstStyle/>
          <a:p>
            <a:r>
              <a:rPr lang="en-US" dirty="0"/>
              <a:t>Pre-Prototype Developments</a:t>
            </a:r>
          </a:p>
        </p:txBody>
      </p:sp>
      <p:sp>
        <p:nvSpPr>
          <p:cNvPr id="6" name="TextBox 5">
            <a:extLst>
              <a:ext uri="{FF2B5EF4-FFF2-40B4-BE49-F238E27FC236}">
                <a16:creationId xmlns:a16="http://schemas.microsoft.com/office/drawing/2014/main" id="{4BBBEA52-7605-4DE8-8EB9-6B4DE9BEDAF8}"/>
              </a:ext>
            </a:extLst>
          </p:cNvPr>
          <p:cNvSpPr txBox="1"/>
          <p:nvPr/>
        </p:nvSpPr>
        <p:spPr>
          <a:xfrm>
            <a:off x="5852299" y="292261"/>
            <a:ext cx="2236510" cy="369332"/>
          </a:xfrm>
          <a:prstGeom prst="rect">
            <a:avLst/>
          </a:prstGeom>
          <a:noFill/>
        </p:spPr>
        <p:txBody>
          <a:bodyPr wrap="none" rtlCol="0">
            <a:spAutoFit/>
          </a:bodyPr>
          <a:lstStyle/>
          <a:p>
            <a:r>
              <a:rPr lang="en-US" dirty="0"/>
              <a:t>Reduce PID Control</a:t>
            </a:r>
          </a:p>
        </p:txBody>
      </p:sp>
      <p:pic>
        <p:nvPicPr>
          <p:cNvPr id="7" name="Picture 6" descr="Graphical user interface, chart&#10;&#10;Description automatically generated">
            <a:extLst>
              <a:ext uri="{FF2B5EF4-FFF2-40B4-BE49-F238E27FC236}">
                <a16:creationId xmlns:a16="http://schemas.microsoft.com/office/drawing/2014/main" id="{A11CCE74-754F-4CF8-9101-5EB7E9D29D7E}"/>
              </a:ext>
            </a:extLst>
          </p:cNvPr>
          <p:cNvPicPr>
            <a:picLocks noChangeAspect="1"/>
          </p:cNvPicPr>
          <p:nvPr/>
        </p:nvPicPr>
        <p:blipFill>
          <a:blip r:embed="rId2"/>
          <a:stretch>
            <a:fillRect/>
          </a:stretch>
        </p:blipFill>
        <p:spPr>
          <a:xfrm>
            <a:off x="152400" y="1200150"/>
            <a:ext cx="3048000" cy="2286000"/>
          </a:xfrm>
          <a:prstGeom prst="rect">
            <a:avLst/>
          </a:prstGeom>
        </p:spPr>
      </p:pic>
      <p:pic>
        <p:nvPicPr>
          <p:cNvPr id="9" name="Picture 8" descr="A picture containing chart&#10;&#10;Description automatically generated">
            <a:extLst>
              <a:ext uri="{FF2B5EF4-FFF2-40B4-BE49-F238E27FC236}">
                <a16:creationId xmlns:a16="http://schemas.microsoft.com/office/drawing/2014/main" id="{6FC739D5-0269-4F3E-BC86-4EA142F83AC8}"/>
              </a:ext>
            </a:extLst>
          </p:cNvPr>
          <p:cNvPicPr>
            <a:picLocks noChangeAspect="1"/>
          </p:cNvPicPr>
          <p:nvPr/>
        </p:nvPicPr>
        <p:blipFill rotWithShape="1">
          <a:blip r:embed="rId3"/>
          <a:srcRect l="23670" t="21852" r="22124" b="24815"/>
          <a:stretch/>
        </p:blipFill>
        <p:spPr>
          <a:xfrm>
            <a:off x="3124200" y="1200150"/>
            <a:ext cx="3006758" cy="2286000"/>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8535B630-5E67-4265-83FB-49045BC3F55F}"/>
              </a:ext>
            </a:extLst>
          </p:cNvPr>
          <p:cNvPicPr>
            <a:picLocks noChangeAspect="1"/>
          </p:cNvPicPr>
          <p:nvPr/>
        </p:nvPicPr>
        <p:blipFill rotWithShape="1">
          <a:blip r:embed="rId4"/>
          <a:srcRect l="23269" t="23333" r="22525" b="23334"/>
          <a:stretch/>
        </p:blipFill>
        <p:spPr>
          <a:xfrm>
            <a:off x="5984842" y="1200150"/>
            <a:ext cx="3006758" cy="2286000"/>
          </a:xfrm>
          <a:prstGeom prst="rect">
            <a:avLst/>
          </a:prstGeom>
        </p:spPr>
      </p:pic>
      <p:sp>
        <p:nvSpPr>
          <p:cNvPr id="12" name="TextBox 11">
            <a:extLst>
              <a:ext uri="{FF2B5EF4-FFF2-40B4-BE49-F238E27FC236}">
                <a16:creationId xmlns:a16="http://schemas.microsoft.com/office/drawing/2014/main" id="{2FA398FE-623D-4F42-A254-D9020646936F}"/>
              </a:ext>
            </a:extLst>
          </p:cNvPr>
          <p:cNvSpPr txBox="1"/>
          <p:nvPr/>
        </p:nvSpPr>
        <p:spPr>
          <a:xfrm>
            <a:off x="533400" y="3562350"/>
            <a:ext cx="7588937" cy="646331"/>
          </a:xfrm>
          <a:prstGeom prst="rect">
            <a:avLst/>
          </a:prstGeom>
          <a:noFill/>
        </p:spPr>
        <p:txBody>
          <a:bodyPr wrap="none" rtlCol="0">
            <a:spAutoFit/>
          </a:bodyPr>
          <a:lstStyle/>
          <a:p>
            <a:r>
              <a:rPr lang="en-US" dirty="0"/>
              <a:t>Reducing the PID parameters reduced the fluctuations from ~±0.1 deg C</a:t>
            </a:r>
          </a:p>
          <a:p>
            <a:r>
              <a:rPr lang="en-US" dirty="0"/>
              <a:t>to ~±0.03 deg C.</a:t>
            </a:r>
          </a:p>
        </p:txBody>
      </p:sp>
      <p:sp>
        <p:nvSpPr>
          <p:cNvPr id="13" name="TextBox 12">
            <a:extLst>
              <a:ext uri="{FF2B5EF4-FFF2-40B4-BE49-F238E27FC236}">
                <a16:creationId xmlns:a16="http://schemas.microsoft.com/office/drawing/2014/main" id="{FC0D7AD5-E12F-4721-8709-29DDDBBFD07D}"/>
              </a:ext>
            </a:extLst>
          </p:cNvPr>
          <p:cNvSpPr txBox="1"/>
          <p:nvPr/>
        </p:nvSpPr>
        <p:spPr>
          <a:xfrm>
            <a:off x="533400" y="4287619"/>
            <a:ext cx="7396577" cy="646331"/>
          </a:xfrm>
          <a:prstGeom prst="rect">
            <a:avLst/>
          </a:prstGeom>
          <a:noFill/>
        </p:spPr>
        <p:txBody>
          <a:bodyPr wrap="none" rtlCol="0">
            <a:spAutoFit/>
          </a:bodyPr>
          <a:lstStyle/>
          <a:p>
            <a:r>
              <a:rPr lang="en-US" sz="1200" dirty="0"/>
              <a:t>The original system met all requirements but can be improved.</a:t>
            </a:r>
          </a:p>
          <a:p>
            <a:r>
              <a:rPr lang="en-US" sz="1200" dirty="0"/>
              <a:t>With reduced PID control, the system will be more sensitive to disturbances, but disturbances in the tunnel</a:t>
            </a:r>
          </a:p>
          <a:p>
            <a:r>
              <a:rPr lang="en-US" sz="1200" dirty="0"/>
              <a:t>might be small.</a:t>
            </a:r>
          </a:p>
        </p:txBody>
      </p:sp>
      <p:sp>
        <p:nvSpPr>
          <p:cNvPr id="14" name="TextBox 13">
            <a:extLst>
              <a:ext uri="{FF2B5EF4-FFF2-40B4-BE49-F238E27FC236}">
                <a16:creationId xmlns:a16="http://schemas.microsoft.com/office/drawing/2014/main" id="{760C43CF-09F3-4D32-90CE-8DD0F2D628A0}"/>
              </a:ext>
            </a:extLst>
          </p:cNvPr>
          <p:cNvSpPr txBox="1"/>
          <p:nvPr/>
        </p:nvSpPr>
        <p:spPr>
          <a:xfrm>
            <a:off x="1242102" y="907018"/>
            <a:ext cx="979755" cy="369332"/>
          </a:xfrm>
          <a:prstGeom prst="rect">
            <a:avLst/>
          </a:prstGeom>
          <a:noFill/>
        </p:spPr>
        <p:txBody>
          <a:bodyPr wrap="none" rtlCol="0">
            <a:spAutoFit/>
          </a:bodyPr>
          <a:lstStyle/>
          <a:p>
            <a:r>
              <a:rPr lang="en-US" dirty="0"/>
              <a:t>Original</a:t>
            </a:r>
          </a:p>
        </p:txBody>
      </p:sp>
      <p:sp>
        <p:nvSpPr>
          <p:cNvPr id="15" name="TextBox 14">
            <a:extLst>
              <a:ext uri="{FF2B5EF4-FFF2-40B4-BE49-F238E27FC236}">
                <a16:creationId xmlns:a16="http://schemas.microsoft.com/office/drawing/2014/main" id="{F361C437-8AE4-4A89-9E67-C56AAA6CB037}"/>
              </a:ext>
            </a:extLst>
          </p:cNvPr>
          <p:cNvSpPr txBox="1"/>
          <p:nvPr/>
        </p:nvSpPr>
        <p:spPr>
          <a:xfrm>
            <a:off x="5345831" y="907018"/>
            <a:ext cx="1428596" cy="369332"/>
          </a:xfrm>
          <a:prstGeom prst="rect">
            <a:avLst/>
          </a:prstGeom>
          <a:noFill/>
        </p:spPr>
        <p:txBody>
          <a:bodyPr wrap="none" rtlCol="0">
            <a:spAutoFit/>
          </a:bodyPr>
          <a:lstStyle/>
          <a:p>
            <a:r>
              <a:rPr lang="en-US" dirty="0"/>
              <a:t>Reduce PID</a:t>
            </a:r>
          </a:p>
        </p:txBody>
      </p:sp>
      <p:sp>
        <p:nvSpPr>
          <p:cNvPr id="4" name="TextBox 3">
            <a:extLst>
              <a:ext uri="{FF2B5EF4-FFF2-40B4-BE49-F238E27FC236}">
                <a16:creationId xmlns:a16="http://schemas.microsoft.com/office/drawing/2014/main" id="{0B3387F8-6770-4871-ADEC-B2C329E30311}"/>
              </a:ext>
            </a:extLst>
          </p:cNvPr>
          <p:cNvSpPr txBox="1"/>
          <p:nvPr/>
        </p:nvSpPr>
        <p:spPr>
          <a:xfrm>
            <a:off x="7193716" y="907562"/>
            <a:ext cx="1629613" cy="369332"/>
          </a:xfrm>
          <a:prstGeom prst="rect">
            <a:avLst/>
          </a:prstGeom>
          <a:noFill/>
        </p:spPr>
        <p:txBody>
          <a:bodyPr wrap="none" rtlCol="0">
            <a:spAutoFit/>
          </a:bodyPr>
          <a:lstStyle/>
          <a:p>
            <a:r>
              <a:rPr lang="en-US" dirty="0">
                <a:solidFill>
                  <a:srgbClr val="0070C0"/>
                </a:solidFill>
              </a:rPr>
              <a:t>No buffer tank</a:t>
            </a:r>
          </a:p>
        </p:txBody>
      </p:sp>
    </p:spTree>
    <p:extLst>
      <p:ext uri="{BB962C8B-B14F-4D97-AF65-F5344CB8AC3E}">
        <p14:creationId xmlns:p14="http://schemas.microsoft.com/office/powerpoint/2010/main" val="2424156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BE1640-29A8-4F31-8240-25919CC68FF9}"/>
              </a:ext>
            </a:extLst>
          </p:cNvPr>
          <p:cNvSpPr>
            <a:spLocks noGrp="1"/>
          </p:cNvSpPr>
          <p:nvPr>
            <p:ph type="sldNum" sz="quarter" idx="11"/>
          </p:nvPr>
        </p:nvSpPr>
        <p:spPr/>
        <p:txBody>
          <a:bodyPr/>
          <a:lstStyle/>
          <a:p>
            <a:fld id="{5BD36294-2849-48A8-8531-5354CF3095D2}" type="slidenum">
              <a:rPr lang="en-US" smtClean="0"/>
              <a:pPr/>
              <a:t>25</a:t>
            </a:fld>
            <a:endParaRPr lang="en-US" dirty="0"/>
          </a:p>
        </p:txBody>
      </p:sp>
      <p:sp>
        <p:nvSpPr>
          <p:cNvPr id="3" name="Title 2">
            <a:extLst>
              <a:ext uri="{FF2B5EF4-FFF2-40B4-BE49-F238E27FC236}">
                <a16:creationId xmlns:a16="http://schemas.microsoft.com/office/drawing/2014/main" id="{11C1C067-CFBD-4472-8AC0-F851A4C09DDA}"/>
              </a:ext>
            </a:extLst>
          </p:cNvPr>
          <p:cNvSpPr>
            <a:spLocks noGrp="1"/>
          </p:cNvSpPr>
          <p:nvPr>
            <p:ph type="title"/>
          </p:nvPr>
        </p:nvSpPr>
        <p:spPr/>
        <p:txBody>
          <a:bodyPr/>
          <a:lstStyle/>
          <a:p>
            <a:r>
              <a:rPr lang="en-US" dirty="0"/>
              <a:t>Pre-Prototype Developments</a:t>
            </a:r>
          </a:p>
        </p:txBody>
      </p:sp>
      <p:pic>
        <p:nvPicPr>
          <p:cNvPr id="1026" name="Picture 2">
            <a:extLst>
              <a:ext uri="{FF2B5EF4-FFF2-40B4-BE49-F238E27FC236}">
                <a16:creationId xmlns:a16="http://schemas.microsoft.com/office/drawing/2014/main" id="{95DB998C-BA3B-4321-A19C-F1059CED79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76350"/>
            <a:ext cx="1828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25F5A1C-A1B3-4BB1-B643-88CEF70D333A}"/>
              </a:ext>
            </a:extLst>
          </p:cNvPr>
          <p:cNvSpPr txBox="1"/>
          <p:nvPr/>
        </p:nvSpPr>
        <p:spPr>
          <a:xfrm>
            <a:off x="5410200" y="292261"/>
            <a:ext cx="3416320" cy="369332"/>
          </a:xfrm>
          <a:prstGeom prst="rect">
            <a:avLst/>
          </a:prstGeom>
          <a:noFill/>
        </p:spPr>
        <p:txBody>
          <a:bodyPr wrap="none" rtlCol="0">
            <a:spAutoFit/>
          </a:bodyPr>
          <a:lstStyle/>
          <a:p>
            <a:r>
              <a:rPr lang="en-US" dirty="0"/>
              <a:t>Reduce PID Control, Continued</a:t>
            </a:r>
          </a:p>
        </p:txBody>
      </p:sp>
      <p:pic>
        <p:nvPicPr>
          <p:cNvPr id="8" name="Picture 7" descr="Chart&#10;&#10;Description automatically generated">
            <a:extLst>
              <a:ext uri="{FF2B5EF4-FFF2-40B4-BE49-F238E27FC236}">
                <a16:creationId xmlns:a16="http://schemas.microsoft.com/office/drawing/2014/main" id="{00C13376-567B-49CC-A12D-DAAA400565C1}"/>
              </a:ext>
            </a:extLst>
          </p:cNvPr>
          <p:cNvPicPr>
            <a:picLocks noChangeAspect="1"/>
          </p:cNvPicPr>
          <p:nvPr/>
        </p:nvPicPr>
        <p:blipFill>
          <a:blip r:embed="rId3"/>
          <a:stretch>
            <a:fillRect/>
          </a:stretch>
        </p:blipFill>
        <p:spPr>
          <a:xfrm>
            <a:off x="1905000" y="1123950"/>
            <a:ext cx="3657600" cy="2743200"/>
          </a:xfrm>
          <a:prstGeom prst="rect">
            <a:avLst/>
          </a:prstGeom>
        </p:spPr>
      </p:pic>
      <p:pic>
        <p:nvPicPr>
          <p:cNvPr id="10" name="Picture 9" descr="Chart&#10;&#10;Description automatically generated">
            <a:extLst>
              <a:ext uri="{FF2B5EF4-FFF2-40B4-BE49-F238E27FC236}">
                <a16:creationId xmlns:a16="http://schemas.microsoft.com/office/drawing/2014/main" id="{F721EEC9-6D07-4445-AE37-3D17C32A4277}"/>
              </a:ext>
            </a:extLst>
          </p:cNvPr>
          <p:cNvPicPr>
            <a:picLocks noChangeAspect="1"/>
          </p:cNvPicPr>
          <p:nvPr/>
        </p:nvPicPr>
        <p:blipFill>
          <a:blip r:embed="rId4"/>
          <a:stretch>
            <a:fillRect/>
          </a:stretch>
        </p:blipFill>
        <p:spPr>
          <a:xfrm>
            <a:off x="5486400" y="1123950"/>
            <a:ext cx="3657600" cy="2743200"/>
          </a:xfrm>
          <a:prstGeom prst="rect">
            <a:avLst/>
          </a:prstGeom>
        </p:spPr>
      </p:pic>
      <p:sp>
        <p:nvSpPr>
          <p:cNvPr id="11" name="TextBox 10">
            <a:extLst>
              <a:ext uri="{FF2B5EF4-FFF2-40B4-BE49-F238E27FC236}">
                <a16:creationId xmlns:a16="http://schemas.microsoft.com/office/drawing/2014/main" id="{2C535B79-6F57-4B35-B301-CEAED63B4E2F}"/>
              </a:ext>
            </a:extLst>
          </p:cNvPr>
          <p:cNvSpPr txBox="1"/>
          <p:nvPr/>
        </p:nvSpPr>
        <p:spPr>
          <a:xfrm>
            <a:off x="762000" y="4019550"/>
            <a:ext cx="7528023" cy="830997"/>
          </a:xfrm>
          <a:prstGeom prst="rect">
            <a:avLst/>
          </a:prstGeom>
          <a:noFill/>
        </p:spPr>
        <p:txBody>
          <a:bodyPr wrap="square" rtlCol="0">
            <a:spAutoFit/>
          </a:bodyPr>
          <a:lstStyle/>
          <a:p>
            <a:r>
              <a:rPr lang="en-US" sz="1200" dirty="0"/>
              <a:t>Disturbance:</a:t>
            </a:r>
          </a:p>
          <a:p>
            <a:r>
              <a:rPr lang="en-US" sz="1200" dirty="0"/>
              <a:t>The input water temperature from the chiller was increased by about 0.4 deg C.</a:t>
            </a:r>
          </a:p>
          <a:p>
            <a:r>
              <a:rPr lang="en-US" sz="1200" dirty="0"/>
              <a:t>The output water after the heater showed a temperature transient for about 4 minutes, but then went back to the air temperature. </a:t>
            </a:r>
          </a:p>
        </p:txBody>
      </p:sp>
      <p:sp>
        <p:nvSpPr>
          <p:cNvPr id="12" name="TextBox 11">
            <a:extLst>
              <a:ext uri="{FF2B5EF4-FFF2-40B4-BE49-F238E27FC236}">
                <a16:creationId xmlns:a16="http://schemas.microsoft.com/office/drawing/2014/main" id="{6F48BEB7-431A-453C-96D6-18798F8789F7}"/>
              </a:ext>
            </a:extLst>
          </p:cNvPr>
          <p:cNvSpPr txBox="1"/>
          <p:nvPr/>
        </p:nvSpPr>
        <p:spPr>
          <a:xfrm>
            <a:off x="1917192" y="4802594"/>
            <a:ext cx="5427896" cy="276999"/>
          </a:xfrm>
          <a:prstGeom prst="rect">
            <a:avLst/>
          </a:prstGeom>
          <a:noFill/>
        </p:spPr>
        <p:txBody>
          <a:bodyPr wrap="none" rtlCol="0">
            <a:spAutoFit/>
          </a:bodyPr>
          <a:lstStyle/>
          <a:p>
            <a:r>
              <a:rPr lang="en-US" sz="1200" dirty="0">
                <a:solidFill>
                  <a:srgbClr val="FF0000"/>
                </a:solidFill>
              </a:rPr>
              <a:t>Reduced control gives more stability but increases sensitivity to disturbances.</a:t>
            </a:r>
          </a:p>
        </p:txBody>
      </p:sp>
    </p:spTree>
    <p:extLst>
      <p:ext uri="{BB962C8B-B14F-4D97-AF65-F5344CB8AC3E}">
        <p14:creationId xmlns:p14="http://schemas.microsoft.com/office/powerpoint/2010/main" val="3179361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207A5C-641A-409B-9CA5-1760C757DBBD}"/>
              </a:ext>
            </a:extLst>
          </p:cNvPr>
          <p:cNvSpPr>
            <a:spLocks noGrp="1"/>
          </p:cNvSpPr>
          <p:nvPr>
            <p:ph type="sldNum" sz="quarter" idx="11"/>
          </p:nvPr>
        </p:nvSpPr>
        <p:spPr/>
        <p:txBody>
          <a:bodyPr/>
          <a:lstStyle/>
          <a:p>
            <a:fld id="{5BD36294-2849-48A8-8531-5354CF3095D2}" type="slidenum">
              <a:rPr lang="en-US" smtClean="0"/>
              <a:pPr/>
              <a:t>26</a:t>
            </a:fld>
            <a:endParaRPr lang="en-US" dirty="0"/>
          </a:p>
        </p:txBody>
      </p:sp>
      <p:sp>
        <p:nvSpPr>
          <p:cNvPr id="3" name="Title 2">
            <a:extLst>
              <a:ext uri="{FF2B5EF4-FFF2-40B4-BE49-F238E27FC236}">
                <a16:creationId xmlns:a16="http://schemas.microsoft.com/office/drawing/2014/main" id="{38B4829D-3BFC-4014-9845-EED43034657B}"/>
              </a:ext>
            </a:extLst>
          </p:cNvPr>
          <p:cNvSpPr>
            <a:spLocks noGrp="1"/>
          </p:cNvSpPr>
          <p:nvPr>
            <p:ph type="title"/>
          </p:nvPr>
        </p:nvSpPr>
        <p:spPr/>
        <p:txBody>
          <a:bodyPr/>
          <a:lstStyle/>
          <a:p>
            <a:r>
              <a:rPr lang="en-US" dirty="0"/>
              <a:t>Conclusion</a:t>
            </a:r>
          </a:p>
        </p:txBody>
      </p:sp>
      <p:sp>
        <p:nvSpPr>
          <p:cNvPr id="6" name="TextBox 5">
            <a:extLst>
              <a:ext uri="{FF2B5EF4-FFF2-40B4-BE49-F238E27FC236}">
                <a16:creationId xmlns:a16="http://schemas.microsoft.com/office/drawing/2014/main" id="{3EC650F6-B5F9-4B27-A5E6-B61D4F308401}"/>
              </a:ext>
            </a:extLst>
          </p:cNvPr>
          <p:cNvSpPr txBox="1"/>
          <p:nvPr/>
        </p:nvSpPr>
        <p:spPr>
          <a:xfrm>
            <a:off x="520215" y="1504950"/>
            <a:ext cx="8103570" cy="2031325"/>
          </a:xfrm>
          <a:prstGeom prst="rect">
            <a:avLst/>
          </a:prstGeom>
          <a:noFill/>
        </p:spPr>
        <p:txBody>
          <a:bodyPr wrap="square" rtlCol="0">
            <a:spAutoFit/>
          </a:bodyPr>
          <a:lstStyle/>
          <a:p>
            <a:pPr marL="285750" indent="-285750">
              <a:buClr>
                <a:schemeClr val="bg2"/>
              </a:buClr>
              <a:buFont typeface="Arial" panose="020B0604020202020204" pitchFamily="34" charset="0"/>
              <a:buChar char="•"/>
            </a:pPr>
            <a:r>
              <a:rPr lang="en-US" dirty="0"/>
              <a:t>A proof of principle test showed that cooling the beam pipes with chilled water heated to the local air temperature is a solution to the beam pipe heating problem that we will have with the high repetition rate beam.</a:t>
            </a:r>
          </a:p>
          <a:p>
            <a:pPr marL="285750" indent="-285750">
              <a:buClr>
                <a:schemeClr val="bg2"/>
              </a:buClr>
              <a:buFont typeface="Arial" panose="020B0604020202020204" pitchFamily="34" charset="0"/>
              <a:buChar char="•"/>
            </a:pPr>
            <a:r>
              <a:rPr lang="en-US" dirty="0"/>
              <a:t>There are many logistical problems that must be solved before a full beam pipe cooling system can be installed in the tunnel.</a:t>
            </a:r>
          </a:p>
          <a:p>
            <a:pPr marL="285750" indent="-285750">
              <a:buClr>
                <a:schemeClr val="bg2"/>
              </a:buClr>
              <a:buFont typeface="Arial" panose="020B0604020202020204" pitchFamily="34" charset="0"/>
              <a:buChar char="•"/>
            </a:pPr>
            <a:r>
              <a:rPr lang="en-US" dirty="0"/>
              <a:t> A prototype system should be installed in the tunnel and debugged in order to solve problems before the full implementation begins.</a:t>
            </a:r>
          </a:p>
        </p:txBody>
      </p:sp>
    </p:spTree>
    <p:extLst>
      <p:ext uri="{BB962C8B-B14F-4D97-AF65-F5344CB8AC3E}">
        <p14:creationId xmlns:p14="http://schemas.microsoft.com/office/powerpoint/2010/main" val="2566029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5AFFAD-84C8-6447-A784-9B4F0E611454}"/>
              </a:ext>
            </a:extLst>
          </p:cNvPr>
          <p:cNvSpPr>
            <a:spLocks noGrp="1"/>
          </p:cNvSpPr>
          <p:nvPr>
            <p:ph type="sldNum" sz="quarter" idx="11"/>
          </p:nvPr>
        </p:nvSpPr>
        <p:spPr/>
        <p:txBody>
          <a:bodyPr/>
          <a:lstStyle/>
          <a:p>
            <a:fld id="{5BD36294-2849-48A8-8531-5354CF3095D2}" type="slidenum">
              <a:rPr lang="en-US" smtClean="0"/>
              <a:pPr/>
              <a:t>3</a:t>
            </a:fld>
            <a:endParaRPr lang="en-US" dirty="0"/>
          </a:p>
        </p:txBody>
      </p:sp>
      <p:sp>
        <p:nvSpPr>
          <p:cNvPr id="3" name="Title 2">
            <a:extLst>
              <a:ext uri="{FF2B5EF4-FFF2-40B4-BE49-F238E27FC236}">
                <a16:creationId xmlns:a16="http://schemas.microsoft.com/office/drawing/2014/main" id="{B71D3D44-8D63-6D48-A4EC-8E4CEB4E4ADA}"/>
              </a:ext>
            </a:extLst>
          </p:cNvPr>
          <p:cNvSpPr>
            <a:spLocks noGrp="1"/>
          </p:cNvSpPr>
          <p:nvPr>
            <p:ph type="title"/>
          </p:nvPr>
        </p:nvSpPr>
        <p:spPr/>
        <p:txBody>
          <a:bodyPr/>
          <a:lstStyle/>
          <a:p>
            <a:r>
              <a:rPr lang="en-US" dirty="0"/>
              <a:t>Do We Need To Cool The Undulator Beam Pipes?</a:t>
            </a:r>
          </a:p>
        </p:txBody>
      </p:sp>
      <p:pic>
        <p:nvPicPr>
          <p:cNvPr id="10" name="Picture 9" descr="Chart&#10;&#10;Description automatically generated">
            <a:extLst>
              <a:ext uri="{FF2B5EF4-FFF2-40B4-BE49-F238E27FC236}">
                <a16:creationId xmlns:a16="http://schemas.microsoft.com/office/drawing/2014/main" id="{358F8BEE-3390-4749-A2ED-52C7713BB91A}"/>
              </a:ext>
            </a:extLst>
          </p:cNvPr>
          <p:cNvPicPr>
            <a:picLocks noChangeAspect="1"/>
          </p:cNvPicPr>
          <p:nvPr/>
        </p:nvPicPr>
        <p:blipFill>
          <a:blip r:embed="rId2"/>
          <a:stretch>
            <a:fillRect/>
          </a:stretch>
        </p:blipFill>
        <p:spPr>
          <a:xfrm>
            <a:off x="247292" y="3028950"/>
            <a:ext cx="2743200" cy="2057400"/>
          </a:xfrm>
          <a:prstGeom prst="rect">
            <a:avLst/>
          </a:prstGeom>
        </p:spPr>
      </p:pic>
      <p:pic>
        <p:nvPicPr>
          <p:cNvPr id="12" name="Picture 11" descr="Chart&#10;&#10;Description automatically generated">
            <a:extLst>
              <a:ext uri="{FF2B5EF4-FFF2-40B4-BE49-F238E27FC236}">
                <a16:creationId xmlns:a16="http://schemas.microsoft.com/office/drawing/2014/main" id="{8AD7B6A4-75EE-45B8-86CE-E629FB4453CA}"/>
              </a:ext>
            </a:extLst>
          </p:cNvPr>
          <p:cNvPicPr>
            <a:picLocks noChangeAspect="1"/>
          </p:cNvPicPr>
          <p:nvPr/>
        </p:nvPicPr>
        <p:blipFill>
          <a:blip r:embed="rId3"/>
          <a:stretch>
            <a:fillRect/>
          </a:stretch>
        </p:blipFill>
        <p:spPr>
          <a:xfrm>
            <a:off x="247292" y="895350"/>
            <a:ext cx="2743200" cy="2057400"/>
          </a:xfrm>
          <a:prstGeom prst="rect">
            <a:avLst/>
          </a:prstGeom>
        </p:spPr>
      </p:pic>
      <p:pic>
        <p:nvPicPr>
          <p:cNvPr id="14" name="Picture 13" descr="Chart, histogram&#10;&#10;Description automatically generated">
            <a:extLst>
              <a:ext uri="{FF2B5EF4-FFF2-40B4-BE49-F238E27FC236}">
                <a16:creationId xmlns:a16="http://schemas.microsoft.com/office/drawing/2014/main" id="{2FB501F2-FFBD-45F9-B2EB-A23CA967273E}"/>
              </a:ext>
            </a:extLst>
          </p:cNvPr>
          <p:cNvPicPr>
            <a:picLocks noChangeAspect="1"/>
          </p:cNvPicPr>
          <p:nvPr/>
        </p:nvPicPr>
        <p:blipFill>
          <a:blip r:embed="rId4"/>
          <a:stretch>
            <a:fillRect/>
          </a:stretch>
        </p:blipFill>
        <p:spPr>
          <a:xfrm>
            <a:off x="4993029" y="1047750"/>
            <a:ext cx="3657600" cy="2743200"/>
          </a:xfrm>
          <a:prstGeom prst="rect">
            <a:avLst/>
          </a:prstGeom>
        </p:spPr>
      </p:pic>
      <p:sp>
        <p:nvSpPr>
          <p:cNvPr id="15" name="TextBox 14">
            <a:extLst>
              <a:ext uri="{FF2B5EF4-FFF2-40B4-BE49-F238E27FC236}">
                <a16:creationId xmlns:a16="http://schemas.microsoft.com/office/drawing/2014/main" id="{6D9A400F-B260-4CCF-8852-35CC31B23CD7}"/>
              </a:ext>
            </a:extLst>
          </p:cNvPr>
          <p:cNvSpPr txBox="1"/>
          <p:nvPr/>
        </p:nvSpPr>
        <p:spPr>
          <a:xfrm>
            <a:off x="7848600" y="96818"/>
            <a:ext cx="1116011" cy="600164"/>
          </a:xfrm>
          <a:prstGeom prst="rect">
            <a:avLst/>
          </a:prstGeom>
          <a:noFill/>
        </p:spPr>
        <p:txBody>
          <a:bodyPr wrap="none" rtlCol="0">
            <a:spAutoFit/>
          </a:bodyPr>
          <a:lstStyle/>
          <a:p>
            <a:r>
              <a:rPr lang="en-US" sz="1100" dirty="0"/>
              <a:t>Expensive,</a:t>
            </a:r>
          </a:p>
          <a:p>
            <a:r>
              <a:rPr lang="en-US" sz="1100" dirty="0"/>
              <a:t>messy, hoses,</a:t>
            </a:r>
          </a:p>
          <a:p>
            <a:r>
              <a:rPr lang="en-US" sz="1100" dirty="0"/>
              <a:t>water leaks, …</a:t>
            </a:r>
          </a:p>
        </p:txBody>
      </p:sp>
      <p:sp>
        <p:nvSpPr>
          <p:cNvPr id="16" name="TextBox 15">
            <a:extLst>
              <a:ext uri="{FF2B5EF4-FFF2-40B4-BE49-F238E27FC236}">
                <a16:creationId xmlns:a16="http://schemas.microsoft.com/office/drawing/2014/main" id="{C1CB9DC1-A90B-4047-9325-77A715A32DBD}"/>
              </a:ext>
            </a:extLst>
          </p:cNvPr>
          <p:cNvSpPr txBox="1"/>
          <p:nvPr/>
        </p:nvSpPr>
        <p:spPr>
          <a:xfrm>
            <a:off x="2819400" y="1614439"/>
            <a:ext cx="1428596" cy="461665"/>
          </a:xfrm>
          <a:prstGeom prst="rect">
            <a:avLst/>
          </a:prstGeom>
          <a:noFill/>
        </p:spPr>
        <p:txBody>
          <a:bodyPr wrap="none" rtlCol="0">
            <a:spAutoFit/>
          </a:bodyPr>
          <a:lstStyle/>
          <a:p>
            <a:r>
              <a:rPr lang="en-US" sz="1200" dirty="0"/>
              <a:t>5 A in beam pipe</a:t>
            </a:r>
          </a:p>
          <a:p>
            <a:r>
              <a:rPr lang="en-US" sz="1200" dirty="0"/>
              <a:t>corrector windings</a:t>
            </a:r>
          </a:p>
        </p:txBody>
      </p:sp>
      <p:sp>
        <p:nvSpPr>
          <p:cNvPr id="17" name="TextBox 16">
            <a:extLst>
              <a:ext uri="{FF2B5EF4-FFF2-40B4-BE49-F238E27FC236}">
                <a16:creationId xmlns:a16="http://schemas.microsoft.com/office/drawing/2014/main" id="{9CDC9743-5595-4621-9FBB-7F1D80234F26}"/>
              </a:ext>
            </a:extLst>
          </p:cNvPr>
          <p:cNvSpPr txBox="1"/>
          <p:nvPr/>
        </p:nvSpPr>
        <p:spPr>
          <a:xfrm>
            <a:off x="2825061" y="3257550"/>
            <a:ext cx="2127939" cy="1569660"/>
          </a:xfrm>
          <a:prstGeom prst="rect">
            <a:avLst/>
          </a:prstGeom>
          <a:noFill/>
        </p:spPr>
        <p:txBody>
          <a:bodyPr wrap="square" rtlCol="0">
            <a:spAutoFit/>
          </a:bodyPr>
          <a:lstStyle/>
          <a:p>
            <a:r>
              <a:rPr lang="en-US" sz="1200" dirty="0"/>
              <a:t>12 W in beam pipe</a:t>
            </a:r>
          </a:p>
          <a:p>
            <a:r>
              <a:rPr lang="en-US" sz="1200" dirty="0"/>
              <a:t>No water</a:t>
            </a:r>
          </a:p>
          <a:p>
            <a:endParaRPr lang="en-US" sz="1200" dirty="0"/>
          </a:p>
          <a:p>
            <a:r>
              <a:rPr lang="en-US" sz="1200" dirty="0"/>
              <a:t>(Heinz-Dieter estimates a beam pipe heat load of 3.3 W/m with the high repetition rate beam and corrector windings.)</a:t>
            </a:r>
          </a:p>
        </p:txBody>
      </p:sp>
      <p:sp>
        <p:nvSpPr>
          <p:cNvPr id="18" name="TextBox 17">
            <a:extLst>
              <a:ext uri="{FF2B5EF4-FFF2-40B4-BE49-F238E27FC236}">
                <a16:creationId xmlns:a16="http://schemas.microsoft.com/office/drawing/2014/main" id="{CF500E1C-6A60-4BC7-9DDA-0EB9AA74FD98}"/>
              </a:ext>
            </a:extLst>
          </p:cNvPr>
          <p:cNvSpPr txBox="1"/>
          <p:nvPr/>
        </p:nvSpPr>
        <p:spPr>
          <a:xfrm>
            <a:off x="5324813" y="3969010"/>
            <a:ext cx="3486852" cy="954107"/>
          </a:xfrm>
          <a:prstGeom prst="rect">
            <a:avLst/>
          </a:prstGeom>
          <a:noFill/>
        </p:spPr>
        <p:txBody>
          <a:bodyPr wrap="none" rtlCol="0">
            <a:spAutoFit/>
          </a:bodyPr>
          <a:lstStyle/>
          <a:p>
            <a:r>
              <a:rPr lang="en-US" sz="1400" dirty="0"/>
              <a:t>The beam pipe gets ~1.1 deg C hotter.</a:t>
            </a:r>
          </a:p>
          <a:p>
            <a:r>
              <a:rPr lang="en-US" sz="1400" dirty="0"/>
              <a:t>The magnets get ~0.7 deg C hotter.</a:t>
            </a:r>
          </a:p>
          <a:p>
            <a:r>
              <a:rPr lang="en-US" sz="1400" dirty="0"/>
              <a:t>Tolerance ~0.1 deg C.</a:t>
            </a:r>
          </a:p>
          <a:p>
            <a:r>
              <a:rPr lang="en-US" sz="1400" dirty="0"/>
              <a:t>Long time constant.  Continual correction.</a:t>
            </a:r>
          </a:p>
        </p:txBody>
      </p:sp>
      <p:sp>
        <p:nvSpPr>
          <p:cNvPr id="19" name="TextBox 18">
            <a:extLst>
              <a:ext uri="{FF2B5EF4-FFF2-40B4-BE49-F238E27FC236}">
                <a16:creationId xmlns:a16="http://schemas.microsoft.com/office/drawing/2014/main" id="{DA227BBB-4793-46B8-A97A-3F9FB0072EC1}"/>
              </a:ext>
            </a:extLst>
          </p:cNvPr>
          <p:cNvSpPr txBox="1"/>
          <p:nvPr/>
        </p:nvSpPr>
        <p:spPr>
          <a:xfrm>
            <a:off x="8217143" y="1206192"/>
            <a:ext cx="926857" cy="261610"/>
          </a:xfrm>
          <a:prstGeom prst="rect">
            <a:avLst/>
          </a:prstGeom>
          <a:noFill/>
        </p:spPr>
        <p:txBody>
          <a:bodyPr wrap="square" rtlCol="0">
            <a:spAutoFit/>
          </a:bodyPr>
          <a:lstStyle/>
          <a:p>
            <a:r>
              <a:rPr lang="en-US" sz="1100" dirty="0"/>
              <a:t>7.2 mm gap</a:t>
            </a:r>
          </a:p>
        </p:txBody>
      </p:sp>
      <p:sp>
        <p:nvSpPr>
          <p:cNvPr id="20" name="TextBox 19">
            <a:extLst>
              <a:ext uri="{FF2B5EF4-FFF2-40B4-BE49-F238E27FC236}">
                <a16:creationId xmlns:a16="http://schemas.microsoft.com/office/drawing/2014/main" id="{DC2B498F-D8BB-445A-AA5C-D110C1A24EA6}"/>
              </a:ext>
            </a:extLst>
          </p:cNvPr>
          <p:cNvSpPr txBox="1"/>
          <p:nvPr/>
        </p:nvSpPr>
        <p:spPr>
          <a:xfrm>
            <a:off x="4714903" y="4789961"/>
            <a:ext cx="4010713" cy="369332"/>
          </a:xfrm>
          <a:prstGeom prst="rect">
            <a:avLst/>
          </a:prstGeom>
          <a:noFill/>
        </p:spPr>
        <p:txBody>
          <a:bodyPr wrap="none" rtlCol="0">
            <a:spAutoFit/>
          </a:bodyPr>
          <a:lstStyle/>
          <a:p>
            <a:r>
              <a:rPr lang="en-US" dirty="0">
                <a:solidFill>
                  <a:srgbClr val="C00000"/>
                </a:solidFill>
              </a:rPr>
              <a:t>Yes, we need to cool the beam pipes.</a:t>
            </a:r>
          </a:p>
        </p:txBody>
      </p:sp>
    </p:spTree>
    <p:extLst>
      <p:ext uri="{BB962C8B-B14F-4D97-AF65-F5344CB8AC3E}">
        <p14:creationId xmlns:p14="http://schemas.microsoft.com/office/powerpoint/2010/main" val="2636984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75999E-ACE5-4928-B32E-FF065DB9E612}"/>
              </a:ext>
            </a:extLst>
          </p:cNvPr>
          <p:cNvSpPr>
            <a:spLocks noGrp="1"/>
          </p:cNvSpPr>
          <p:nvPr>
            <p:ph type="sldNum" sz="quarter" idx="11"/>
          </p:nvPr>
        </p:nvSpPr>
        <p:spPr/>
        <p:txBody>
          <a:bodyPr/>
          <a:lstStyle/>
          <a:p>
            <a:fld id="{5BD36294-2849-48A8-8531-5354CF3095D2}" type="slidenum">
              <a:rPr lang="en-US" smtClean="0"/>
              <a:pPr/>
              <a:t>4</a:t>
            </a:fld>
            <a:endParaRPr lang="en-US" dirty="0"/>
          </a:p>
        </p:txBody>
      </p:sp>
      <p:sp>
        <p:nvSpPr>
          <p:cNvPr id="3" name="Title 2">
            <a:extLst>
              <a:ext uri="{FF2B5EF4-FFF2-40B4-BE49-F238E27FC236}">
                <a16:creationId xmlns:a16="http://schemas.microsoft.com/office/drawing/2014/main" id="{17054830-4760-4101-843F-0A04235927CD}"/>
              </a:ext>
            </a:extLst>
          </p:cNvPr>
          <p:cNvSpPr>
            <a:spLocks noGrp="1"/>
          </p:cNvSpPr>
          <p:nvPr>
            <p:ph type="title"/>
          </p:nvPr>
        </p:nvSpPr>
        <p:spPr/>
        <p:txBody>
          <a:bodyPr/>
          <a:lstStyle/>
          <a:p>
            <a:r>
              <a:rPr lang="en-US" dirty="0"/>
              <a:t>Magnet Temperature Measurement In The Tunnel</a:t>
            </a:r>
          </a:p>
        </p:txBody>
      </p:sp>
      <p:pic>
        <p:nvPicPr>
          <p:cNvPr id="7" name="Picture 6">
            <a:extLst>
              <a:ext uri="{FF2B5EF4-FFF2-40B4-BE49-F238E27FC236}">
                <a16:creationId xmlns:a16="http://schemas.microsoft.com/office/drawing/2014/main" id="{8F87556D-F41D-4D02-A03F-FEC61D8E0FCB}"/>
              </a:ext>
            </a:extLst>
          </p:cNvPr>
          <p:cNvPicPr>
            <a:picLocks noChangeAspect="1"/>
          </p:cNvPicPr>
          <p:nvPr/>
        </p:nvPicPr>
        <p:blipFill>
          <a:blip r:embed="rId2"/>
          <a:stretch>
            <a:fillRect/>
          </a:stretch>
        </p:blipFill>
        <p:spPr>
          <a:xfrm>
            <a:off x="609600" y="942242"/>
            <a:ext cx="3200400" cy="3077308"/>
          </a:xfrm>
          <a:prstGeom prst="rect">
            <a:avLst/>
          </a:prstGeom>
        </p:spPr>
      </p:pic>
      <p:sp>
        <p:nvSpPr>
          <p:cNvPr id="8" name="Rectangle 7">
            <a:extLst>
              <a:ext uri="{FF2B5EF4-FFF2-40B4-BE49-F238E27FC236}">
                <a16:creationId xmlns:a16="http://schemas.microsoft.com/office/drawing/2014/main" id="{5D89BA77-F7C7-4DDD-87A7-823786E674AB}"/>
              </a:ext>
            </a:extLst>
          </p:cNvPr>
          <p:cNvSpPr/>
          <p:nvPr/>
        </p:nvSpPr>
        <p:spPr>
          <a:xfrm rot="-1380000">
            <a:off x="1828800" y="2609054"/>
            <a:ext cx="762000" cy="152400"/>
          </a:xfrm>
          <a:prstGeom prst="rect">
            <a:avLst/>
          </a:prstGeom>
          <a:solidFill>
            <a:schemeClr val="accent1">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E025212-14E0-428A-8514-1C8EFCCE7F72}"/>
              </a:ext>
            </a:extLst>
          </p:cNvPr>
          <p:cNvSpPr txBox="1"/>
          <p:nvPr/>
        </p:nvSpPr>
        <p:spPr>
          <a:xfrm>
            <a:off x="2697812" y="2751756"/>
            <a:ext cx="654988" cy="369332"/>
          </a:xfrm>
          <a:prstGeom prst="rect">
            <a:avLst/>
          </a:prstGeom>
          <a:noFill/>
        </p:spPr>
        <p:txBody>
          <a:bodyPr wrap="none" rtlCol="0">
            <a:spAutoFit/>
          </a:bodyPr>
          <a:lstStyle/>
          <a:p>
            <a:r>
              <a:rPr lang="en-US" dirty="0"/>
              <a:t>RTD</a:t>
            </a:r>
          </a:p>
        </p:txBody>
      </p:sp>
      <p:cxnSp>
        <p:nvCxnSpPr>
          <p:cNvPr id="11" name="Straight Arrow Connector 10">
            <a:extLst>
              <a:ext uri="{FF2B5EF4-FFF2-40B4-BE49-F238E27FC236}">
                <a16:creationId xmlns:a16="http://schemas.microsoft.com/office/drawing/2014/main" id="{F2495FA0-2300-4A44-82D8-933C51C3B487}"/>
              </a:ext>
            </a:extLst>
          </p:cNvPr>
          <p:cNvCxnSpPr>
            <a:cxnSpLocks/>
          </p:cNvCxnSpPr>
          <p:nvPr/>
        </p:nvCxnSpPr>
        <p:spPr>
          <a:xfrm flipH="1" flipV="1">
            <a:off x="2362200" y="2771042"/>
            <a:ext cx="380615" cy="1332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654F20-CB58-4C70-A418-AA610CC87007}"/>
              </a:ext>
            </a:extLst>
          </p:cNvPr>
          <p:cNvSpPr txBox="1"/>
          <p:nvPr/>
        </p:nvSpPr>
        <p:spPr>
          <a:xfrm>
            <a:off x="4038600" y="1084005"/>
            <a:ext cx="4800600" cy="2554545"/>
          </a:xfrm>
          <a:prstGeom prst="rect">
            <a:avLst/>
          </a:prstGeom>
          <a:noFill/>
        </p:spPr>
        <p:txBody>
          <a:bodyPr wrap="square" rtlCol="0">
            <a:spAutoFit/>
          </a:bodyPr>
          <a:lstStyle/>
          <a:p>
            <a:r>
              <a:rPr lang="en-US" sz="1600" dirty="0"/>
              <a:t>In the tunnel,</a:t>
            </a:r>
          </a:p>
          <a:p>
            <a:r>
              <a:rPr lang="en-US" sz="1600" dirty="0"/>
              <a:t>RTDs are mounted on the magnet keepers.</a:t>
            </a:r>
          </a:p>
          <a:p>
            <a:endParaRPr lang="en-US" sz="1600" dirty="0"/>
          </a:p>
          <a:p>
            <a:r>
              <a:rPr lang="en-US" sz="1600" dirty="0"/>
              <a:t>They measure the magnet + air temperature.</a:t>
            </a:r>
          </a:p>
          <a:p>
            <a:r>
              <a:rPr lang="en-US" sz="1600" dirty="0"/>
              <a:t>For small beam pipe heating, they measure the magnet temperature (= air temperature).</a:t>
            </a:r>
          </a:p>
          <a:p>
            <a:endParaRPr lang="en-US" sz="1600" dirty="0"/>
          </a:p>
          <a:p>
            <a:r>
              <a:rPr lang="en-US" sz="1600" dirty="0"/>
              <a:t>With beam pipe heating, there are temperature gradients in the magnets, and the RTDs do not measure a magnet temperature.</a:t>
            </a:r>
          </a:p>
        </p:txBody>
      </p:sp>
      <p:pic>
        <p:nvPicPr>
          <p:cNvPr id="14" name="Picture 13" descr="Chart, histogram&#10;&#10;Description automatically generated">
            <a:extLst>
              <a:ext uri="{FF2B5EF4-FFF2-40B4-BE49-F238E27FC236}">
                <a16:creationId xmlns:a16="http://schemas.microsoft.com/office/drawing/2014/main" id="{6F25DEBD-FE4D-4705-96EC-CAB1AEBF3EDE}"/>
              </a:ext>
            </a:extLst>
          </p:cNvPr>
          <p:cNvPicPr>
            <a:picLocks noChangeAspect="1"/>
          </p:cNvPicPr>
          <p:nvPr/>
        </p:nvPicPr>
        <p:blipFill>
          <a:blip r:embed="rId3"/>
          <a:stretch>
            <a:fillRect/>
          </a:stretch>
        </p:blipFill>
        <p:spPr>
          <a:xfrm>
            <a:off x="2221699" y="3751505"/>
            <a:ext cx="1828800" cy="1371600"/>
          </a:xfrm>
          <a:prstGeom prst="rect">
            <a:avLst/>
          </a:prstGeom>
        </p:spPr>
      </p:pic>
      <p:cxnSp>
        <p:nvCxnSpPr>
          <p:cNvPr id="16" name="Straight Arrow Connector 15">
            <a:extLst>
              <a:ext uri="{FF2B5EF4-FFF2-40B4-BE49-F238E27FC236}">
                <a16:creationId xmlns:a16="http://schemas.microsoft.com/office/drawing/2014/main" id="{AC20F9A9-3856-4388-B842-333C37310C3A}"/>
              </a:ext>
            </a:extLst>
          </p:cNvPr>
          <p:cNvCxnSpPr>
            <a:cxnSpLocks/>
          </p:cNvCxnSpPr>
          <p:nvPr/>
        </p:nvCxnSpPr>
        <p:spPr>
          <a:xfrm flipH="1">
            <a:off x="3962400" y="4552950"/>
            <a:ext cx="304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670FE0F-05D3-4FB7-BAE1-C10755CBDF09}"/>
              </a:ext>
            </a:extLst>
          </p:cNvPr>
          <p:cNvSpPr txBox="1"/>
          <p:nvPr/>
        </p:nvSpPr>
        <p:spPr>
          <a:xfrm>
            <a:off x="4343400" y="4019550"/>
            <a:ext cx="3796232" cy="1015663"/>
          </a:xfrm>
          <a:prstGeom prst="rect">
            <a:avLst/>
          </a:prstGeom>
          <a:noFill/>
        </p:spPr>
        <p:txBody>
          <a:bodyPr wrap="square" rtlCol="0">
            <a:spAutoFit/>
          </a:bodyPr>
          <a:lstStyle/>
          <a:p>
            <a:r>
              <a:rPr lang="en-US" sz="1200" dirty="0"/>
              <a:t>Last slide:  During the transient, we need continual K value temperature correction.  There are temperature gradients in the magnets, and we don't accurately know the magnet temperature to use for the correction.  This won't work.</a:t>
            </a:r>
          </a:p>
        </p:txBody>
      </p:sp>
      <p:sp>
        <p:nvSpPr>
          <p:cNvPr id="4" name="TextBox 3">
            <a:extLst>
              <a:ext uri="{FF2B5EF4-FFF2-40B4-BE49-F238E27FC236}">
                <a16:creationId xmlns:a16="http://schemas.microsoft.com/office/drawing/2014/main" id="{E73E5D22-97D9-41E9-B6BC-E8CA4C41286F}"/>
              </a:ext>
            </a:extLst>
          </p:cNvPr>
          <p:cNvSpPr txBox="1"/>
          <p:nvPr/>
        </p:nvSpPr>
        <p:spPr>
          <a:xfrm>
            <a:off x="1600200" y="4463895"/>
            <a:ext cx="585417" cy="276999"/>
          </a:xfrm>
          <a:prstGeom prst="rect">
            <a:avLst/>
          </a:prstGeom>
          <a:noFill/>
        </p:spPr>
        <p:txBody>
          <a:bodyPr wrap="none" rtlCol="0">
            <a:spAutoFit/>
          </a:bodyPr>
          <a:lstStyle/>
          <a:p>
            <a:r>
              <a:rPr lang="en-US" sz="1200" dirty="0"/>
              <a:t>1 Day</a:t>
            </a:r>
          </a:p>
        </p:txBody>
      </p:sp>
      <p:cxnSp>
        <p:nvCxnSpPr>
          <p:cNvPr id="6" name="Straight Arrow Connector 5">
            <a:extLst>
              <a:ext uri="{FF2B5EF4-FFF2-40B4-BE49-F238E27FC236}">
                <a16:creationId xmlns:a16="http://schemas.microsoft.com/office/drawing/2014/main" id="{4981A0A5-7270-4A79-A7F2-C26E7C24B90C}"/>
              </a:ext>
            </a:extLst>
          </p:cNvPr>
          <p:cNvCxnSpPr>
            <a:cxnSpLocks/>
          </p:cNvCxnSpPr>
          <p:nvPr/>
        </p:nvCxnSpPr>
        <p:spPr>
          <a:xfrm flipV="1">
            <a:off x="2145499" y="4463895"/>
            <a:ext cx="759373" cy="138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1676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986D6E-6A97-47BE-B7B1-05D1D486E02E}"/>
              </a:ext>
            </a:extLst>
          </p:cNvPr>
          <p:cNvSpPr>
            <a:spLocks noGrp="1"/>
          </p:cNvSpPr>
          <p:nvPr>
            <p:ph type="sldNum" sz="quarter" idx="11"/>
          </p:nvPr>
        </p:nvSpPr>
        <p:spPr/>
        <p:txBody>
          <a:bodyPr/>
          <a:lstStyle/>
          <a:p>
            <a:fld id="{5BD36294-2849-48A8-8531-5354CF3095D2}" type="slidenum">
              <a:rPr lang="en-US" smtClean="0"/>
              <a:pPr/>
              <a:t>5</a:t>
            </a:fld>
            <a:endParaRPr lang="en-US" dirty="0"/>
          </a:p>
        </p:txBody>
      </p:sp>
      <p:sp>
        <p:nvSpPr>
          <p:cNvPr id="3" name="Title 2">
            <a:extLst>
              <a:ext uri="{FF2B5EF4-FFF2-40B4-BE49-F238E27FC236}">
                <a16:creationId xmlns:a16="http://schemas.microsoft.com/office/drawing/2014/main" id="{3B74B4D4-487C-4D77-B4A2-011FA3AB93BC}"/>
              </a:ext>
            </a:extLst>
          </p:cNvPr>
          <p:cNvSpPr>
            <a:spLocks noGrp="1"/>
          </p:cNvSpPr>
          <p:nvPr>
            <p:ph type="title"/>
          </p:nvPr>
        </p:nvSpPr>
        <p:spPr/>
        <p:txBody>
          <a:bodyPr/>
          <a:lstStyle/>
          <a:p>
            <a:r>
              <a:rPr lang="en-US" dirty="0"/>
              <a:t>The Need For Beam Pipe Cooling Was Anticipated</a:t>
            </a:r>
          </a:p>
        </p:txBody>
      </p:sp>
      <p:pic>
        <p:nvPicPr>
          <p:cNvPr id="7" name="Picture 6">
            <a:extLst>
              <a:ext uri="{FF2B5EF4-FFF2-40B4-BE49-F238E27FC236}">
                <a16:creationId xmlns:a16="http://schemas.microsoft.com/office/drawing/2014/main" id="{992B865F-6997-4854-A23E-E83256147015}"/>
              </a:ext>
            </a:extLst>
          </p:cNvPr>
          <p:cNvPicPr>
            <a:picLocks noChangeAspect="1"/>
          </p:cNvPicPr>
          <p:nvPr/>
        </p:nvPicPr>
        <p:blipFill>
          <a:blip r:embed="rId2"/>
          <a:stretch>
            <a:fillRect/>
          </a:stretch>
        </p:blipFill>
        <p:spPr>
          <a:xfrm>
            <a:off x="3810000" y="1276350"/>
            <a:ext cx="5021451" cy="1828800"/>
          </a:xfrm>
          <a:prstGeom prst="rect">
            <a:avLst/>
          </a:prstGeom>
        </p:spPr>
      </p:pic>
      <p:pic>
        <p:nvPicPr>
          <p:cNvPr id="9" name="Picture 8">
            <a:extLst>
              <a:ext uri="{FF2B5EF4-FFF2-40B4-BE49-F238E27FC236}">
                <a16:creationId xmlns:a16="http://schemas.microsoft.com/office/drawing/2014/main" id="{41B3AE3B-BD6C-4A59-A383-B7696FAD7C3E}"/>
              </a:ext>
            </a:extLst>
          </p:cNvPr>
          <p:cNvPicPr>
            <a:picLocks noChangeAspect="1"/>
          </p:cNvPicPr>
          <p:nvPr/>
        </p:nvPicPr>
        <p:blipFill>
          <a:blip r:embed="rId3"/>
          <a:stretch>
            <a:fillRect/>
          </a:stretch>
        </p:blipFill>
        <p:spPr>
          <a:xfrm>
            <a:off x="304800" y="1123950"/>
            <a:ext cx="3403760" cy="3657600"/>
          </a:xfrm>
          <a:prstGeom prst="rect">
            <a:avLst/>
          </a:prstGeom>
        </p:spPr>
      </p:pic>
      <p:sp>
        <p:nvSpPr>
          <p:cNvPr id="12" name="Oval 11">
            <a:extLst>
              <a:ext uri="{FF2B5EF4-FFF2-40B4-BE49-F238E27FC236}">
                <a16:creationId xmlns:a16="http://schemas.microsoft.com/office/drawing/2014/main" id="{34C3ED37-A1E9-47D2-A3D6-B5EBB4CD16A1}"/>
              </a:ext>
            </a:extLst>
          </p:cNvPr>
          <p:cNvSpPr/>
          <p:nvPr/>
        </p:nvSpPr>
        <p:spPr>
          <a:xfrm>
            <a:off x="152400" y="3181350"/>
            <a:ext cx="1066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6B87E91-CC69-49EA-8360-3B318350030F}"/>
              </a:ext>
            </a:extLst>
          </p:cNvPr>
          <p:cNvSpPr/>
          <p:nvPr/>
        </p:nvSpPr>
        <p:spPr>
          <a:xfrm>
            <a:off x="2286000" y="2419350"/>
            <a:ext cx="11430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D5834BE-D471-4236-9F6A-B563D8CFAECE}"/>
              </a:ext>
            </a:extLst>
          </p:cNvPr>
          <p:cNvSpPr txBox="1"/>
          <p:nvPr/>
        </p:nvSpPr>
        <p:spPr>
          <a:xfrm>
            <a:off x="4245421" y="3467784"/>
            <a:ext cx="4441380" cy="1477328"/>
          </a:xfrm>
          <a:prstGeom prst="rect">
            <a:avLst/>
          </a:prstGeom>
          <a:noFill/>
        </p:spPr>
        <p:txBody>
          <a:bodyPr wrap="square" rtlCol="0">
            <a:spAutoFit/>
          </a:bodyPr>
          <a:lstStyle/>
          <a:p>
            <a:r>
              <a:rPr lang="en-US" dirty="0">
                <a:solidFill>
                  <a:srgbClr val="C00000"/>
                </a:solidFill>
              </a:rPr>
              <a:t>Chilled water lines for beam pipe cooling</a:t>
            </a:r>
          </a:p>
          <a:p>
            <a:r>
              <a:rPr lang="en-US" dirty="0">
                <a:solidFill>
                  <a:srgbClr val="C00000"/>
                </a:solidFill>
              </a:rPr>
              <a:t>are installed in the tunnel.</a:t>
            </a:r>
          </a:p>
          <a:p>
            <a:endParaRPr lang="en-US" dirty="0">
              <a:solidFill>
                <a:srgbClr val="C00000"/>
              </a:solidFill>
            </a:endParaRPr>
          </a:p>
          <a:p>
            <a:r>
              <a:rPr lang="en-US" dirty="0">
                <a:solidFill>
                  <a:srgbClr val="C00000"/>
                </a:solidFill>
              </a:rPr>
              <a:t>But chilled water alone is not sufficient, as we will see…</a:t>
            </a:r>
          </a:p>
        </p:txBody>
      </p:sp>
      <p:sp>
        <p:nvSpPr>
          <p:cNvPr id="4" name="TextBox 3">
            <a:extLst>
              <a:ext uri="{FF2B5EF4-FFF2-40B4-BE49-F238E27FC236}">
                <a16:creationId xmlns:a16="http://schemas.microsoft.com/office/drawing/2014/main" id="{53A49298-3BBB-4678-B0B7-EAB1DA4DAF2F}"/>
              </a:ext>
            </a:extLst>
          </p:cNvPr>
          <p:cNvSpPr txBox="1"/>
          <p:nvPr/>
        </p:nvSpPr>
        <p:spPr>
          <a:xfrm>
            <a:off x="4572000" y="862340"/>
            <a:ext cx="4517583" cy="261610"/>
          </a:xfrm>
          <a:prstGeom prst="rect">
            <a:avLst/>
          </a:prstGeom>
          <a:noFill/>
        </p:spPr>
        <p:txBody>
          <a:bodyPr wrap="none" rtlCol="0">
            <a:spAutoFit/>
          </a:bodyPr>
          <a:lstStyle/>
          <a:p>
            <a:r>
              <a:rPr lang="en-US" sz="1100" dirty="0"/>
              <a:t>Installed, pressure tested, never used (because of low rep rate beam).</a:t>
            </a:r>
          </a:p>
        </p:txBody>
      </p:sp>
      <p:sp>
        <p:nvSpPr>
          <p:cNvPr id="5" name="Oval 4">
            <a:extLst>
              <a:ext uri="{FF2B5EF4-FFF2-40B4-BE49-F238E27FC236}">
                <a16:creationId xmlns:a16="http://schemas.microsoft.com/office/drawing/2014/main" id="{D2B6C67E-57A6-404C-8DF2-A385E068FCD4}"/>
              </a:ext>
            </a:extLst>
          </p:cNvPr>
          <p:cNvSpPr/>
          <p:nvPr/>
        </p:nvSpPr>
        <p:spPr>
          <a:xfrm>
            <a:off x="1143000" y="2419350"/>
            <a:ext cx="27956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DD8F803A-49D1-4E3A-8A30-1C86583B79E1}"/>
              </a:ext>
            </a:extLst>
          </p:cNvPr>
          <p:cNvCxnSpPr>
            <a:cxnSpLocks/>
          </p:cNvCxnSpPr>
          <p:nvPr/>
        </p:nvCxnSpPr>
        <p:spPr>
          <a:xfrm flipH="1">
            <a:off x="914400" y="2647950"/>
            <a:ext cx="304800" cy="6096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851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C6D61D-5839-4EFB-AEA6-D09945257ABD}"/>
              </a:ext>
            </a:extLst>
          </p:cNvPr>
          <p:cNvSpPr>
            <a:spLocks noGrp="1"/>
          </p:cNvSpPr>
          <p:nvPr>
            <p:ph type="sldNum" sz="quarter" idx="11"/>
          </p:nvPr>
        </p:nvSpPr>
        <p:spPr/>
        <p:txBody>
          <a:bodyPr/>
          <a:lstStyle/>
          <a:p>
            <a:fld id="{5BD36294-2849-48A8-8531-5354CF3095D2}" type="slidenum">
              <a:rPr lang="en-US" smtClean="0"/>
              <a:pPr/>
              <a:t>6</a:t>
            </a:fld>
            <a:endParaRPr lang="en-US" dirty="0"/>
          </a:p>
        </p:txBody>
      </p:sp>
      <p:sp>
        <p:nvSpPr>
          <p:cNvPr id="3" name="Title 2">
            <a:extLst>
              <a:ext uri="{FF2B5EF4-FFF2-40B4-BE49-F238E27FC236}">
                <a16:creationId xmlns:a16="http://schemas.microsoft.com/office/drawing/2014/main" id="{9FFE1FA0-8086-44B4-9EC1-05FBBD421B0C}"/>
              </a:ext>
            </a:extLst>
          </p:cNvPr>
          <p:cNvSpPr>
            <a:spLocks noGrp="1"/>
          </p:cNvSpPr>
          <p:nvPr>
            <p:ph type="title"/>
          </p:nvPr>
        </p:nvSpPr>
        <p:spPr/>
        <p:txBody>
          <a:bodyPr/>
          <a:lstStyle/>
          <a:p>
            <a:r>
              <a:rPr lang="en-US" dirty="0"/>
              <a:t>Study Beam Pipe Temperature Effects</a:t>
            </a:r>
          </a:p>
        </p:txBody>
      </p:sp>
      <p:pic>
        <p:nvPicPr>
          <p:cNvPr id="7" name="Picture 6" descr="A picture containing rectangle&#10;&#10;Description automatically generated">
            <a:extLst>
              <a:ext uri="{FF2B5EF4-FFF2-40B4-BE49-F238E27FC236}">
                <a16:creationId xmlns:a16="http://schemas.microsoft.com/office/drawing/2014/main" id="{0EEE3166-41BE-4B11-9A7A-A5046EC5DEFF}"/>
              </a:ext>
            </a:extLst>
          </p:cNvPr>
          <p:cNvPicPr>
            <a:picLocks noChangeAspect="1"/>
          </p:cNvPicPr>
          <p:nvPr/>
        </p:nvPicPr>
        <p:blipFill>
          <a:blip r:embed="rId2"/>
          <a:stretch>
            <a:fillRect/>
          </a:stretch>
        </p:blipFill>
        <p:spPr>
          <a:xfrm>
            <a:off x="5257800" y="3409950"/>
            <a:ext cx="2286000" cy="1293395"/>
          </a:xfrm>
          <a:prstGeom prst="rect">
            <a:avLst/>
          </a:prstGeom>
        </p:spPr>
      </p:pic>
      <p:pic>
        <p:nvPicPr>
          <p:cNvPr id="9" name="Picture 8" descr="Diagram&#10;&#10;Description automatically generated">
            <a:extLst>
              <a:ext uri="{FF2B5EF4-FFF2-40B4-BE49-F238E27FC236}">
                <a16:creationId xmlns:a16="http://schemas.microsoft.com/office/drawing/2014/main" id="{C68CA9AE-4A49-4E44-9F1F-2E86253E16E1}"/>
              </a:ext>
            </a:extLst>
          </p:cNvPr>
          <p:cNvPicPr>
            <a:picLocks noChangeAspect="1"/>
          </p:cNvPicPr>
          <p:nvPr/>
        </p:nvPicPr>
        <p:blipFill>
          <a:blip r:embed="rId3"/>
          <a:stretch>
            <a:fillRect/>
          </a:stretch>
        </p:blipFill>
        <p:spPr>
          <a:xfrm>
            <a:off x="5495160" y="917207"/>
            <a:ext cx="2228472" cy="1828800"/>
          </a:xfrm>
          <a:prstGeom prst="rect">
            <a:avLst/>
          </a:prstGeom>
        </p:spPr>
      </p:pic>
      <p:pic>
        <p:nvPicPr>
          <p:cNvPr id="11" name="Picture 10" descr="Chart, diagram&#10;&#10;Description automatically generated">
            <a:extLst>
              <a:ext uri="{FF2B5EF4-FFF2-40B4-BE49-F238E27FC236}">
                <a16:creationId xmlns:a16="http://schemas.microsoft.com/office/drawing/2014/main" id="{10EE0702-469A-4F74-B30C-86CF516E098E}"/>
              </a:ext>
            </a:extLst>
          </p:cNvPr>
          <p:cNvPicPr>
            <a:picLocks noChangeAspect="1"/>
          </p:cNvPicPr>
          <p:nvPr/>
        </p:nvPicPr>
        <p:blipFill>
          <a:blip r:embed="rId4"/>
          <a:stretch>
            <a:fillRect/>
          </a:stretch>
        </p:blipFill>
        <p:spPr>
          <a:xfrm>
            <a:off x="914400" y="2939313"/>
            <a:ext cx="2743200" cy="1640832"/>
          </a:xfrm>
          <a:prstGeom prst="rect">
            <a:avLst/>
          </a:prstGeom>
        </p:spPr>
      </p:pic>
      <p:pic>
        <p:nvPicPr>
          <p:cNvPr id="13" name="Picture 12" descr="Diagram, engineering drawing&#10;&#10;Description automatically generated">
            <a:extLst>
              <a:ext uri="{FF2B5EF4-FFF2-40B4-BE49-F238E27FC236}">
                <a16:creationId xmlns:a16="http://schemas.microsoft.com/office/drawing/2014/main" id="{8DC5AB72-18DA-4DBA-A63F-C539058C1EE8}"/>
              </a:ext>
            </a:extLst>
          </p:cNvPr>
          <p:cNvPicPr>
            <a:picLocks noChangeAspect="1"/>
          </p:cNvPicPr>
          <p:nvPr/>
        </p:nvPicPr>
        <p:blipFill>
          <a:blip r:embed="rId5"/>
          <a:stretch>
            <a:fillRect/>
          </a:stretch>
        </p:blipFill>
        <p:spPr>
          <a:xfrm>
            <a:off x="856488" y="969269"/>
            <a:ext cx="2953512" cy="1210056"/>
          </a:xfrm>
          <a:prstGeom prst="rect">
            <a:avLst/>
          </a:prstGeom>
        </p:spPr>
      </p:pic>
      <p:sp>
        <p:nvSpPr>
          <p:cNvPr id="14" name="TextBox 13">
            <a:extLst>
              <a:ext uri="{FF2B5EF4-FFF2-40B4-BE49-F238E27FC236}">
                <a16:creationId xmlns:a16="http://schemas.microsoft.com/office/drawing/2014/main" id="{CD85FDBB-A93D-493A-9521-80A7E8C9AF65}"/>
              </a:ext>
            </a:extLst>
          </p:cNvPr>
          <p:cNvSpPr txBox="1"/>
          <p:nvPr/>
        </p:nvSpPr>
        <p:spPr>
          <a:xfrm>
            <a:off x="1396509" y="2204187"/>
            <a:ext cx="2135521" cy="307777"/>
          </a:xfrm>
          <a:prstGeom prst="rect">
            <a:avLst/>
          </a:prstGeom>
          <a:noFill/>
        </p:spPr>
        <p:txBody>
          <a:bodyPr wrap="none" rtlCol="0">
            <a:spAutoFit/>
          </a:bodyPr>
          <a:lstStyle/>
          <a:p>
            <a:r>
              <a:rPr lang="en-US" sz="1400" dirty="0"/>
              <a:t>Beam pipe cross section</a:t>
            </a:r>
          </a:p>
        </p:txBody>
      </p:sp>
      <p:sp>
        <p:nvSpPr>
          <p:cNvPr id="15" name="TextBox 14">
            <a:extLst>
              <a:ext uri="{FF2B5EF4-FFF2-40B4-BE49-F238E27FC236}">
                <a16:creationId xmlns:a16="http://schemas.microsoft.com/office/drawing/2014/main" id="{A683500B-83EB-4BCE-BACF-AC38674E1CF3}"/>
              </a:ext>
            </a:extLst>
          </p:cNvPr>
          <p:cNvSpPr txBox="1"/>
          <p:nvPr/>
        </p:nvSpPr>
        <p:spPr>
          <a:xfrm>
            <a:off x="1221136" y="4738688"/>
            <a:ext cx="2175596" cy="307777"/>
          </a:xfrm>
          <a:prstGeom prst="rect">
            <a:avLst/>
          </a:prstGeom>
          <a:noFill/>
        </p:spPr>
        <p:txBody>
          <a:bodyPr wrap="none" rtlCol="0">
            <a:spAutoFit/>
          </a:bodyPr>
          <a:lstStyle/>
          <a:p>
            <a:r>
              <a:rPr lang="en-US" sz="1400" dirty="0"/>
              <a:t>Schematic of test system</a:t>
            </a:r>
          </a:p>
        </p:txBody>
      </p:sp>
      <p:sp>
        <p:nvSpPr>
          <p:cNvPr id="16" name="TextBox 15">
            <a:extLst>
              <a:ext uri="{FF2B5EF4-FFF2-40B4-BE49-F238E27FC236}">
                <a16:creationId xmlns:a16="http://schemas.microsoft.com/office/drawing/2014/main" id="{BC55E037-9B40-4F40-A2BC-54C0071C83F6}"/>
              </a:ext>
            </a:extLst>
          </p:cNvPr>
          <p:cNvSpPr txBox="1"/>
          <p:nvPr/>
        </p:nvSpPr>
        <p:spPr>
          <a:xfrm>
            <a:off x="5410200" y="2740011"/>
            <a:ext cx="2353529" cy="523220"/>
          </a:xfrm>
          <a:prstGeom prst="rect">
            <a:avLst/>
          </a:prstGeom>
          <a:noFill/>
        </p:spPr>
        <p:txBody>
          <a:bodyPr wrap="none" rtlCol="0">
            <a:spAutoFit/>
          </a:bodyPr>
          <a:lstStyle/>
          <a:p>
            <a:r>
              <a:rPr lang="en-US" sz="1400" dirty="0"/>
              <a:t>Magnet recess allows extra</a:t>
            </a:r>
          </a:p>
          <a:p>
            <a:r>
              <a:rPr lang="en-US" sz="1400" dirty="0"/>
              <a:t>space for sensors</a:t>
            </a:r>
          </a:p>
        </p:txBody>
      </p:sp>
      <p:sp>
        <p:nvSpPr>
          <p:cNvPr id="17" name="TextBox 16">
            <a:extLst>
              <a:ext uri="{FF2B5EF4-FFF2-40B4-BE49-F238E27FC236}">
                <a16:creationId xmlns:a16="http://schemas.microsoft.com/office/drawing/2014/main" id="{7DB032D1-964E-43DF-B3C5-B3DBC06E6DC0}"/>
              </a:ext>
            </a:extLst>
          </p:cNvPr>
          <p:cNvSpPr txBox="1"/>
          <p:nvPr/>
        </p:nvSpPr>
        <p:spPr>
          <a:xfrm>
            <a:off x="5334000" y="4756428"/>
            <a:ext cx="2619628" cy="307777"/>
          </a:xfrm>
          <a:prstGeom prst="rect">
            <a:avLst/>
          </a:prstGeom>
          <a:noFill/>
        </p:spPr>
        <p:txBody>
          <a:bodyPr wrap="none" rtlCol="0">
            <a:spAutoFit/>
          </a:bodyPr>
          <a:lstStyle/>
          <a:p>
            <a:r>
              <a:rPr lang="en-US" sz="1400" dirty="0"/>
              <a:t>Thermistor attachment method</a:t>
            </a:r>
          </a:p>
        </p:txBody>
      </p:sp>
      <p:sp>
        <p:nvSpPr>
          <p:cNvPr id="4" name="TextBox 3">
            <a:extLst>
              <a:ext uri="{FF2B5EF4-FFF2-40B4-BE49-F238E27FC236}">
                <a16:creationId xmlns:a16="http://schemas.microsoft.com/office/drawing/2014/main" id="{D3ECED01-4B7C-4BC8-B88D-A9D04F5E9711}"/>
              </a:ext>
            </a:extLst>
          </p:cNvPr>
          <p:cNvSpPr txBox="1"/>
          <p:nvPr/>
        </p:nvSpPr>
        <p:spPr>
          <a:xfrm>
            <a:off x="7663543" y="3841203"/>
            <a:ext cx="1447800" cy="430887"/>
          </a:xfrm>
          <a:prstGeom prst="rect">
            <a:avLst/>
          </a:prstGeom>
          <a:noFill/>
        </p:spPr>
        <p:txBody>
          <a:bodyPr wrap="square" rtlCol="0">
            <a:spAutoFit/>
          </a:bodyPr>
          <a:lstStyle/>
          <a:p>
            <a:r>
              <a:rPr lang="en-US" sz="1100" dirty="0"/>
              <a:t>Thermistor diameter 0.3 mm</a:t>
            </a:r>
          </a:p>
        </p:txBody>
      </p:sp>
      <p:pic>
        <p:nvPicPr>
          <p:cNvPr id="6" name="Picture 5">
            <a:extLst>
              <a:ext uri="{FF2B5EF4-FFF2-40B4-BE49-F238E27FC236}">
                <a16:creationId xmlns:a16="http://schemas.microsoft.com/office/drawing/2014/main" id="{CF9800B8-EFB4-43AC-B2CD-9BE0FF5861BA}"/>
              </a:ext>
            </a:extLst>
          </p:cNvPr>
          <p:cNvPicPr>
            <a:picLocks noChangeAspect="1"/>
          </p:cNvPicPr>
          <p:nvPr/>
        </p:nvPicPr>
        <p:blipFill>
          <a:blip r:embed="rId6"/>
          <a:stretch>
            <a:fillRect/>
          </a:stretch>
        </p:blipFill>
        <p:spPr>
          <a:xfrm>
            <a:off x="228600" y="1200150"/>
            <a:ext cx="822995" cy="168449"/>
          </a:xfrm>
          <a:prstGeom prst="rect">
            <a:avLst/>
          </a:prstGeom>
        </p:spPr>
      </p:pic>
    </p:spTree>
    <p:extLst>
      <p:ext uri="{BB962C8B-B14F-4D97-AF65-F5344CB8AC3E}">
        <p14:creationId xmlns:p14="http://schemas.microsoft.com/office/powerpoint/2010/main" val="1771562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7AD634-DB4C-4DC1-8E6B-FFE271909639}"/>
              </a:ext>
            </a:extLst>
          </p:cNvPr>
          <p:cNvSpPr>
            <a:spLocks noGrp="1"/>
          </p:cNvSpPr>
          <p:nvPr>
            <p:ph type="sldNum" sz="quarter" idx="11"/>
          </p:nvPr>
        </p:nvSpPr>
        <p:spPr/>
        <p:txBody>
          <a:bodyPr/>
          <a:lstStyle/>
          <a:p>
            <a:fld id="{5BD36294-2849-48A8-8531-5354CF3095D2}" type="slidenum">
              <a:rPr lang="en-US" smtClean="0"/>
              <a:pPr/>
              <a:t>7</a:t>
            </a:fld>
            <a:endParaRPr lang="en-US" dirty="0"/>
          </a:p>
        </p:txBody>
      </p:sp>
      <p:sp>
        <p:nvSpPr>
          <p:cNvPr id="3" name="Title 2">
            <a:extLst>
              <a:ext uri="{FF2B5EF4-FFF2-40B4-BE49-F238E27FC236}">
                <a16:creationId xmlns:a16="http://schemas.microsoft.com/office/drawing/2014/main" id="{D525F704-F487-4FAC-A081-E0A48E279D2C}"/>
              </a:ext>
            </a:extLst>
          </p:cNvPr>
          <p:cNvSpPr>
            <a:spLocks noGrp="1"/>
          </p:cNvSpPr>
          <p:nvPr>
            <p:ph type="title"/>
          </p:nvPr>
        </p:nvSpPr>
        <p:spPr/>
        <p:txBody>
          <a:bodyPr/>
          <a:lstStyle/>
          <a:p>
            <a:r>
              <a:rPr lang="en-US" dirty="0"/>
              <a:t>Proof Of Principle Test System</a:t>
            </a:r>
          </a:p>
        </p:txBody>
      </p:sp>
      <p:pic>
        <p:nvPicPr>
          <p:cNvPr id="7" name="Picture 6">
            <a:extLst>
              <a:ext uri="{FF2B5EF4-FFF2-40B4-BE49-F238E27FC236}">
                <a16:creationId xmlns:a16="http://schemas.microsoft.com/office/drawing/2014/main" id="{FA76E9F2-93E1-47F6-B87F-7034DEFD4D9A}"/>
              </a:ext>
            </a:extLst>
          </p:cNvPr>
          <p:cNvPicPr>
            <a:picLocks noChangeAspect="1"/>
          </p:cNvPicPr>
          <p:nvPr/>
        </p:nvPicPr>
        <p:blipFill>
          <a:blip r:embed="rId2"/>
          <a:stretch>
            <a:fillRect/>
          </a:stretch>
        </p:blipFill>
        <p:spPr>
          <a:xfrm>
            <a:off x="228438" y="851916"/>
            <a:ext cx="2743200" cy="2057400"/>
          </a:xfrm>
          <a:prstGeom prst="rect">
            <a:avLst/>
          </a:prstGeom>
        </p:spPr>
      </p:pic>
      <p:pic>
        <p:nvPicPr>
          <p:cNvPr id="9" name="Picture 8">
            <a:extLst>
              <a:ext uri="{FF2B5EF4-FFF2-40B4-BE49-F238E27FC236}">
                <a16:creationId xmlns:a16="http://schemas.microsoft.com/office/drawing/2014/main" id="{9745550D-D20F-4EF3-BCF5-1038A3789A0B}"/>
              </a:ext>
            </a:extLst>
          </p:cNvPr>
          <p:cNvPicPr>
            <a:picLocks noChangeAspect="1"/>
          </p:cNvPicPr>
          <p:nvPr/>
        </p:nvPicPr>
        <p:blipFill>
          <a:blip r:embed="rId3"/>
          <a:stretch>
            <a:fillRect/>
          </a:stretch>
        </p:blipFill>
        <p:spPr>
          <a:xfrm>
            <a:off x="6014085" y="1047750"/>
            <a:ext cx="2748915" cy="3657600"/>
          </a:xfrm>
          <a:prstGeom prst="rect">
            <a:avLst/>
          </a:prstGeom>
        </p:spPr>
      </p:pic>
      <p:pic>
        <p:nvPicPr>
          <p:cNvPr id="11" name="Picture 10" descr="A picture containing device, equipment, miller&#10;&#10;Description automatically generated">
            <a:extLst>
              <a:ext uri="{FF2B5EF4-FFF2-40B4-BE49-F238E27FC236}">
                <a16:creationId xmlns:a16="http://schemas.microsoft.com/office/drawing/2014/main" id="{8E114256-2A4E-46E7-B726-325CA703889E}"/>
              </a:ext>
            </a:extLst>
          </p:cNvPr>
          <p:cNvPicPr>
            <a:picLocks noChangeAspect="1"/>
          </p:cNvPicPr>
          <p:nvPr/>
        </p:nvPicPr>
        <p:blipFill>
          <a:blip r:embed="rId4"/>
          <a:stretch>
            <a:fillRect/>
          </a:stretch>
        </p:blipFill>
        <p:spPr>
          <a:xfrm>
            <a:off x="228438" y="3017762"/>
            <a:ext cx="2743200" cy="2061686"/>
          </a:xfrm>
          <a:prstGeom prst="rect">
            <a:avLst/>
          </a:prstGeom>
        </p:spPr>
      </p:pic>
      <p:pic>
        <p:nvPicPr>
          <p:cNvPr id="13" name="Picture 12" descr="A picture containing text, cable, connector&#10;&#10;Description automatically generated">
            <a:extLst>
              <a:ext uri="{FF2B5EF4-FFF2-40B4-BE49-F238E27FC236}">
                <a16:creationId xmlns:a16="http://schemas.microsoft.com/office/drawing/2014/main" id="{B97243EA-8F64-44B1-9BBC-C6F60B08C0FF}"/>
              </a:ext>
            </a:extLst>
          </p:cNvPr>
          <p:cNvPicPr>
            <a:picLocks noChangeAspect="1"/>
          </p:cNvPicPr>
          <p:nvPr/>
        </p:nvPicPr>
        <p:blipFill>
          <a:blip r:embed="rId5"/>
          <a:stretch>
            <a:fillRect/>
          </a:stretch>
        </p:blipFill>
        <p:spPr>
          <a:xfrm>
            <a:off x="3295565" y="1504950"/>
            <a:ext cx="2571835" cy="3200400"/>
          </a:xfrm>
          <a:prstGeom prst="rect">
            <a:avLst/>
          </a:prstGeom>
        </p:spPr>
      </p:pic>
      <p:sp>
        <p:nvSpPr>
          <p:cNvPr id="4" name="TextBox 3">
            <a:extLst>
              <a:ext uri="{FF2B5EF4-FFF2-40B4-BE49-F238E27FC236}">
                <a16:creationId xmlns:a16="http://schemas.microsoft.com/office/drawing/2014/main" id="{2CFC904C-4C14-422F-8433-A9FAEAA8ABB1}"/>
              </a:ext>
            </a:extLst>
          </p:cNvPr>
          <p:cNvSpPr txBox="1"/>
          <p:nvPr/>
        </p:nvSpPr>
        <p:spPr>
          <a:xfrm>
            <a:off x="3352800" y="4866502"/>
            <a:ext cx="4304383" cy="276999"/>
          </a:xfrm>
          <a:prstGeom prst="rect">
            <a:avLst/>
          </a:prstGeom>
          <a:noFill/>
        </p:spPr>
        <p:txBody>
          <a:bodyPr wrap="none" rtlCol="0">
            <a:spAutoFit/>
          </a:bodyPr>
          <a:lstStyle/>
          <a:p>
            <a:r>
              <a:rPr lang="en-US" sz="1200" dirty="0"/>
              <a:t>Simulates water supplied in the tunnel at a fixed temperature</a:t>
            </a:r>
          </a:p>
        </p:txBody>
      </p:sp>
      <p:cxnSp>
        <p:nvCxnSpPr>
          <p:cNvPr id="6" name="Straight Arrow Connector 5">
            <a:extLst>
              <a:ext uri="{FF2B5EF4-FFF2-40B4-BE49-F238E27FC236}">
                <a16:creationId xmlns:a16="http://schemas.microsoft.com/office/drawing/2014/main" id="{20C0D0BC-2840-4BBE-87FF-E40E8E00613D}"/>
              </a:ext>
            </a:extLst>
          </p:cNvPr>
          <p:cNvCxnSpPr>
            <a:cxnSpLocks/>
            <a:stCxn id="4" idx="1"/>
          </p:cNvCxnSpPr>
          <p:nvPr/>
        </p:nvCxnSpPr>
        <p:spPr>
          <a:xfrm flipH="1" flipV="1">
            <a:off x="2667002" y="4866502"/>
            <a:ext cx="685798" cy="138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CCF4B0E-A9D0-4DEA-8B43-202F474048E8}"/>
              </a:ext>
            </a:extLst>
          </p:cNvPr>
          <p:cNvSpPr txBox="1"/>
          <p:nvPr/>
        </p:nvSpPr>
        <p:spPr>
          <a:xfrm>
            <a:off x="3253072" y="962709"/>
            <a:ext cx="2448106" cy="461665"/>
          </a:xfrm>
          <a:prstGeom prst="rect">
            <a:avLst/>
          </a:prstGeom>
          <a:noFill/>
        </p:spPr>
        <p:txBody>
          <a:bodyPr wrap="square" rtlCol="0">
            <a:spAutoFit/>
          </a:bodyPr>
          <a:lstStyle/>
          <a:p>
            <a:r>
              <a:rPr lang="en-US" sz="1200" dirty="0"/>
              <a:t>The heater heats the water to the air temperature.</a:t>
            </a:r>
          </a:p>
        </p:txBody>
      </p:sp>
      <p:sp>
        <p:nvSpPr>
          <p:cNvPr id="5" name="TextBox 4">
            <a:extLst>
              <a:ext uri="{FF2B5EF4-FFF2-40B4-BE49-F238E27FC236}">
                <a16:creationId xmlns:a16="http://schemas.microsoft.com/office/drawing/2014/main" id="{9E0C5E5C-8D0D-4F9D-8F70-3AB0B30F3365}"/>
              </a:ext>
            </a:extLst>
          </p:cNvPr>
          <p:cNvSpPr txBox="1"/>
          <p:nvPr/>
        </p:nvSpPr>
        <p:spPr>
          <a:xfrm>
            <a:off x="5672875" y="189636"/>
            <a:ext cx="2692340" cy="461665"/>
          </a:xfrm>
          <a:prstGeom prst="rect">
            <a:avLst/>
          </a:prstGeom>
          <a:noFill/>
        </p:spPr>
        <p:txBody>
          <a:bodyPr wrap="none" rtlCol="0">
            <a:spAutoFit/>
          </a:bodyPr>
          <a:lstStyle/>
          <a:p>
            <a:r>
              <a:rPr lang="en-US" sz="1200" dirty="0"/>
              <a:t>Test heating chilled water to the local</a:t>
            </a:r>
          </a:p>
          <a:p>
            <a:r>
              <a:rPr lang="en-US" sz="1200" dirty="0"/>
              <a:t>air temperature.</a:t>
            </a:r>
          </a:p>
        </p:txBody>
      </p:sp>
    </p:spTree>
    <p:extLst>
      <p:ext uri="{BB962C8B-B14F-4D97-AF65-F5344CB8AC3E}">
        <p14:creationId xmlns:p14="http://schemas.microsoft.com/office/powerpoint/2010/main" val="2485955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D86094-2E5A-4BFF-B0B6-B80C4C5B8611}"/>
              </a:ext>
            </a:extLst>
          </p:cNvPr>
          <p:cNvSpPr>
            <a:spLocks noGrp="1"/>
          </p:cNvSpPr>
          <p:nvPr>
            <p:ph type="sldNum" sz="quarter" idx="11"/>
          </p:nvPr>
        </p:nvSpPr>
        <p:spPr/>
        <p:txBody>
          <a:bodyPr/>
          <a:lstStyle/>
          <a:p>
            <a:fld id="{5BD36294-2849-48A8-8531-5354CF3095D2}" type="slidenum">
              <a:rPr lang="en-US" smtClean="0"/>
              <a:pPr/>
              <a:t>8</a:t>
            </a:fld>
            <a:endParaRPr lang="en-US" dirty="0"/>
          </a:p>
        </p:txBody>
      </p:sp>
      <p:sp>
        <p:nvSpPr>
          <p:cNvPr id="3" name="Title 2">
            <a:extLst>
              <a:ext uri="{FF2B5EF4-FFF2-40B4-BE49-F238E27FC236}">
                <a16:creationId xmlns:a16="http://schemas.microsoft.com/office/drawing/2014/main" id="{644A8D69-8856-4F81-B17D-BFA41616322E}"/>
              </a:ext>
            </a:extLst>
          </p:cNvPr>
          <p:cNvSpPr>
            <a:spLocks noGrp="1"/>
          </p:cNvSpPr>
          <p:nvPr>
            <p:ph type="title"/>
          </p:nvPr>
        </p:nvSpPr>
        <p:spPr/>
        <p:txBody>
          <a:bodyPr/>
          <a:lstStyle/>
          <a:p>
            <a:r>
              <a:rPr lang="en-US" dirty="0"/>
              <a:t>Magnet Response To Beam Pipe Temperature</a:t>
            </a:r>
          </a:p>
        </p:txBody>
      </p:sp>
      <p:pic>
        <p:nvPicPr>
          <p:cNvPr id="7" name="Picture 6" descr="Chart, histogram&#10;&#10;Description automatically generated">
            <a:extLst>
              <a:ext uri="{FF2B5EF4-FFF2-40B4-BE49-F238E27FC236}">
                <a16:creationId xmlns:a16="http://schemas.microsoft.com/office/drawing/2014/main" id="{E20C8AD8-43E1-4834-8734-EB31251E700F}"/>
              </a:ext>
            </a:extLst>
          </p:cNvPr>
          <p:cNvPicPr>
            <a:picLocks noChangeAspect="1"/>
          </p:cNvPicPr>
          <p:nvPr/>
        </p:nvPicPr>
        <p:blipFill>
          <a:blip r:embed="rId2"/>
          <a:stretch>
            <a:fillRect/>
          </a:stretch>
        </p:blipFill>
        <p:spPr>
          <a:xfrm>
            <a:off x="852103" y="1156216"/>
            <a:ext cx="3657600" cy="2743200"/>
          </a:xfrm>
          <a:prstGeom prst="rect">
            <a:avLst/>
          </a:prstGeom>
        </p:spPr>
      </p:pic>
      <p:sp>
        <p:nvSpPr>
          <p:cNvPr id="8" name="TextBox 7">
            <a:extLst>
              <a:ext uri="{FF2B5EF4-FFF2-40B4-BE49-F238E27FC236}">
                <a16:creationId xmlns:a16="http://schemas.microsoft.com/office/drawing/2014/main" id="{F40E04F4-D28F-4EDD-A1AA-749D27B44751}"/>
              </a:ext>
            </a:extLst>
          </p:cNvPr>
          <p:cNvSpPr txBox="1"/>
          <p:nvPr/>
        </p:nvSpPr>
        <p:spPr>
          <a:xfrm>
            <a:off x="4800600" y="1375886"/>
            <a:ext cx="3595856" cy="923330"/>
          </a:xfrm>
          <a:prstGeom prst="rect">
            <a:avLst/>
          </a:prstGeom>
          <a:noFill/>
        </p:spPr>
        <p:txBody>
          <a:bodyPr wrap="none" rtlCol="0">
            <a:spAutoFit/>
          </a:bodyPr>
          <a:lstStyle/>
          <a:p>
            <a:r>
              <a:rPr lang="en-US" dirty="0"/>
              <a:t>Chiller water temperature change</a:t>
            </a:r>
          </a:p>
          <a:p>
            <a:r>
              <a:rPr lang="en-US" dirty="0"/>
              <a:t>No water heater</a:t>
            </a:r>
          </a:p>
          <a:p>
            <a:r>
              <a:rPr lang="en-US" dirty="0"/>
              <a:t>No current in trim windings</a:t>
            </a:r>
          </a:p>
        </p:txBody>
      </p:sp>
      <p:sp>
        <p:nvSpPr>
          <p:cNvPr id="9" name="TextBox 8">
            <a:extLst>
              <a:ext uri="{FF2B5EF4-FFF2-40B4-BE49-F238E27FC236}">
                <a16:creationId xmlns:a16="http://schemas.microsoft.com/office/drawing/2014/main" id="{BA63D402-B49E-42F8-A815-9F0B3EC176CC}"/>
              </a:ext>
            </a:extLst>
          </p:cNvPr>
          <p:cNvSpPr txBox="1"/>
          <p:nvPr/>
        </p:nvSpPr>
        <p:spPr>
          <a:xfrm>
            <a:off x="2498323" y="3911084"/>
            <a:ext cx="4147354" cy="369332"/>
          </a:xfrm>
          <a:prstGeom prst="rect">
            <a:avLst/>
          </a:prstGeom>
          <a:noFill/>
        </p:spPr>
        <p:txBody>
          <a:bodyPr wrap="none" rtlCol="0">
            <a:spAutoFit/>
          </a:bodyPr>
          <a:lstStyle/>
          <a:p>
            <a:r>
              <a:rPr lang="en-US" dirty="0"/>
              <a:t>Air at small gap is not a good insulator.</a:t>
            </a:r>
          </a:p>
        </p:txBody>
      </p:sp>
      <p:sp>
        <p:nvSpPr>
          <p:cNvPr id="10" name="TextBox 9">
            <a:extLst>
              <a:ext uri="{FF2B5EF4-FFF2-40B4-BE49-F238E27FC236}">
                <a16:creationId xmlns:a16="http://schemas.microsoft.com/office/drawing/2014/main" id="{407F3E28-4EA1-4EF4-900F-5A9A6AE9FACA}"/>
              </a:ext>
            </a:extLst>
          </p:cNvPr>
          <p:cNvSpPr txBox="1"/>
          <p:nvPr/>
        </p:nvSpPr>
        <p:spPr>
          <a:xfrm>
            <a:off x="685800" y="819150"/>
            <a:ext cx="1128835" cy="307777"/>
          </a:xfrm>
          <a:prstGeom prst="rect">
            <a:avLst/>
          </a:prstGeom>
          <a:noFill/>
        </p:spPr>
        <p:txBody>
          <a:bodyPr wrap="none" rtlCol="0">
            <a:spAutoFit/>
          </a:bodyPr>
          <a:lstStyle/>
          <a:p>
            <a:r>
              <a:rPr lang="en-US" sz="1400" dirty="0"/>
              <a:t>7.2 mm gap</a:t>
            </a:r>
          </a:p>
        </p:txBody>
      </p:sp>
      <p:sp>
        <p:nvSpPr>
          <p:cNvPr id="4" name="TextBox 3">
            <a:extLst>
              <a:ext uri="{FF2B5EF4-FFF2-40B4-BE49-F238E27FC236}">
                <a16:creationId xmlns:a16="http://schemas.microsoft.com/office/drawing/2014/main" id="{65CAF567-BF6B-4D82-927D-010E7CDB4E1D}"/>
              </a:ext>
            </a:extLst>
          </p:cNvPr>
          <p:cNvSpPr txBox="1"/>
          <p:nvPr/>
        </p:nvSpPr>
        <p:spPr>
          <a:xfrm>
            <a:off x="4858278" y="2916711"/>
            <a:ext cx="3523722" cy="369332"/>
          </a:xfrm>
          <a:prstGeom prst="rect">
            <a:avLst/>
          </a:prstGeom>
          <a:noFill/>
        </p:spPr>
        <p:txBody>
          <a:bodyPr wrap="none" rtlCol="0">
            <a:spAutoFit/>
          </a:bodyPr>
          <a:lstStyle/>
          <a:p>
            <a:r>
              <a:rPr lang="en-US" dirty="0"/>
              <a:t>∆</a:t>
            </a:r>
            <a:r>
              <a:rPr lang="en-US" dirty="0" err="1"/>
              <a:t>T</a:t>
            </a:r>
            <a:r>
              <a:rPr lang="en-US" baseline="-25000" dirty="0" err="1"/>
              <a:t>mag</a:t>
            </a:r>
            <a:r>
              <a:rPr lang="en-US" dirty="0"/>
              <a:t> / ∆</a:t>
            </a:r>
            <a:r>
              <a:rPr lang="en-US" dirty="0" err="1"/>
              <a:t>T</a:t>
            </a:r>
            <a:r>
              <a:rPr lang="en-US" baseline="-25000" dirty="0" err="1"/>
              <a:t>bp</a:t>
            </a:r>
            <a:r>
              <a:rPr lang="en-US" dirty="0"/>
              <a:t> ≈ 0.7 at 7.2 mm gap</a:t>
            </a:r>
          </a:p>
        </p:txBody>
      </p:sp>
      <p:sp>
        <p:nvSpPr>
          <p:cNvPr id="5" name="TextBox 4">
            <a:extLst>
              <a:ext uri="{FF2B5EF4-FFF2-40B4-BE49-F238E27FC236}">
                <a16:creationId xmlns:a16="http://schemas.microsoft.com/office/drawing/2014/main" id="{FAAB2F2C-B3F5-408A-A996-44BD7A200E22}"/>
              </a:ext>
            </a:extLst>
          </p:cNvPr>
          <p:cNvSpPr txBox="1"/>
          <p:nvPr/>
        </p:nvSpPr>
        <p:spPr>
          <a:xfrm>
            <a:off x="609601" y="4204216"/>
            <a:ext cx="7848600" cy="923330"/>
          </a:xfrm>
          <a:prstGeom prst="rect">
            <a:avLst/>
          </a:prstGeom>
          <a:noFill/>
        </p:spPr>
        <p:txBody>
          <a:bodyPr wrap="square" rtlCol="0">
            <a:spAutoFit/>
          </a:bodyPr>
          <a:lstStyle/>
          <a:p>
            <a:r>
              <a:rPr lang="en-US" dirty="0"/>
              <a:t>As the gap is opened, the magnets go from approximately the beam pipe temperature to the air temperature.  We need to keep the beam pipe at the air temperature for the magnet temperature to remain constant.</a:t>
            </a:r>
          </a:p>
        </p:txBody>
      </p:sp>
    </p:spTree>
    <p:extLst>
      <p:ext uri="{BB962C8B-B14F-4D97-AF65-F5344CB8AC3E}">
        <p14:creationId xmlns:p14="http://schemas.microsoft.com/office/powerpoint/2010/main" val="3757268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3A175D-CD76-4032-8E12-3C483507319B}"/>
              </a:ext>
            </a:extLst>
          </p:cNvPr>
          <p:cNvSpPr>
            <a:spLocks noGrp="1"/>
          </p:cNvSpPr>
          <p:nvPr>
            <p:ph type="sldNum" sz="quarter" idx="11"/>
          </p:nvPr>
        </p:nvSpPr>
        <p:spPr/>
        <p:txBody>
          <a:bodyPr/>
          <a:lstStyle/>
          <a:p>
            <a:fld id="{5BD36294-2849-48A8-8531-5354CF3095D2}" type="slidenum">
              <a:rPr lang="en-US" smtClean="0"/>
              <a:pPr/>
              <a:t>9</a:t>
            </a:fld>
            <a:endParaRPr lang="en-US" dirty="0"/>
          </a:p>
        </p:txBody>
      </p:sp>
      <p:sp>
        <p:nvSpPr>
          <p:cNvPr id="3" name="Title 2">
            <a:extLst>
              <a:ext uri="{FF2B5EF4-FFF2-40B4-BE49-F238E27FC236}">
                <a16:creationId xmlns:a16="http://schemas.microsoft.com/office/drawing/2014/main" id="{940E7CE5-DCAE-45B1-A0CC-139782BABFCA}"/>
              </a:ext>
            </a:extLst>
          </p:cNvPr>
          <p:cNvSpPr>
            <a:spLocks noGrp="1"/>
          </p:cNvSpPr>
          <p:nvPr>
            <p:ph type="title"/>
          </p:nvPr>
        </p:nvSpPr>
        <p:spPr/>
        <p:txBody>
          <a:bodyPr/>
          <a:lstStyle/>
          <a:p>
            <a:r>
              <a:rPr lang="en-US" dirty="0"/>
              <a:t>Beam Pipe Temperature Control</a:t>
            </a:r>
          </a:p>
        </p:txBody>
      </p:sp>
      <p:sp>
        <p:nvSpPr>
          <p:cNvPr id="6" name="TextBox 5">
            <a:extLst>
              <a:ext uri="{FF2B5EF4-FFF2-40B4-BE49-F238E27FC236}">
                <a16:creationId xmlns:a16="http://schemas.microsoft.com/office/drawing/2014/main" id="{1767BB0B-FA3E-4E5A-9A73-890E0F9DC171}"/>
              </a:ext>
            </a:extLst>
          </p:cNvPr>
          <p:cNvSpPr txBox="1"/>
          <p:nvPr/>
        </p:nvSpPr>
        <p:spPr>
          <a:xfrm>
            <a:off x="731846" y="1200150"/>
            <a:ext cx="7680308" cy="1754326"/>
          </a:xfrm>
          <a:prstGeom prst="rect">
            <a:avLst/>
          </a:prstGeom>
          <a:noFill/>
        </p:spPr>
        <p:txBody>
          <a:bodyPr wrap="square" rtlCol="0">
            <a:spAutoFit/>
          </a:bodyPr>
          <a:lstStyle/>
          <a:p>
            <a:pPr marL="285750" indent="-285750">
              <a:buClr>
                <a:schemeClr val="bg2"/>
              </a:buClr>
              <a:buFont typeface="Arial" panose="020B0604020202020204" pitchFamily="34" charset="0"/>
              <a:buChar char="•"/>
            </a:pPr>
            <a:r>
              <a:rPr lang="en-US" dirty="0"/>
              <a:t>The beam pipe must be at the local air temperature so that the magnet temperature doesn't change as the gap is opened or closed.</a:t>
            </a:r>
          </a:p>
          <a:p>
            <a:pPr marL="285750" indent="-285750">
              <a:buClr>
                <a:schemeClr val="bg2"/>
              </a:buClr>
              <a:buFont typeface="Arial" panose="020B0604020202020204" pitchFamily="34" charset="0"/>
              <a:buChar char="•"/>
            </a:pPr>
            <a:r>
              <a:rPr lang="en-US" dirty="0"/>
              <a:t>The water temperature rise along the beam pipe is only 0.03 deg C, which is negligible.  This means that the problem of beam pipe temperature control is a problem of making the water temperature equal to the local air temperature.</a:t>
            </a:r>
          </a:p>
        </p:txBody>
      </p:sp>
      <p:pic>
        <p:nvPicPr>
          <p:cNvPr id="8" name="Picture 7" descr="A screenshot of a computer&#10;&#10;Description automatically generated with medium confidence">
            <a:extLst>
              <a:ext uri="{FF2B5EF4-FFF2-40B4-BE49-F238E27FC236}">
                <a16:creationId xmlns:a16="http://schemas.microsoft.com/office/drawing/2014/main" id="{39D26761-FAB9-4417-81D8-F2CF2B5C06EC}"/>
              </a:ext>
            </a:extLst>
          </p:cNvPr>
          <p:cNvPicPr>
            <a:picLocks noChangeAspect="1"/>
          </p:cNvPicPr>
          <p:nvPr/>
        </p:nvPicPr>
        <p:blipFill>
          <a:blip r:embed="rId2"/>
          <a:stretch>
            <a:fillRect/>
          </a:stretch>
        </p:blipFill>
        <p:spPr>
          <a:xfrm>
            <a:off x="2819719" y="3220168"/>
            <a:ext cx="3504562" cy="1828800"/>
          </a:xfrm>
          <a:prstGeom prst="rect">
            <a:avLst/>
          </a:prstGeom>
        </p:spPr>
      </p:pic>
      <p:sp>
        <p:nvSpPr>
          <p:cNvPr id="9" name="TextBox 8">
            <a:extLst>
              <a:ext uri="{FF2B5EF4-FFF2-40B4-BE49-F238E27FC236}">
                <a16:creationId xmlns:a16="http://schemas.microsoft.com/office/drawing/2014/main" id="{B8189F45-3B05-49AA-8196-A1E27561FD9F}"/>
              </a:ext>
            </a:extLst>
          </p:cNvPr>
          <p:cNvSpPr txBox="1"/>
          <p:nvPr/>
        </p:nvSpPr>
        <p:spPr>
          <a:xfrm>
            <a:off x="2895600" y="4292084"/>
            <a:ext cx="470065" cy="369332"/>
          </a:xfrm>
          <a:prstGeom prst="rect">
            <a:avLst/>
          </a:prstGeom>
          <a:noFill/>
        </p:spPr>
        <p:txBody>
          <a:bodyPr wrap="none" rtlCol="0">
            <a:spAutoFit/>
          </a:bodyPr>
          <a:lstStyle/>
          <a:p>
            <a:r>
              <a:rPr lang="en-US" dirty="0" err="1">
                <a:solidFill>
                  <a:srgbClr val="C00000"/>
                </a:solidFill>
              </a:rPr>
              <a:t>T</a:t>
            </a:r>
            <a:r>
              <a:rPr lang="en-US" baseline="-25000" dirty="0" err="1">
                <a:solidFill>
                  <a:srgbClr val="C00000"/>
                </a:solidFill>
              </a:rPr>
              <a:t>air</a:t>
            </a:r>
            <a:endParaRPr lang="en-US" baseline="-25000" dirty="0">
              <a:solidFill>
                <a:srgbClr val="C00000"/>
              </a:solidFill>
            </a:endParaRPr>
          </a:p>
        </p:txBody>
      </p:sp>
      <p:sp>
        <p:nvSpPr>
          <p:cNvPr id="10" name="TextBox 9">
            <a:extLst>
              <a:ext uri="{FF2B5EF4-FFF2-40B4-BE49-F238E27FC236}">
                <a16:creationId xmlns:a16="http://schemas.microsoft.com/office/drawing/2014/main" id="{4E80086D-DC68-4380-B71F-D593A5F0EE4C}"/>
              </a:ext>
            </a:extLst>
          </p:cNvPr>
          <p:cNvSpPr txBox="1"/>
          <p:nvPr/>
        </p:nvSpPr>
        <p:spPr>
          <a:xfrm>
            <a:off x="1969743" y="3430524"/>
            <a:ext cx="849976" cy="369332"/>
          </a:xfrm>
          <a:prstGeom prst="rect">
            <a:avLst/>
          </a:prstGeom>
          <a:noFill/>
        </p:spPr>
        <p:txBody>
          <a:bodyPr wrap="none" rtlCol="0">
            <a:spAutoFit/>
          </a:bodyPr>
          <a:lstStyle/>
          <a:p>
            <a:r>
              <a:rPr lang="en-US" dirty="0" err="1">
                <a:solidFill>
                  <a:srgbClr val="C00000"/>
                </a:solidFill>
              </a:rPr>
              <a:t>T</a:t>
            </a:r>
            <a:r>
              <a:rPr lang="en-US" baseline="-25000" dirty="0" err="1">
                <a:solidFill>
                  <a:srgbClr val="C00000"/>
                </a:solidFill>
              </a:rPr>
              <a:t>water</a:t>
            </a:r>
            <a:r>
              <a:rPr lang="en-US" baseline="-25000" dirty="0">
                <a:solidFill>
                  <a:srgbClr val="C00000"/>
                </a:solidFill>
              </a:rPr>
              <a:t> in</a:t>
            </a:r>
          </a:p>
        </p:txBody>
      </p:sp>
      <p:sp>
        <p:nvSpPr>
          <p:cNvPr id="12" name="TextBox 11">
            <a:extLst>
              <a:ext uri="{FF2B5EF4-FFF2-40B4-BE49-F238E27FC236}">
                <a16:creationId xmlns:a16="http://schemas.microsoft.com/office/drawing/2014/main" id="{CCE2D916-06DE-4CE9-BF3B-FCC9D65DD458}"/>
              </a:ext>
            </a:extLst>
          </p:cNvPr>
          <p:cNvSpPr txBox="1"/>
          <p:nvPr/>
        </p:nvSpPr>
        <p:spPr>
          <a:xfrm>
            <a:off x="6330377" y="3426476"/>
            <a:ext cx="944554" cy="369332"/>
          </a:xfrm>
          <a:prstGeom prst="rect">
            <a:avLst/>
          </a:prstGeom>
          <a:noFill/>
        </p:spPr>
        <p:txBody>
          <a:bodyPr wrap="none" rtlCol="0">
            <a:spAutoFit/>
          </a:bodyPr>
          <a:lstStyle/>
          <a:p>
            <a:r>
              <a:rPr lang="en-US" dirty="0" err="1">
                <a:solidFill>
                  <a:srgbClr val="C00000"/>
                </a:solidFill>
              </a:rPr>
              <a:t>T</a:t>
            </a:r>
            <a:r>
              <a:rPr lang="en-US" baseline="-25000" dirty="0" err="1">
                <a:solidFill>
                  <a:srgbClr val="C00000"/>
                </a:solidFill>
              </a:rPr>
              <a:t>water</a:t>
            </a:r>
            <a:r>
              <a:rPr lang="en-US" baseline="-25000" dirty="0">
                <a:solidFill>
                  <a:srgbClr val="C00000"/>
                </a:solidFill>
              </a:rPr>
              <a:t> out</a:t>
            </a:r>
          </a:p>
        </p:txBody>
      </p:sp>
    </p:spTree>
    <p:extLst>
      <p:ext uri="{BB962C8B-B14F-4D97-AF65-F5344CB8AC3E}">
        <p14:creationId xmlns:p14="http://schemas.microsoft.com/office/powerpoint/2010/main" val="21155850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ER_VERSION" val="6"/>
  <p:tag name="ARTICULATE_PROJECT_CHECK" val="0"/>
  <p:tag name="ARTICULATE_PROJECT_OPEN" val="0"/>
</p:tagLst>
</file>

<file path=ppt/theme/theme1.xml><?xml version="1.0" encoding="utf-8"?>
<a:theme xmlns:a="http://schemas.openxmlformats.org/drawingml/2006/main" name="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_hd_2019" id="{B7992EC4-9F20-449C-B056-2DBF01C21CC4}" vid="{DD0F5D4D-759F-4E20-AEE9-D4E95DBBFE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120F2862DBCEC4481A04EF1DA3DF06C" ma:contentTypeVersion="38" ma:contentTypeDescription="Create a new document." ma:contentTypeScope="" ma:versionID="95f929cdca3a37707652f7b5e72dc5d2">
  <xsd:schema xmlns:xsd="http://www.w3.org/2001/XMLSchema" xmlns:xs="http://www.w3.org/2001/XMLSchema" xmlns:p="http://schemas.microsoft.com/office/2006/metadata/properties" xmlns:ns2="363b5816-6644-48ce-b83d-bc10a51c9d15" xmlns:ns3="http://schemas.microsoft.com/sharepoint/v4" xmlns:ns4="891c90e7-7d13-43f3-b940-a07d68e13b76" targetNamespace="http://schemas.microsoft.com/office/2006/metadata/properties" ma:root="true" ma:fieldsID="a6dfbdba00f2e5526aa87945ede12c26" ns2:_="" ns3:_="" ns4:_="">
    <xsd:import namespace="363b5816-6644-48ce-b83d-bc10a51c9d15"/>
    <xsd:import namespace="http://schemas.microsoft.com/sharepoint/v4"/>
    <xsd:import namespace="891c90e7-7d13-43f3-b940-a07d68e13b7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IconOverlay" minOccurs="0"/>
                <xsd:element ref="ns4:SharedWithUsers" minOccurs="0"/>
                <xsd:element ref="ns4: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3b5816-6644-48ce-b83d-bc10a51c9d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6"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1c90e7-7d13-43f3-b940-a07d68e13b7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21ABEA-3D14-4320-A140-7664F2DA776B}">
  <ds:schemaRefs>
    <ds:schemaRef ds:uri="http://schemas.microsoft.com/office/2006/metadata/properties"/>
    <ds:schemaRef ds:uri="http://schemas.microsoft.com/office/infopath/2007/PartnerControls"/>
    <ds:schemaRef ds:uri="http://schemas.microsoft.com/sharepoint/v4"/>
  </ds:schemaRefs>
</ds:datastoreItem>
</file>

<file path=customXml/itemProps2.xml><?xml version="1.0" encoding="utf-8"?>
<ds:datastoreItem xmlns:ds="http://schemas.openxmlformats.org/officeDocument/2006/customXml" ds:itemID="{62BA23AA-4557-445C-B0C2-104AAFEE2D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3b5816-6644-48ce-b83d-bc10a51c9d15"/>
    <ds:schemaRef ds:uri="http://schemas.microsoft.com/sharepoint/v4"/>
    <ds:schemaRef ds:uri="891c90e7-7d13-43f3-b940-a07d68e13b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760781-EBB1-4D74-8795-BB5B458258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1596</Words>
  <Application>Microsoft Office PowerPoint</Application>
  <PresentationFormat>On-screen Show (16:9)</PresentationFormat>
  <Paragraphs>230</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Wingdings</vt:lpstr>
      <vt:lpstr>Blank</vt:lpstr>
      <vt:lpstr>LCLS-II / -II-HE Undulator Beam Pipe Water Cooling</vt:lpstr>
      <vt:lpstr>Starting Point Of Temperature Discussions: K Requirements</vt:lpstr>
      <vt:lpstr>Do We Need To Cool The Undulator Beam Pipes?</vt:lpstr>
      <vt:lpstr>Magnet Temperature Measurement In The Tunnel</vt:lpstr>
      <vt:lpstr>The Need For Beam Pipe Cooling Was Anticipated</vt:lpstr>
      <vt:lpstr>Study Beam Pipe Temperature Effects</vt:lpstr>
      <vt:lpstr>Proof Of Principle Test System</vt:lpstr>
      <vt:lpstr>Magnet Response To Beam Pipe Temperature</vt:lpstr>
      <vt:lpstr>Beam Pipe Temperature Control</vt:lpstr>
      <vt:lpstr>The Whole Undulator Changes Temperature Along With The Beam Pipe</vt:lpstr>
      <vt:lpstr>Controller Requirements</vt:lpstr>
      <vt:lpstr>The Controller Keeps The Water Temperature At The Local Air Temperature</vt:lpstr>
      <vt:lpstr>Magnet Temperature vs Beam Pipe Power</vt:lpstr>
      <vt:lpstr>Magnet Temperature vs Water Flow Rate</vt:lpstr>
      <vt:lpstr>Magnet Temperature vs Incoming Water Temperature</vt:lpstr>
      <vt:lpstr>Magnet Temperature vs Undulator Gap</vt:lpstr>
      <vt:lpstr>Proof Of Principle Test Conclusions</vt:lpstr>
      <vt:lpstr>Next Steps</vt:lpstr>
      <vt:lpstr>Monitoring System</vt:lpstr>
      <vt:lpstr>Use The Prototype To Figure Out Logistical Problems</vt:lpstr>
      <vt:lpstr>Use The Prototype To Figure Out Logistical Problems</vt:lpstr>
      <vt:lpstr>Pre-Prototype Developments</vt:lpstr>
      <vt:lpstr>Pre-Prototype Developments</vt:lpstr>
      <vt:lpstr>Pre-Prototype Developments</vt:lpstr>
      <vt:lpstr>Pre-Prototype Developments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our Zoom Meeting!</dc:title>
  <dc:creator/>
  <cp:lastModifiedBy/>
  <cp:revision>49</cp:revision>
  <cp:lastPrinted>2018-12-07T23:44:51Z</cp:lastPrinted>
  <dcterms:created xsi:type="dcterms:W3CDTF">2012-06-11T23:48:53Z</dcterms:created>
  <dcterms:modified xsi:type="dcterms:W3CDTF">2022-05-03T22:02:03Z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0x0101008120F2862DBCEC4481A04EF1DA3DF06C</vt:lpwstr>
  </property>
</Properties>
</file>