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3"/>
  </p:notesMasterIdLst>
  <p:handoutMasterIdLst>
    <p:handoutMasterId r:id="rId24"/>
  </p:handoutMasterIdLst>
  <p:sldIdLst>
    <p:sldId id="269" r:id="rId2"/>
    <p:sldId id="318" r:id="rId3"/>
    <p:sldId id="284" r:id="rId4"/>
    <p:sldId id="264" r:id="rId5"/>
    <p:sldId id="300" r:id="rId6"/>
    <p:sldId id="304" r:id="rId7"/>
    <p:sldId id="301" r:id="rId8"/>
    <p:sldId id="302" r:id="rId9"/>
    <p:sldId id="305" r:id="rId10"/>
    <p:sldId id="306" r:id="rId11"/>
    <p:sldId id="307" r:id="rId12"/>
    <p:sldId id="308" r:id="rId13"/>
    <p:sldId id="309" r:id="rId14"/>
    <p:sldId id="310" r:id="rId15"/>
    <p:sldId id="312" r:id="rId16"/>
    <p:sldId id="311" r:id="rId17"/>
    <p:sldId id="313" r:id="rId18"/>
    <p:sldId id="316" r:id="rId19"/>
    <p:sldId id="315" r:id="rId20"/>
    <p:sldId id="314" r:id="rId21"/>
    <p:sldId id="317" r:id="rId22"/>
  </p:sldIdLst>
  <p:sldSz cx="9144000" cy="6858000" type="screen4x3"/>
  <p:notesSz cx="6997700" cy="92837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FFFFFF"/>
    <a:srgbClr val="C75B12"/>
    <a:srgbClr val="E17000"/>
    <a:srgbClr val="5B8F22"/>
    <a:srgbClr val="D2C295"/>
    <a:srgbClr val="A79E70"/>
    <a:srgbClr val="4D4F53"/>
    <a:srgbClr val="0099CC"/>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5" autoAdjust="0"/>
  </p:normalViewPr>
  <p:slideViewPr>
    <p:cSldViewPr snapToObjects="1" showGuides="1">
      <p:cViewPr>
        <p:scale>
          <a:sx n="100" d="100"/>
          <a:sy n="100" d="100"/>
        </p:scale>
        <p:origin x="-294" y="-162"/>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138"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4FEBF33E-D9A7-42CC-B598-9AD8356CBB5A}" type="datetimeFigureOut">
              <a:rPr lang="en-US" smtClean="0"/>
              <a:pPr/>
              <a:t>12/10/2013</a:t>
            </a:fld>
            <a:endParaRPr lang="en-US" dirty="0"/>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4CEAAB5D-0CC4-45A8-B4B6-0B8B738A4E3F}" type="slidenum">
              <a:rPr lang="en-US" smtClean="0"/>
              <a:pPr/>
              <a:t>‹#›</a:t>
            </a:fld>
            <a:endParaRPr lang="en-US" dirty="0"/>
          </a:p>
        </p:txBody>
      </p:sp>
    </p:spTree>
    <p:extLst>
      <p:ext uri="{BB962C8B-B14F-4D97-AF65-F5344CB8AC3E}">
        <p14:creationId xmlns:p14="http://schemas.microsoft.com/office/powerpoint/2010/main" val="1639146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C3B58700-9FA2-48CE-AC88-D71D45EB490A}" type="datetimeFigureOut">
              <a:rPr lang="en-US" smtClean="0"/>
              <a:pPr/>
              <a:t>12/10/2013</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14400" y="1695450"/>
            <a:ext cx="5334000" cy="1447800"/>
          </a:xfrm>
        </p:spPr>
        <p:txBody>
          <a:bodyPr/>
          <a:lstStyle/>
          <a:p>
            <a:r>
              <a:rPr lang="en-US" sz="3200" dirty="0" smtClean="0"/>
              <a:t>Measurement and Assembly Procedure </a:t>
            </a:r>
            <a:br>
              <a:rPr lang="en-US" sz="3200" dirty="0" smtClean="0"/>
            </a:br>
            <a:r>
              <a:rPr lang="en-US" sz="3200" dirty="0" smtClean="0"/>
              <a:t>for DELTA Undulator</a:t>
            </a:r>
            <a:endParaRPr lang="en-US" sz="3200" dirty="0"/>
          </a:p>
        </p:txBody>
      </p:sp>
      <p:sp>
        <p:nvSpPr>
          <p:cNvPr id="6" name="Subtitle 5"/>
          <p:cNvSpPr>
            <a:spLocks noGrp="1"/>
          </p:cNvSpPr>
          <p:nvPr>
            <p:ph type="subTitle" idx="1"/>
          </p:nvPr>
        </p:nvSpPr>
        <p:spPr>
          <a:xfrm>
            <a:off x="838200" y="3663315"/>
            <a:ext cx="4395787" cy="621030"/>
          </a:xfrm>
        </p:spPr>
        <p:txBody>
          <a:bodyPr/>
          <a:lstStyle/>
          <a:p>
            <a:r>
              <a:rPr lang="en-US" dirty="0" smtClean="0"/>
              <a:t>Ed Reese</a:t>
            </a:r>
          </a:p>
          <a:p>
            <a:endParaRPr lang="en-US" dirty="0" smtClean="0"/>
          </a:p>
          <a:p>
            <a:r>
              <a:rPr lang="en-US" sz="1200" dirty="0" smtClean="0"/>
              <a:t>FDR, Dec. 11, 2013</a:t>
            </a:r>
            <a:endParaRPr lang="en-US" sz="1200" dirty="0"/>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377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smtClean="0"/>
              <a:t>Attach Drive Units to Strongback Carrier Assembly</a:t>
            </a:r>
            <a:endParaRPr lang="en-US" dirty="0"/>
          </a:p>
        </p:txBody>
      </p:sp>
      <p:sp>
        <p:nvSpPr>
          <p:cNvPr id="4" name="Content Placeholder 3"/>
          <p:cNvSpPr>
            <a:spLocks noGrp="1"/>
          </p:cNvSpPr>
          <p:nvPr>
            <p:ph sz="quarter" idx="14"/>
          </p:nvPr>
        </p:nvSpPr>
        <p:spPr>
          <a:xfrm>
            <a:off x="1981200" y="1447800"/>
            <a:ext cx="6584950" cy="4861306"/>
          </a:xfrm>
        </p:spPr>
        <p:txBody>
          <a:bodyPr/>
          <a:lstStyle/>
          <a:p>
            <a:r>
              <a:rPr lang="en-US" dirty="0" smtClean="0"/>
              <a:t>Drive units are attached to Strongback E sections with Carriers and Rails installed to </a:t>
            </a:r>
          </a:p>
          <a:p>
            <a:r>
              <a:rPr lang="en-US" dirty="0"/>
              <a:t>t</a:t>
            </a:r>
            <a:r>
              <a:rPr lang="en-US" dirty="0" smtClean="0"/>
              <a:t>est fit and </a:t>
            </a:r>
            <a:r>
              <a:rPr lang="en-US" dirty="0" smtClean="0"/>
              <a:t>operation.</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3276600"/>
            <a:ext cx="6667786" cy="281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5105400"/>
            <a:ext cx="1905000" cy="381000"/>
          </a:xfrm>
          <a:prstGeom prst="rect">
            <a:avLst/>
          </a:prstGeom>
          <a:noFill/>
        </p:spPr>
        <p:txBody>
          <a:bodyPr wrap="square" rtlCol="0">
            <a:spAutoFit/>
          </a:bodyPr>
          <a:lstStyle/>
          <a:p>
            <a:r>
              <a:rPr lang="en-US" dirty="0" smtClean="0"/>
              <a:t>Drive Unit</a:t>
            </a:r>
            <a:endParaRPr lang="en-US" dirty="0"/>
          </a:p>
        </p:txBody>
      </p:sp>
      <p:cxnSp>
        <p:nvCxnSpPr>
          <p:cNvPr id="7" name="Straight Arrow Connector 6"/>
          <p:cNvCxnSpPr/>
          <p:nvPr/>
        </p:nvCxnSpPr>
        <p:spPr>
          <a:xfrm flipV="1">
            <a:off x="1981200" y="4953000"/>
            <a:ext cx="20574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04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Fit Mounting Feet to joined Strongback Sections</a:t>
            </a:r>
            <a:endParaRPr lang="en-US" dirty="0"/>
          </a:p>
        </p:txBody>
      </p:sp>
      <p:sp>
        <p:nvSpPr>
          <p:cNvPr id="4" name="Content Placeholder 3"/>
          <p:cNvSpPr>
            <a:spLocks noGrp="1"/>
          </p:cNvSpPr>
          <p:nvPr>
            <p:ph sz="quarter" idx="14"/>
          </p:nvPr>
        </p:nvSpPr>
        <p:spPr/>
        <p:txBody>
          <a:bodyPr/>
          <a:lstStyle/>
          <a:p>
            <a:r>
              <a:rPr lang="en-US" dirty="0" smtClean="0"/>
              <a:t>Mounting Feet are attached to joined Strongback sections to calculate machining needed to correctly position Undulator centerline. </a:t>
            </a:r>
            <a:r>
              <a:rPr lang="en-US" dirty="0" smtClean="0"/>
              <a:t>Values calculated </a:t>
            </a:r>
            <a:r>
              <a:rPr lang="en-US" dirty="0" smtClean="0"/>
              <a:t>from archive data for Girder in position #33. </a:t>
            </a:r>
            <a:endParaRPr lang="en-US" dirty="0"/>
          </a:p>
        </p:txBody>
      </p:sp>
      <p:pic>
        <p:nvPicPr>
          <p:cNvPr id="6146" name="Picture 2" descr="E:\Delta\StrongbackAssy_ModelWithD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0"/>
            <a:ext cx="5745269" cy="303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78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smtClean="0"/>
              <a:t>Verify critical dimensions on Calibration Fixture</a:t>
            </a:r>
            <a:endParaRPr lang="en-US" dirty="0"/>
          </a:p>
        </p:txBody>
      </p:sp>
      <p:pic>
        <p:nvPicPr>
          <p:cNvPr id="15" name="Picture 2"/>
          <p:cNvPicPr>
            <a:picLocks noGrp="1" noChangeAspect="1" noChangeArrowheads="1"/>
          </p:cNvPicPr>
          <p:nvPr>
            <p:ph sz="quarter" idx="14"/>
          </p:nvPr>
        </p:nvPicPr>
        <p:blipFill rotWithShape="1">
          <a:blip r:embed="rId2" cstate="print">
            <a:extLst>
              <a:ext uri="{28A0092B-C50C-407E-A947-70E740481C1C}">
                <a14:useLocalDpi xmlns:a14="http://schemas.microsoft.com/office/drawing/2010/main" val="0"/>
              </a:ext>
            </a:extLst>
          </a:blip>
          <a:srcRect l="2699" b="3378"/>
          <a:stretch/>
        </p:blipFill>
        <p:spPr bwMode="auto">
          <a:xfrm>
            <a:off x="304800" y="3216987"/>
            <a:ext cx="5181600" cy="312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3124200"/>
            <a:ext cx="3162054" cy="284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51822" y="1371600"/>
            <a:ext cx="8103570" cy="923330"/>
          </a:xfrm>
          <a:prstGeom prst="rect">
            <a:avLst/>
          </a:prstGeom>
          <a:noFill/>
        </p:spPr>
        <p:txBody>
          <a:bodyPr wrap="square" rtlCol="0">
            <a:spAutoFit/>
          </a:bodyPr>
          <a:lstStyle/>
          <a:p>
            <a:r>
              <a:rPr lang="en-US" dirty="0" smtClean="0"/>
              <a:t>The critical surfaces on the Calibration Fixture have the same dimensions and tolerances as one half of the Strongback E section. The fixture is inclined </a:t>
            </a:r>
          </a:p>
          <a:p>
            <a:r>
              <a:rPr lang="en-US" dirty="0" smtClean="0"/>
              <a:t>45 deg so that the magnets, when installed will be in a vertical orientation.</a:t>
            </a:r>
            <a:endParaRPr lang="en-US" dirty="0"/>
          </a:p>
        </p:txBody>
      </p:sp>
      <p:sp>
        <p:nvSpPr>
          <p:cNvPr id="18" name="TextBox 17"/>
          <p:cNvSpPr txBox="1"/>
          <p:nvPr/>
        </p:nvSpPr>
        <p:spPr>
          <a:xfrm>
            <a:off x="5943600" y="6096000"/>
            <a:ext cx="2057400" cy="276999"/>
          </a:xfrm>
          <a:prstGeom prst="rect">
            <a:avLst/>
          </a:prstGeom>
          <a:noFill/>
        </p:spPr>
        <p:txBody>
          <a:bodyPr wrap="square" rtlCol="0">
            <a:spAutoFit/>
          </a:bodyPr>
          <a:lstStyle/>
          <a:p>
            <a:r>
              <a:rPr lang="en-US" sz="1200" dirty="0" smtClean="0"/>
              <a:t>Critical Surfaces</a:t>
            </a:r>
            <a:endParaRPr lang="en-US" sz="1200" dirty="0"/>
          </a:p>
        </p:txBody>
      </p:sp>
      <p:cxnSp>
        <p:nvCxnSpPr>
          <p:cNvPr id="20" name="Straight Arrow Connector 19"/>
          <p:cNvCxnSpPr/>
          <p:nvPr/>
        </p:nvCxnSpPr>
        <p:spPr>
          <a:xfrm flipV="1">
            <a:off x="6858000" y="53340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858000" y="4876800"/>
            <a:ext cx="1295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25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Install Carrier/Rail assemblies on Fixture and verify alignment of reference surfaces for </a:t>
            </a:r>
            <a:r>
              <a:rPr lang="en-US" dirty="0" smtClean="0"/>
              <a:t>Keyence </a:t>
            </a:r>
            <a:r>
              <a:rPr lang="en-US" dirty="0" smtClean="0"/>
              <a:t>sensors</a:t>
            </a:r>
            <a:endParaRPr lang="en-US" dirty="0"/>
          </a:p>
        </p:txBody>
      </p:sp>
      <p:pic>
        <p:nvPicPr>
          <p:cNvPr id="5" name="Picture 3"/>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06229" y="3207683"/>
            <a:ext cx="4903972" cy="310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2590800"/>
            <a:ext cx="2362200" cy="261610"/>
          </a:xfrm>
          <a:prstGeom prst="rect">
            <a:avLst/>
          </a:prstGeom>
          <a:noFill/>
        </p:spPr>
        <p:txBody>
          <a:bodyPr wrap="square" rtlCol="0">
            <a:spAutoFit/>
          </a:bodyPr>
          <a:lstStyle/>
          <a:p>
            <a:r>
              <a:rPr lang="en-US" sz="1100" dirty="0" smtClean="0"/>
              <a:t>Reference Surface</a:t>
            </a:r>
            <a:endParaRPr lang="en-US" sz="1100" dirty="0"/>
          </a:p>
        </p:txBody>
      </p:sp>
      <p:cxnSp>
        <p:nvCxnSpPr>
          <p:cNvPr id="8" name="Straight Arrow Connector 7"/>
          <p:cNvCxnSpPr/>
          <p:nvPr/>
        </p:nvCxnSpPr>
        <p:spPr>
          <a:xfrm>
            <a:off x="1828800" y="2852410"/>
            <a:ext cx="685800" cy="1109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6229" y="1600199"/>
            <a:ext cx="7342371" cy="307777"/>
          </a:xfrm>
          <a:prstGeom prst="rect">
            <a:avLst/>
          </a:prstGeom>
          <a:noFill/>
        </p:spPr>
        <p:txBody>
          <a:bodyPr wrap="square" rtlCol="0">
            <a:spAutoFit/>
          </a:bodyPr>
          <a:lstStyle/>
          <a:p>
            <a:r>
              <a:rPr lang="en-US" sz="1400" dirty="0" smtClean="0"/>
              <a:t>Reference Surface will be used to adjust pitch of fixture on </a:t>
            </a:r>
            <a:r>
              <a:rPr lang="en-US" sz="1400" dirty="0"/>
              <a:t>K</a:t>
            </a:r>
            <a:r>
              <a:rPr lang="en-US" sz="1400" dirty="0" smtClean="0"/>
              <a:t>uglar Bench</a:t>
            </a:r>
            <a:endParaRPr lang="en-US" sz="1400" dirty="0"/>
          </a:p>
        </p:txBody>
      </p:sp>
    </p:spTree>
    <p:extLst>
      <p:ext uri="{BB962C8B-B14F-4D97-AF65-F5344CB8AC3E}">
        <p14:creationId xmlns:p14="http://schemas.microsoft.com/office/powerpoint/2010/main" val="190096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Install Magnets onto Carriers </a:t>
            </a:r>
            <a:endParaRPr lang="en-US" dirty="0"/>
          </a:p>
        </p:txBody>
      </p:sp>
      <p:pic>
        <p:nvPicPr>
          <p:cNvPr id="5" name="Picture 2" descr="E:\Delta\CarrierTypical_with dims.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071242" y="1924172"/>
            <a:ext cx="7005957" cy="363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62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Move Tuning Fixture to CMM and measure Tip circle location of each magnet</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03" y="1447800"/>
            <a:ext cx="4279861"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474" y="1981200"/>
            <a:ext cx="4183380" cy="1923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7803" y="4114800"/>
            <a:ext cx="8308997" cy="646331"/>
          </a:xfrm>
          <a:prstGeom prst="rect">
            <a:avLst/>
          </a:prstGeom>
          <a:noFill/>
        </p:spPr>
        <p:txBody>
          <a:bodyPr wrap="square" rtlCol="0">
            <a:spAutoFit/>
          </a:bodyPr>
          <a:lstStyle/>
          <a:p>
            <a:r>
              <a:rPr lang="en-US" dirty="0" smtClean="0"/>
              <a:t>The Tip of each magnet is scanned by the CMM. A circle of fixed diameter is fit to the scanned point set giving the center location of the magnet.</a:t>
            </a:r>
            <a:endParaRPr lang="en-US" dirty="0"/>
          </a:p>
        </p:txBody>
      </p:sp>
    </p:spTree>
    <p:extLst>
      <p:ext uri="{BB962C8B-B14F-4D97-AF65-F5344CB8AC3E}">
        <p14:creationId xmlns:p14="http://schemas.microsoft.com/office/powerpoint/2010/main" val="3593884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Evaluate mechanical alignment of Magnets installed on Carrier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104" y="1420931"/>
            <a:ext cx="3595687" cy="251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34" y="1543600"/>
            <a:ext cx="3750469" cy="237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4191000"/>
            <a:ext cx="7848600" cy="923330"/>
          </a:xfrm>
          <a:prstGeom prst="rect">
            <a:avLst/>
          </a:prstGeom>
          <a:noFill/>
        </p:spPr>
        <p:txBody>
          <a:bodyPr wrap="square" rtlCol="0">
            <a:spAutoFit/>
          </a:bodyPr>
          <a:lstStyle/>
          <a:p>
            <a:r>
              <a:rPr lang="en-US" dirty="0" smtClean="0"/>
              <a:t>The center points all magnets are collected and their deviation in the YZ and XZ planes of the nominal centerline are calculated</a:t>
            </a:r>
          </a:p>
          <a:p>
            <a:endParaRPr lang="en-US" dirty="0"/>
          </a:p>
        </p:txBody>
      </p:sp>
    </p:spTree>
    <p:extLst>
      <p:ext uri="{BB962C8B-B14F-4D97-AF65-F5344CB8AC3E}">
        <p14:creationId xmlns:p14="http://schemas.microsoft.com/office/powerpoint/2010/main" val="215297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smtClean="0"/>
              <a:t>Tuning Fixture moved to Kuglar Bench for Magnetic Measurement</a:t>
            </a:r>
            <a:endParaRPr lang="en-US" dirty="0"/>
          </a:p>
        </p:txBody>
      </p:sp>
      <p:sp>
        <p:nvSpPr>
          <p:cNvPr id="4" name="Content Placeholder 3"/>
          <p:cNvSpPr>
            <a:spLocks noGrp="1"/>
          </p:cNvSpPr>
          <p:nvPr>
            <p:ph sz="quarter" idx="14"/>
          </p:nvPr>
        </p:nvSpPr>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After initial CMM measurement the Tuning Fixture with Magnet/Carriers installed is moved to the Kuglar Bench for Magnetic Measurement.</a:t>
            </a:r>
          </a:p>
          <a:p>
            <a:pPr marL="342900" indent="-342900">
              <a:buFont typeface="Arial" panose="020B0604020202020204" pitchFamily="34" charset="0"/>
              <a:buChar char="•"/>
            </a:pPr>
            <a:r>
              <a:rPr lang="en-US" dirty="0" smtClean="0"/>
              <a:t>After Magnetic Measurement the magnets may be adjusted with shims in the Y direction or shifted with set screws in the X direction. This process may go through several iterations.</a:t>
            </a:r>
          </a:p>
          <a:p>
            <a:pPr marL="342900" indent="-342900">
              <a:buFont typeface="Arial" panose="020B0604020202020204" pitchFamily="34" charset="0"/>
              <a:buChar char="•"/>
            </a:pPr>
            <a:r>
              <a:rPr lang="en-US" dirty="0" smtClean="0"/>
              <a:t>After Magnetic Measurement is complete the Tuning fixture will be returned to the CMM for a final measurement on magnet positions. </a:t>
            </a:r>
            <a:endParaRPr lang="en-US" dirty="0"/>
          </a:p>
        </p:txBody>
      </p:sp>
    </p:spTree>
    <p:extLst>
      <p:ext uri="{BB962C8B-B14F-4D97-AF65-F5344CB8AC3E}">
        <p14:creationId xmlns:p14="http://schemas.microsoft.com/office/powerpoint/2010/main" val="56259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Installation of Carrier assemblies to Strongback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228725"/>
            <a:ext cx="8610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55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t>Installing Lower Carrier assemblies </a:t>
            </a:r>
            <a:endParaRPr lang="en-US" dirty="0"/>
          </a:p>
        </p:txBody>
      </p:sp>
      <p:grpSp>
        <p:nvGrpSpPr>
          <p:cNvPr id="5" name="Group 4"/>
          <p:cNvGrpSpPr/>
          <p:nvPr/>
        </p:nvGrpSpPr>
        <p:grpSpPr>
          <a:xfrm>
            <a:off x="1905000" y="2133600"/>
            <a:ext cx="5562600" cy="4039224"/>
            <a:chOff x="1905000" y="1219200"/>
            <a:chExt cx="6705600" cy="4956276"/>
          </a:xfrm>
        </p:grpSpPr>
        <p:pic>
          <p:nvPicPr>
            <p:cNvPr id="6" name="Picture 3"/>
            <p:cNvPicPr>
              <a:picLocks noChangeAspect="1" noChangeArrowheads="1"/>
            </p:cNvPicPr>
            <p:nvPr/>
          </p:nvPicPr>
          <p:blipFill>
            <a:blip r:embed="rId2" cstate="print"/>
            <a:srcRect/>
            <a:stretch>
              <a:fillRect/>
            </a:stretch>
          </p:blipFill>
          <p:spPr bwMode="auto">
            <a:xfrm>
              <a:off x="1905000" y="1219200"/>
              <a:ext cx="5229726" cy="4876800"/>
            </a:xfrm>
            <a:prstGeom prst="rect">
              <a:avLst/>
            </a:prstGeom>
            <a:noFill/>
            <a:ln w="9525">
              <a:noFill/>
              <a:miter lim="800000"/>
              <a:headEnd/>
              <a:tailEnd/>
            </a:ln>
          </p:spPr>
        </p:pic>
        <p:sp>
          <p:nvSpPr>
            <p:cNvPr id="7" name="TextBox 6"/>
            <p:cNvSpPr txBox="1"/>
            <p:nvPr/>
          </p:nvSpPr>
          <p:spPr>
            <a:xfrm>
              <a:off x="6781800" y="1600200"/>
              <a:ext cx="1828800" cy="646331"/>
            </a:xfrm>
            <a:prstGeom prst="rect">
              <a:avLst/>
            </a:prstGeom>
            <a:noFill/>
          </p:spPr>
          <p:txBody>
            <a:bodyPr wrap="square" rtlCol="0">
              <a:spAutoFit/>
            </a:bodyPr>
            <a:lstStyle/>
            <a:p>
              <a:r>
                <a:rPr lang="en-US" b="1" dirty="0" smtClean="0">
                  <a:solidFill>
                    <a:srgbClr val="0070C0"/>
                  </a:solidFill>
                  <a:latin typeface="Arial" pitchFamily="34" charset="0"/>
                  <a:cs typeface="Arial" pitchFamily="34" charset="0"/>
                </a:rPr>
                <a:t>Rigging one magnet carrier</a:t>
              </a:r>
              <a:endParaRPr lang="en-US" b="1" dirty="0">
                <a:solidFill>
                  <a:srgbClr val="0070C0"/>
                </a:solidFill>
                <a:latin typeface="Arial" pitchFamily="34" charset="0"/>
                <a:cs typeface="Arial" pitchFamily="34" charset="0"/>
              </a:endParaRPr>
            </a:p>
          </p:txBody>
        </p:sp>
        <p:sp>
          <p:nvSpPr>
            <p:cNvPr id="8" name="TextBox 7"/>
            <p:cNvSpPr txBox="1"/>
            <p:nvPr/>
          </p:nvSpPr>
          <p:spPr>
            <a:xfrm>
              <a:off x="4572000" y="5486400"/>
              <a:ext cx="3810000" cy="689076"/>
            </a:xfrm>
            <a:prstGeom prst="rect">
              <a:avLst/>
            </a:prstGeom>
            <a:noFill/>
          </p:spPr>
          <p:txBody>
            <a:bodyPr wrap="square" rtlCol="0">
              <a:spAutoFit/>
            </a:bodyPr>
            <a:lstStyle/>
            <a:p>
              <a:r>
                <a:rPr lang="en-US" b="1" dirty="0" smtClean="0">
                  <a:solidFill>
                    <a:srgbClr val="0070C0"/>
                  </a:solidFill>
                  <a:latin typeface="Arial" pitchFamily="34" charset="0"/>
                  <a:cs typeface="Arial" pitchFamily="34" charset="0"/>
                </a:rPr>
                <a:t>Translation stage</a:t>
              </a:r>
            </a:p>
            <a:p>
              <a:r>
                <a:rPr lang="en-US" b="1" dirty="0">
                  <a:solidFill>
                    <a:srgbClr val="0070C0"/>
                  </a:solidFill>
                  <a:latin typeface="Arial" pitchFamily="34" charset="0"/>
                  <a:cs typeface="Arial" pitchFamily="34" charset="0"/>
                </a:rPr>
                <a:t>c</a:t>
              </a:r>
              <a:r>
                <a:rPr lang="en-US" b="1" dirty="0" smtClean="0">
                  <a:solidFill>
                    <a:srgbClr val="0070C0"/>
                  </a:solidFill>
                  <a:latin typeface="Arial" pitchFamily="34" charset="0"/>
                  <a:cs typeface="Arial" pitchFamily="34" charset="0"/>
                </a:rPr>
                <a:t>onnected to the strong back</a:t>
              </a:r>
              <a:endParaRPr lang="en-US" b="1" dirty="0">
                <a:solidFill>
                  <a:srgbClr val="0070C0"/>
                </a:solidFill>
                <a:latin typeface="Arial" pitchFamily="34" charset="0"/>
                <a:cs typeface="Arial" pitchFamily="34" charset="0"/>
              </a:endParaRPr>
            </a:p>
          </p:txBody>
        </p:sp>
        <p:sp>
          <p:nvSpPr>
            <p:cNvPr id="9" name="TextBox 8"/>
            <p:cNvSpPr txBox="1"/>
            <p:nvPr/>
          </p:nvSpPr>
          <p:spPr>
            <a:xfrm>
              <a:off x="2362200" y="5562600"/>
              <a:ext cx="1828800" cy="369332"/>
            </a:xfrm>
            <a:prstGeom prst="rect">
              <a:avLst/>
            </a:prstGeom>
            <a:noFill/>
          </p:spPr>
          <p:txBody>
            <a:bodyPr wrap="square" rtlCol="0">
              <a:spAutoFit/>
            </a:bodyPr>
            <a:lstStyle/>
            <a:p>
              <a:r>
                <a:rPr lang="en-US" b="1" dirty="0" smtClean="0">
                  <a:solidFill>
                    <a:srgbClr val="0070C0"/>
                  </a:solidFill>
                  <a:latin typeface="Arial" pitchFamily="34" charset="0"/>
                  <a:cs typeface="Arial" pitchFamily="34" charset="0"/>
                </a:rPr>
                <a:t>Support</a:t>
              </a:r>
              <a:endParaRPr lang="en-US" b="1" dirty="0">
                <a:solidFill>
                  <a:srgbClr val="0070C0"/>
                </a:solidFill>
                <a:latin typeface="Arial" pitchFamily="34" charset="0"/>
                <a:cs typeface="Arial" pitchFamily="34" charset="0"/>
              </a:endParaRPr>
            </a:p>
          </p:txBody>
        </p:sp>
        <p:sp>
          <p:nvSpPr>
            <p:cNvPr id="10" name="TextBox 9"/>
            <p:cNvSpPr txBox="1"/>
            <p:nvPr/>
          </p:nvSpPr>
          <p:spPr>
            <a:xfrm>
              <a:off x="2667000" y="1300440"/>
              <a:ext cx="1609493" cy="360944"/>
            </a:xfrm>
            <a:prstGeom prst="rect">
              <a:avLst/>
            </a:prstGeom>
            <a:noFill/>
          </p:spPr>
          <p:txBody>
            <a:bodyPr wrap="square" rtlCol="0">
              <a:spAutoFit/>
            </a:bodyPr>
            <a:lstStyle/>
            <a:p>
              <a:r>
                <a:rPr lang="en-US" sz="1600" b="1" dirty="0" smtClean="0">
                  <a:solidFill>
                    <a:srgbClr val="0070C0"/>
                  </a:solidFill>
                  <a:latin typeface="Arial" pitchFamily="34" charset="0"/>
                  <a:cs typeface="Arial" pitchFamily="34" charset="0"/>
                </a:rPr>
                <a:t>Strong back</a:t>
              </a:r>
              <a:endParaRPr lang="en-US" sz="1600" b="1" dirty="0">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331576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Focus of Presentation</a:t>
            </a:r>
            <a:endParaRPr lang="en-US" dirty="0"/>
          </a:p>
        </p:txBody>
      </p:sp>
      <p:sp>
        <p:nvSpPr>
          <p:cNvPr id="4" name="Content Placeholder 3"/>
          <p:cNvSpPr>
            <a:spLocks noGrp="1"/>
          </p:cNvSpPr>
          <p:nvPr>
            <p:ph sz="quarter" idx="14"/>
          </p:nvPr>
        </p:nvSpPr>
        <p:spPr/>
        <p:txBody>
          <a:bodyPr/>
          <a:lstStyle/>
          <a:p>
            <a:pPr algn="ctr"/>
            <a:endParaRPr lang="en-US" dirty="0" smtClean="0"/>
          </a:p>
          <a:p>
            <a:pPr algn="ctr"/>
            <a:endParaRPr lang="en-US" dirty="0"/>
          </a:p>
          <a:p>
            <a:r>
              <a:rPr lang="en-US" dirty="0" smtClean="0"/>
              <a:t>This presentation will focus on the areas of the assembly process for the Delta Undulator were the measurement of key components and assemblies will ensure that the tight tolerances needed for the device to function correctly are maintained. It will not provide a step by step narrative for the assembly of the device.  </a:t>
            </a:r>
            <a:endParaRPr lang="en-US" dirty="0"/>
          </a:p>
        </p:txBody>
      </p:sp>
    </p:spTree>
    <p:extLst>
      <p:ext uri="{BB962C8B-B14F-4D97-AF65-F5344CB8AC3E}">
        <p14:creationId xmlns:p14="http://schemas.microsoft.com/office/powerpoint/2010/main" val="3852192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smtClean="0"/>
              <a:t>Installing Upper Carrier assemblies</a:t>
            </a:r>
            <a:endParaRPr lang="en-US" dirty="0"/>
          </a:p>
        </p:txBody>
      </p:sp>
      <p:pic>
        <p:nvPicPr>
          <p:cNvPr id="5" name="Picture 2"/>
          <p:cNvPicPr>
            <a:picLocks noGrp="1" noChangeAspect="1" noChangeArrowheads="1"/>
          </p:cNvPicPr>
          <p:nvPr>
            <p:ph sz="quarter" idx="14"/>
          </p:nvPr>
        </p:nvPicPr>
        <p:blipFill>
          <a:blip r:embed="rId2" cstate="print"/>
          <a:srcRect/>
          <a:stretch>
            <a:fillRect/>
          </a:stretch>
        </p:blipFill>
        <p:spPr bwMode="auto">
          <a:xfrm>
            <a:off x="1914247" y="1933708"/>
            <a:ext cx="4486553" cy="4375016"/>
          </a:xfrm>
          <a:prstGeom prst="rect">
            <a:avLst/>
          </a:prstGeom>
          <a:noFill/>
          <a:ln w="9525">
            <a:noFill/>
            <a:miter lim="800000"/>
            <a:headEnd/>
            <a:tailEnd/>
          </a:ln>
        </p:spPr>
      </p:pic>
    </p:spTree>
    <p:extLst>
      <p:ext uri="{BB962C8B-B14F-4D97-AF65-F5344CB8AC3E}">
        <p14:creationId xmlns:p14="http://schemas.microsoft.com/office/powerpoint/2010/main" val="328649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Joining fully assembled Strongback halves together</a:t>
            </a:r>
            <a:endParaRPr lang="en-US" dirty="0"/>
          </a:p>
        </p:txBody>
      </p:sp>
      <p:pic>
        <p:nvPicPr>
          <p:cNvPr id="9218" name="Picture 2" descr="E:\Delta\AssyFixture_Hal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4" y="2438400"/>
            <a:ext cx="8215764"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2286000"/>
            <a:ext cx="2743200" cy="381000"/>
          </a:xfrm>
          <a:prstGeom prst="rect">
            <a:avLst/>
          </a:prstGeom>
          <a:noFill/>
        </p:spPr>
        <p:txBody>
          <a:bodyPr wrap="square" rtlCol="0">
            <a:spAutoFit/>
          </a:bodyPr>
          <a:lstStyle/>
          <a:p>
            <a:r>
              <a:rPr lang="en-US" dirty="0" smtClean="0"/>
              <a:t>Strongback sections</a:t>
            </a:r>
            <a:endParaRPr lang="en-US" dirty="0"/>
          </a:p>
        </p:txBody>
      </p:sp>
      <p:sp>
        <p:nvSpPr>
          <p:cNvPr id="6" name="TextBox 5"/>
          <p:cNvSpPr txBox="1"/>
          <p:nvPr/>
        </p:nvSpPr>
        <p:spPr>
          <a:xfrm>
            <a:off x="451822" y="5334000"/>
            <a:ext cx="3053378" cy="369332"/>
          </a:xfrm>
          <a:prstGeom prst="rect">
            <a:avLst/>
          </a:prstGeom>
          <a:noFill/>
        </p:spPr>
        <p:txBody>
          <a:bodyPr wrap="square" rtlCol="0">
            <a:spAutoFit/>
          </a:bodyPr>
          <a:lstStyle/>
          <a:p>
            <a:r>
              <a:rPr lang="en-US" dirty="0" smtClean="0"/>
              <a:t>Sliding Fixtures</a:t>
            </a:r>
            <a:endParaRPr lang="en-US" dirty="0"/>
          </a:p>
        </p:txBody>
      </p:sp>
      <p:cxnSp>
        <p:nvCxnSpPr>
          <p:cNvPr id="8" name="Straight Arrow Connector 7"/>
          <p:cNvCxnSpPr/>
          <p:nvPr/>
        </p:nvCxnSpPr>
        <p:spPr>
          <a:xfrm>
            <a:off x="2286000" y="26670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26670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33600" y="4419600"/>
            <a:ext cx="914400" cy="1099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5518666"/>
            <a:ext cx="312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 y="1371600"/>
            <a:ext cx="8839200" cy="646331"/>
          </a:xfrm>
          <a:prstGeom prst="rect">
            <a:avLst/>
          </a:prstGeom>
          <a:noFill/>
        </p:spPr>
        <p:txBody>
          <a:bodyPr wrap="square" rtlCol="0">
            <a:spAutoFit/>
          </a:bodyPr>
          <a:lstStyle/>
          <a:p>
            <a:r>
              <a:rPr lang="en-US" dirty="0" smtClean="0"/>
              <a:t>The two Strongback sections will be mounted onto sliding fixtures. These fixture will be used to control the magnetic forces as the two halves are brought together.</a:t>
            </a:r>
            <a:endParaRPr lang="en-US" dirty="0"/>
          </a:p>
        </p:txBody>
      </p:sp>
    </p:spTree>
    <p:extLst>
      <p:ext uri="{BB962C8B-B14F-4D97-AF65-F5344CB8AC3E}">
        <p14:creationId xmlns:p14="http://schemas.microsoft.com/office/powerpoint/2010/main" val="176862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Measurement of all large components will be done on the LEITZ CMM in the MMF</a:t>
            </a:r>
            <a:endParaRPr lang="en-US" dirty="0"/>
          </a:p>
        </p:txBody>
      </p:sp>
      <p:sp>
        <p:nvSpPr>
          <p:cNvPr id="6" name="Content Placeholder 2"/>
          <p:cNvSpPr>
            <a:spLocks noGrp="1"/>
          </p:cNvSpPr>
          <p:nvPr>
            <p:ph idx="4294967295"/>
          </p:nvPr>
        </p:nvSpPr>
        <p:spPr>
          <a:xfrm>
            <a:off x="161925" y="1600200"/>
            <a:ext cx="8885082" cy="4525963"/>
          </a:xfrm>
          <a:prstGeom prst="rect">
            <a:avLst/>
          </a:prstGeom>
        </p:spPr>
        <p:txBody>
          <a:bodyPr>
            <a:normAutofit/>
          </a:bodyPr>
          <a:lstStyle/>
          <a:p>
            <a:pPr>
              <a:lnSpc>
                <a:spcPct val="150000"/>
              </a:lnSpc>
            </a:pPr>
            <a:r>
              <a:rPr lang="en-US" sz="1600" dirty="0" smtClean="0"/>
              <a:t>        </a:t>
            </a:r>
          </a:p>
          <a:p>
            <a:endParaRPr lang="en-US" sz="1600" dirty="0"/>
          </a:p>
        </p:txBody>
      </p:sp>
      <p:pic>
        <p:nvPicPr>
          <p:cNvPr id="1026" name="Picture 2" descr="E:\Delta\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3699463"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8200" y="1600200"/>
            <a:ext cx="391795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CMM has measuring range of</a:t>
            </a:r>
          </a:p>
          <a:p>
            <a:r>
              <a:rPr lang="en-US" dirty="0"/>
              <a:t> </a:t>
            </a:r>
            <a:r>
              <a:rPr lang="en-US" dirty="0" smtClean="0"/>
              <a:t>    X axis = 4500 mm</a:t>
            </a:r>
          </a:p>
          <a:p>
            <a:r>
              <a:rPr lang="en-US" dirty="0"/>
              <a:t> </a:t>
            </a:r>
            <a:r>
              <a:rPr lang="en-US" dirty="0" smtClean="0"/>
              <a:t>    Y axis = 1200 mm</a:t>
            </a:r>
          </a:p>
          <a:p>
            <a:r>
              <a:rPr lang="en-US" dirty="0"/>
              <a:t> </a:t>
            </a:r>
            <a:r>
              <a:rPr lang="en-US" dirty="0" smtClean="0"/>
              <a:t>    Z axis =   900 mm</a:t>
            </a:r>
          </a:p>
          <a:p>
            <a:endParaRPr lang="en-US" dirty="0" smtClean="0"/>
          </a:p>
          <a:p>
            <a:pPr marL="285750" indent="-285750">
              <a:buFont typeface="Arial" panose="020B0604020202020204" pitchFamily="34" charset="0"/>
              <a:buChar char="•"/>
            </a:pPr>
            <a:r>
              <a:rPr lang="en-US" dirty="0" smtClean="0"/>
              <a:t>Volumetric Measurement </a:t>
            </a:r>
            <a:r>
              <a:rPr lang="en-US" dirty="0" smtClean="0"/>
              <a:t>Uncertainty </a:t>
            </a:r>
            <a:r>
              <a:rPr lang="en-US" dirty="0" smtClean="0"/>
              <a:t>= </a:t>
            </a:r>
            <a:r>
              <a:rPr lang="en-US" dirty="0" smtClean="0"/>
              <a:t>1.5+l/350</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All components fit on CMM </a:t>
            </a:r>
            <a:endParaRPr lang="en-US" dirty="0"/>
          </a:p>
        </p:txBody>
      </p:sp>
    </p:spTree>
    <p:extLst>
      <p:ext uri="{BB962C8B-B14F-4D97-AF65-F5344CB8AC3E}">
        <p14:creationId xmlns:p14="http://schemas.microsoft.com/office/powerpoint/2010/main" val="267056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BD36294-2849-48A8-8531-5354CF3095D2}" type="slidenum">
              <a:rPr lang="en-US" smtClean="0"/>
              <a:pPr/>
              <a:t>4</a:t>
            </a:fld>
            <a:endParaRPr lang="en-US" dirty="0"/>
          </a:p>
        </p:txBody>
      </p:sp>
      <p:sp>
        <p:nvSpPr>
          <p:cNvPr id="29" name="Title 28"/>
          <p:cNvSpPr>
            <a:spLocks noGrp="1"/>
          </p:cNvSpPr>
          <p:nvPr>
            <p:ph type="title"/>
          </p:nvPr>
        </p:nvSpPr>
        <p:spPr/>
        <p:txBody>
          <a:bodyPr/>
          <a:lstStyle/>
          <a:p>
            <a:r>
              <a:rPr lang="en-US" dirty="0" smtClean="0"/>
              <a:t>Machined Strongback E Sections</a:t>
            </a:r>
            <a:endParaRPr lang="en-CA" dirty="0"/>
          </a:p>
        </p:txBody>
      </p:sp>
      <p:pic>
        <p:nvPicPr>
          <p:cNvPr id="2051" name="Picture 3" descr="E:\Delta\StrongbackHa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53544"/>
            <a:ext cx="8077200" cy="419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245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Critical Strongback E </a:t>
            </a:r>
            <a:r>
              <a:rPr lang="en-US" dirty="0"/>
              <a:t>S</a:t>
            </a:r>
            <a:r>
              <a:rPr lang="en-US" dirty="0" smtClean="0"/>
              <a:t>ection Measurements</a:t>
            </a:r>
            <a:endParaRPr lang="en-US" dirty="0"/>
          </a:p>
        </p:txBody>
      </p:sp>
      <p:pic>
        <p:nvPicPr>
          <p:cNvPr id="15" name="Picture 2"/>
          <p:cNvPicPr>
            <a:picLocks noChangeAspect="1" noChangeArrowheads="1"/>
          </p:cNvPicPr>
          <p:nvPr/>
        </p:nvPicPr>
        <p:blipFill>
          <a:blip r:embed="rId2" cstate="print"/>
          <a:srcRect/>
          <a:stretch>
            <a:fillRect/>
          </a:stretch>
        </p:blipFill>
        <p:spPr bwMode="auto">
          <a:xfrm>
            <a:off x="4371774" y="1775541"/>
            <a:ext cx="1788459" cy="4486835"/>
          </a:xfrm>
          <a:prstGeom prst="rect">
            <a:avLst/>
          </a:prstGeom>
          <a:noFill/>
          <a:ln w="9525">
            <a:noFill/>
            <a:miter lim="800000"/>
            <a:headEnd/>
            <a:tailEnd/>
          </a:ln>
        </p:spPr>
      </p:pic>
      <p:sp>
        <p:nvSpPr>
          <p:cNvPr id="16" name="Oval 15"/>
          <p:cNvSpPr/>
          <p:nvPr/>
        </p:nvSpPr>
        <p:spPr>
          <a:xfrm>
            <a:off x="4998798" y="2084978"/>
            <a:ext cx="592178" cy="541515"/>
          </a:xfrm>
          <a:prstGeom prst="ellipse">
            <a:avLst/>
          </a:prstGeom>
          <a:solidFill>
            <a:srgbClr val="FFFF00">
              <a:alpha val="37000"/>
            </a:srgb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981374" y="3477444"/>
            <a:ext cx="685801" cy="660298"/>
          </a:xfrm>
          <a:prstGeom prst="ellipse">
            <a:avLst/>
          </a:prstGeom>
          <a:solidFill>
            <a:srgbClr val="FFFF00">
              <a:alpha val="37000"/>
            </a:srgb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998797" y="5411425"/>
            <a:ext cx="627023" cy="602710"/>
          </a:xfrm>
          <a:prstGeom prst="ellipse">
            <a:avLst/>
          </a:prstGeom>
          <a:solidFill>
            <a:srgbClr val="FFFF00">
              <a:alpha val="37000"/>
            </a:srgb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3"/>
          <p:cNvPicPr>
            <a:picLocks noChangeAspect="1" noChangeArrowheads="1"/>
          </p:cNvPicPr>
          <p:nvPr/>
        </p:nvPicPr>
        <p:blipFill>
          <a:blip r:embed="rId3" cstate="print"/>
          <a:srcRect/>
          <a:stretch>
            <a:fillRect/>
          </a:stretch>
        </p:blipFill>
        <p:spPr bwMode="auto">
          <a:xfrm>
            <a:off x="485575" y="2232742"/>
            <a:ext cx="2895600" cy="3196919"/>
          </a:xfrm>
          <a:prstGeom prst="rect">
            <a:avLst/>
          </a:prstGeom>
          <a:noFill/>
          <a:ln w="9525">
            <a:noFill/>
            <a:miter lim="800000"/>
            <a:headEnd/>
            <a:tailEnd/>
          </a:ln>
        </p:spPr>
      </p:pic>
      <p:sp>
        <p:nvSpPr>
          <p:cNvPr id="20" name="Oval 19"/>
          <p:cNvSpPr/>
          <p:nvPr/>
        </p:nvSpPr>
        <p:spPr>
          <a:xfrm>
            <a:off x="790375" y="1394542"/>
            <a:ext cx="3200400" cy="3200400"/>
          </a:xfrm>
          <a:prstGeom prst="ellipse">
            <a:avLst/>
          </a:prstGeom>
          <a:solidFill>
            <a:srgbClr val="FFFF00">
              <a:alpha val="18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stCxn id="20" idx="7"/>
            <a:endCxn id="17" idx="7"/>
          </p:cNvCxnSpPr>
          <p:nvPr/>
        </p:nvCxnSpPr>
        <p:spPr>
          <a:xfrm>
            <a:off x="3522087" y="1863229"/>
            <a:ext cx="2044655" cy="1710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0" idx="4"/>
            <a:endCxn id="17" idx="4"/>
          </p:cNvCxnSpPr>
          <p:nvPr/>
        </p:nvCxnSpPr>
        <p:spPr>
          <a:xfrm flipV="1">
            <a:off x="2390575" y="4137742"/>
            <a:ext cx="29337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466775" y="2613742"/>
            <a:ext cx="2121093" cy="461665"/>
          </a:xfrm>
          <a:prstGeom prst="rect">
            <a:avLst/>
          </a:prstGeom>
        </p:spPr>
        <p:txBody>
          <a:bodyPr wrap="none">
            <a:spAutoFit/>
          </a:bodyPr>
          <a:lstStyle/>
          <a:p>
            <a:r>
              <a:rPr lang="en-US" sz="2400" b="1" dirty="0" smtClean="0">
                <a:solidFill>
                  <a:schemeClr val="tx1">
                    <a:lumMod val="50000"/>
                    <a:lumOff val="50000"/>
                  </a:schemeClr>
                </a:solidFill>
                <a:latin typeface="Arial" pitchFamily="34" charset="0"/>
                <a:cs typeface="Arial" pitchFamily="34" charset="0"/>
              </a:rPr>
              <a:t>± 0.1 µm/mm</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24" name="TextBox 23"/>
          <p:cNvSpPr txBox="1"/>
          <p:nvPr/>
        </p:nvSpPr>
        <p:spPr>
          <a:xfrm>
            <a:off x="5819575" y="2461342"/>
            <a:ext cx="2514600" cy="923330"/>
          </a:xfrm>
          <a:prstGeom prst="rect">
            <a:avLst/>
          </a:prstGeom>
          <a:noFill/>
        </p:spPr>
        <p:txBody>
          <a:bodyPr wrap="square" rtlCol="0">
            <a:spAutoFit/>
          </a:bodyPr>
          <a:lstStyle/>
          <a:p>
            <a:r>
              <a:rPr lang="en-US" b="1" dirty="0" smtClean="0">
                <a:solidFill>
                  <a:schemeClr val="tx1">
                    <a:lumMod val="50000"/>
                    <a:lumOff val="50000"/>
                  </a:schemeClr>
                </a:solidFill>
                <a:latin typeface="Arial" pitchFamily="34" charset="0"/>
                <a:cs typeface="Arial" pitchFamily="34" charset="0"/>
              </a:rPr>
              <a:t>Red surface areas need to be machined precisely</a:t>
            </a:r>
            <a:endParaRPr lang="en-US" b="1" dirty="0">
              <a:solidFill>
                <a:schemeClr val="tx1">
                  <a:lumMod val="50000"/>
                  <a:lumOff val="50000"/>
                </a:schemeClr>
              </a:solidFill>
              <a:latin typeface="Arial" pitchFamily="34" charset="0"/>
              <a:cs typeface="Arial" pitchFamily="34" charset="0"/>
            </a:endParaRPr>
          </a:p>
        </p:txBody>
      </p:sp>
      <p:sp>
        <p:nvSpPr>
          <p:cNvPr id="25" name="TextBox 24"/>
          <p:cNvSpPr txBox="1"/>
          <p:nvPr/>
        </p:nvSpPr>
        <p:spPr>
          <a:xfrm>
            <a:off x="5819575" y="3832942"/>
            <a:ext cx="2895600" cy="369332"/>
          </a:xfrm>
          <a:prstGeom prst="rect">
            <a:avLst/>
          </a:prstGeom>
          <a:noFill/>
        </p:spPr>
        <p:txBody>
          <a:bodyPr wrap="square" rtlCol="0">
            <a:spAutoFit/>
          </a:bodyPr>
          <a:lstStyle/>
          <a:p>
            <a:r>
              <a:rPr lang="en-US" b="1" dirty="0" smtClean="0">
                <a:solidFill>
                  <a:schemeClr val="tx1">
                    <a:lumMod val="50000"/>
                    <a:lumOff val="50000"/>
                  </a:schemeClr>
                </a:solidFill>
                <a:latin typeface="Arial" pitchFamily="34" charset="0"/>
                <a:cs typeface="Arial" pitchFamily="34" charset="0"/>
              </a:rPr>
              <a:t>Parallelism &lt;  ± 25 µm/m </a:t>
            </a:r>
            <a:endParaRPr lang="en-US"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1916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Machined Carrier</a:t>
            </a:r>
            <a:endParaRPr lang="en-US" dirty="0"/>
          </a:p>
        </p:txBody>
      </p:sp>
      <p:pic>
        <p:nvPicPr>
          <p:cNvPr id="3074" name="Picture 2" descr="E:\Delta\CarrierTypical_with d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83" y="1447800"/>
            <a:ext cx="777650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6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Critical Dimensions on Carrier</a:t>
            </a:r>
            <a:endParaRPr lang="en-US" dirty="0"/>
          </a:p>
        </p:txBody>
      </p:sp>
      <p:grpSp>
        <p:nvGrpSpPr>
          <p:cNvPr id="28" name="Group 27"/>
          <p:cNvGrpSpPr/>
          <p:nvPr/>
        </p:nvGrpSpPr>
        <p:grpSpPr>
          <a:xfrm>
            <a:off x="762000" y="1219200"/>
            <a:ext cx="7924799" cy="5005277"/>
            <a:chOff x="706327" y="990600"/>
            <a:chExt cx="8503798" cy="5233877"/>
          </a:xfrm>
        </p:grpSpPr>
        <p:cxnSp>
          <p:nvCxnSpPr>
            <p:cNvPr id="29" name="Straight Connector 28"/>
            <p:cNvCxnSpPr/>
            <p:nvPr/>
          </p:nvCxnSpPr>
          <p:spPr>
            <a:xfrm>
              <a:off x="6705600" y="990600"/>
              <a:ext cx="0" cy="45720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2" cstate="print"/>
            <a:srcRect/>
            <a:stretch>
              <a:fillRect/>
            </a:stretch>
          </p:blipFill>
          <p:spPr bwMode="auto">
            <a:xfrm>
              <a:off x="4343400" y="1295400"/>
              <a:ext cx="2286000" cy="4929077"/>
            </a:xfrm>
            <a:prstGeom prst="rect">
              <a:avLst/>
            </a:prstGeom>
            <a:noFill/>
            <a:ln w="9525">
              <a:noFill/>
              <a:miter lim="800000"/>
              <a:headEnd/>
              <a:tailEnd/>
            </a:ln>
          </p:spPr>
        </p:pic>
        <p:sp>
          <p:nvSpPr>
            <p:cNvPr id="31" name="TextBox 30"/>
            <p:cNvSpPr txBox="1"/>
            <p:nvPr/>
          </p:nvSpPr>
          <p:spPr>
            <a:xfrm>
              <a:off x="736157" y="1523122"/>
              <a:ext cx="3195591" cy="675850"/>
            </a:xfrm>
            <a:prstGeom prst="rect">
              <a:avLst/>
            </a:prstGeom>
            <a:noFill/>
          </p:spPr>
          <p:txBody>
            <a:bodyPr wrap="square" rtlCol="0">
              <a:spAutoFit/>
            </a:bodyPr>
            <a:lstStyle/>
            <a:p>
              <a:r>
                <a:rPr lang="en-US" b="1" dirty="0" smtClean="0">
                  <a:solidFill>
                    <a:schemeClr val="tx1">
                      <a:lumMod val="50000"/>
                      <a:lumOff val="50000"/>
                    </a:schemeClr>
                  </a:solidFill>
                  <a:latin typeface="Arial" pitchFamily="34" charset="0"/>
                  <a:cs typeface="Arial" pitchFamily="34" charset="0"/>
                </a:rPr>
                <a:t>Red surface areas need to be machined precisely</a:t>
              </a:r>
              <a:endParaRPr lang="en-US" b="1" dirty="0">
                <a:solidFill>
                  <a:schemeClr val="tx1">
                    <a:lumMod val="50000"/>
                    <a:lumOff val="50000"/>
                  </a:schemeClr>
                </a:solidFill>
                <a:latin typeface="Arial" pitchFamily="34" charset="0"/>
                <a:cs typeface="Arial" pitchFamily="34" charset="0"/>
              </a:endParaRPr>
            </a:p>
          </p:txBody>
        </p:sp>
        <p:sp>
          <p:nvSpPr>
            <p:cNvPr id="32" name="TextBox 31"/>
            <p:cNvSpPr txBox="1"/>
            <p:nvPr/>
          </p:nvSpPr>
          <p:spPr>
            <a:xfrm>
              <a:off x="736157" y="3759938"/>
              <a:ext cx="3608282" cy="386200"/>
            </a:xfrm>
            <a:prstGeom prst="rect">
              <a:avLst/>
            </a:prstGeom>
            <a:noFill/>
          </p:spPr>
          <p:txBody>
            <a:bodyPr wrap="square" rtlCol="0">
              <a:spAutoFit/>
            </a:bodyPr>
            <a:lstStyle/>
            <a:p>
              <a:r>
                <a:rPr lang="en-US" b="1" dirty="0" smtClean="0">
                  <a:solidFill>
                    <a:schemeClr val="tx1">
                      <a:lumMod val="50000"/>
                      <a:lumOff val="50000"/>
                    </a:schemeClr>
                  </a:solidFill>
                  <a:latin typeface="Arial" pitchFamily="34" charset="0"/>
                  <a:cs typeface="Arial" pitchFamily="34" charset="0"/>
                </a:rPr>
                <a:t>Parallelism  &lt;  ± 25 µm/m </a:t>
              </a:r>
              <a:endParaRPr lang="en-US" b="1" dirty="0">
                <a:solidFill>
                  <a:schemeClr val="tx1">
                    <a:lumMod val="50000"/>
                    <a:lumOff val="50000"/>
                  </a:schemeClr>
                </a:solidFill>
                <a:latin typeface="Arial" pitchFamily="34" charset="0"/>
                <a:cs typeface="Arial" pitchFamily="34" charset="0"/>
              </a:endParaRPr>
            </a:p>
          </p:txBody>
        </p:sp>
        <p:cxnSp>
          <p:nvCxnSpPr>
            <p:cNvPr id="33" name="Straight Connector 32"/>
            <p:cNvCxnSpPr/>
            <p:nvPr/>
          </p:nvCxnSpPr>
          <p:spPr>
            <a:xfrm>
              <a:off x="6477000" y="12192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010400" y="1066800"/>
              <a:ext cx="1709122" cy="461665"/>
            </a:xfrm>
            <a:prstGeom prst="rect">
              <a:avLst/>
            </a:prstGeom>
          </p:spPr>
          <p:txBody>
            <a:bodyPr wrap="none">
              <a:spAutoFit/>
            </a:bodyPr>
            <a:lstStyle/>
            <a:p>
              <a:r>
                <a:rPr lang="en-US" sz="2400" b="1" dirty="0" smtClean="0">
                  <a:solidFill>
                    <a:schemeClr val="bg1">
                      <a:lumMod val="50000"/>
                    </a:schemeClr>
                  </a:solidFill>
                  <a:latin typeface="Arial" pitchFamily="34" charset="0"/>
                  <a:cs typeface="Arial" pitchFamily="34" charset="0"/>
                </a:rPr>
                <a:t>Beam axis</a:t>
              </a:r>
              <a:endParaRPr lang="en-US" sz="2400" b="1" dirty="0">
                <a:solidFill>
                  <a:schemeClr val="bg1">
                    <a:lumMod val="50000"/>
                  </a:schemeClr>
                </a:solidFill>
                <a:latin typeface="Arial" pitchFamily="34" charset="0"/>
                <a:cs typeface="Arial" pitchFamily="34" charset="0"/>
              </a:endParaRPr>
            </a:p>
          </p:txBody>
        </p:sp>
        <p:cxnSp>
          <p:nvCxnSpPr>
            <p:cNvPr id="35" name="Straight Connector 34"/>
            <p:cNvCxnSpPr/>
            <p:nvPr/>
          </p:nvCxnSpPr>
          <p:spPr>
            <a:xfrm flipH="1" flipV="1">
              <a:off x="5122912" y="2286000"/>
              <a:ext cx="152401"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343401" y="3221645"/>
              <a:ext cx="931912" cy="2073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6327" y="2638869"/>
              <a:ext cx="4262391" cy="386200"/>
            </a:xfrm>
            <a:prstGeom prst="rect">
              <a:avLst/>
            </a:prstGeom>
            <a:noFill/>
          </p:spPr>
          <p:txBody>
            <a:bodyPr wrap="square" rtlCol="0">
              <a:spAutoFit/>
            </a:bodyPr>
            <a:lstStyle/>
            <a:p>
              <a:r>
                <a:rPr lang="en-US" b="1" dirty="0" smtClean="0">
                  <a:solidFill>
                    <a:schemeClr val="tx1">
                      <a:lumMod val="50000"/>
                      <a:lumOff val="50000"/>
                    </a:schemeClr>
                  </a:solidFill>
                  <a:latin typeface="Arial" pitchFamily="34" charset="0"/>
                  <a:cs typeface="Arial" pitchFamily="34" charset="0"/>
                </a:rPr>
                <a:t>Angular tolerance = ± 0.1 µm/mm</a:t>
              </a:r>
              <a:endParaRPr lang="en-US" b="1" dirty="0">
                <a:solidFill>
                  <a:schemeClr val="tx1">
                    <a:lumMod val="50000"/>
                    <a:lumOff val="50000"/>
                  </a:schemeClr>
                </a:solidFill>
                <a:latin typeface="Arial" pitchFamily="34" charset="0"/>
                <a:cs typeface="Arial" pitchFamily="34" charset="0"/>
              </a:endParaRPr>
            </a:p>
          </p:txBody>
        </p:sp>
        <p:sp>
          <p:nvSpPr>
            <p:cNvPr id="38" name="TextBox 37"/>
            <p:cNvSpPr txBox="1"/>
            <p:nvPr/>
          </p:nvSpPr>
          <p:spPr>
            <a:xfrm>
              <a:off x="6838874" y="2026442"/>
              <a:ext cx="2371251" cy="675850"/>
            </a:xfrm>
            <a:prstGeom prst="rect">
              <a:avLst/>
            </a:prstGeom>
            <a:noFill/>
          </p:spPr>
          <p:txBody>
            <a:bodyPr wrap="square" rtlCol="0">
              <a:spAutoFit/>
            </a:bodyPr>
            <a:lstStyle/>
            <a:p>
              <a:r>
                <a:rPr lang="en-US" b="1" dirty="0" smtClean="0">
                  <a:solidFill>
                    <a:schemeClr val="tx1">
                      <a:lumMod val="50000"/>
                      <a:lumOff val="50000"/>
                    </a:schemeClr>
                  </a:solidFill>
                  <a:latin typeface="Arial" pitchFamily="34" charset="0"/>
                  <a:cs typeface="Arial" pitchFamily="34" charset="0"/>
                </a:rPr>
                <a:t>Angular tolerance </a:t>
              </a:r>
            </a:p>
            <a:p>
              <a:r>
                <a:rPr lang="en-US" b="1" dirty="0" smtClean="0">
                  <a:solidFill>
                    <a:schemeClr val="tx1">
                      <a:lumMod val="50000"/>
                      <a:lumOff val="50000"/>
                    </a:schemeClr>
                  </a:solidFill>
                  <a:latin typeface="Arial" pitchFamily="34" charset="0"/>
                  <a:cs typeface="Arial" pitchFamily="34" charset="0"/>
                </a:rPr>
                <a:t>= ± 0.5 µm/mm</a:t>
              </a:r>
              <a:endParaRPr lang="en-US" b="1" dirty="0">
                <a:solidFill>
                  <a:schemeClr val="tx1">
                    <a:lumMod val="50000"/>
                    <a:lumOff val="50000"/>
                  </a:schemeClr>
                </a:solidFill>
                <a:latin typeface="Arial" pitchFamily="34" charset="0"/>
                <a:cs typeface="Arial" pitchFamily="34" charset="0"/>
              </a:endParaRPr>
            </a:p>
          </p:txBody>
        </p:sp>
      </p:grpSp>
    </p:spTree>
    <p:extLst>
      <p:ext uri="{BB962C8B-B14F-4D97-AF65-F5344CB8AC3E}">
        <p14:creationId xmlns:p14="http://schemas.microsoft.com/office/powerpoint/2010/main" val="156573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Carrier First Piece Validation</a:t>
            </a:r>
            <a:endParaRPr lang="en-US" dirty="0"/>
          </a:p>
        </p:txBody>
      </p:sp>
      <p:sp>
        <p:nvSpPr>
          <p:cNvPr id="4" name="Content Placeholder 3"/>
          <p:cNvSpPr>
            <a:spLocks noGrp="1"/>
          </p:cNvSpPr>
          <p:nvPr>
            <p:ph sz="quarter" idx="14"/>
          </p:nvPr>
        </p:nvSpPr>
        <p:spPr/>
        <p:txBody>
          <a:bodyPr/>
          <a:lstStyle/>
          <a:p>
            <a:pPr marL="342900" indent="-342900">
              <a:buFont typeface="Arial" panose="020B0604020202020204" pitchFamily="34" charset="0"/>
              <a:buChar char="•"/>
            </a:pPr>
            <a:r>
              <a:rPr lang="en-US" dirty="0" smtClean="0"/>
              <a:t>Measure Critical Dimensions on first Carrier Machined.</a:t>
            </a:r>
          </a:p>
          <a:p>
            <a:pPr marL="342900" indent="-342900">
              <a:buFont typeface="Arial" panose="020B0604020202020204" pitchFamily="34" charset="0"/>
              <a:buChar char="•"/>
            </a:pPr>
            <a:r>
              <a:rPr lang="en-US" dirty="0" smtClean="0"/>
              <a:t>Magnet Mounting and Adjustment Features are not </a:t>
            </a:r>
          </a:p>
          <a:p>
            <a:r>
              <a:rPr lang="en-US" dirty="0" smtClean="0"/>
              <a:t>    Machine at this point.</a:t>
            </a:r>
          </a:p>
          <a:p>
            <a:pPr marL="342900" indent="-342900">
              <a:buFont typeface="Arial" panose="020B0604020202020204" pitchFamily="34" charset="0"/>
              <a:buChar char="•"/>
            </a:pPr>
            <a:r>
              <a:rPr lang="en-US" dirty="0" smtClean="0"/>
              <a:t>Evaluate and Verify Location of Magnet Mounting Plane in Relation to Rail Mounting Surfaces.</a:t>
            </a:r>
          </a:p>
          <a:p>
            <a:pPr marL="342900" indent="-342900">
              <a:buFont typeface="Arial" panose="020B0604020202020204" pitchFamily="34" charset="0"/>
              <a:buChar char="•"/>
            </a:pPr>
            <a:r>
              <a:rPr lang="en-US" dirty="0" smtClean="0"/>
              <a:t>If Mounting Plane is in correct location no additional machining steps needed.</a:t>
            </a:r>
          </a:p>
          <a:p>
            <a:pPr marL="342900" indent="-342900">
              <a:buFont typeface="Arial" panose="020B0604020202020204" pitchFamily="34" charset="0"/>
              <a:buChar char="•"/>
            </a:pPr>
            <a:r>
              <a:rPr lang="en-US" dirty="0" smtClean="0"/>
              <a:t>If not in correct location, reevaluate process, consider measuring each Carrier before final machining to determine corrections needed.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3982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smtClean="0"/>
              <a:t>Test Assemble Strongback with Rails and Carriers</a:t>
            </a:r>
            <a:endParaRPr lang="en-US" dirty="0"/>
          </a:p>
        </p:txBody>
      </p:sp>
      <p:sp>
        <p:nvSpPr>
          <p:cNvPr id="4" name="Content Placeholder 3"/>
          <p:cNvSpPr>
            <a:spLocks noGrp="1"/>
          </p:cNvSpPr>
          <p:nvPr>
            <p:ph sz="quarter" idx="14"/>
          </p:nvPr>
        </p:nvSpPr>
        <p:spPr>
          <a:xfrm>
            <a:off x="3505200" y="2438400"/>
            <a:ext cx="8108950" cy="5065522"/>
          </a:xfrm>
        </p:spPr>
        <p:txBody>
          <a:bodyPr/>
          <a:lstStyle/>
          <a:p>
            <a:r>
              <a:rPr lang="en-US" dirty="0" smtClean="0"/>
              <a:t>Strongback is </a:t>
            </a:r>
            <a:r>
              <a:rPr lang="en-US" dirty="0"/>
              <a:t>test assembled</a:t>
            </a:r>
          </a:p>
          <a:p>
            <a:r>
              <a:rPr lang="en-US" dirty="0" smtClean="0"/>
              <a:t>With Rails and Carriers, but without </a:t>
            </a:r>
          </a:p>
          <a:p>
            <a:r>
              <a:rPr lang="en-US" dirty="0" smtClean="0"/>
              <a:t>Magnets, to verify final assembly</a:t>
            </a:r>
          </a:p>
          <a:p>
            <a:r>
              <a:rPr lang="en-US" dirty="0" smtClean="0"/>
              <a:t>dimensions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20193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817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671</Words>
  <Application>Microsoft Office PowerPoint</Application>
  <PresentationFormat>On-screen Show (4:3)</PresentationFormat>
  <Paragraphs>104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vt:lpstr>
      <vt:lpstr>Measurement and Assembly Procedure  for DELTA Undulator</vt:lpstr>
      <vt:lpstr>Focus of Presentation</vt:lpstr>
      <vt:lpstr>Measurement of all large components will be done on the LEITZ CMM in the MMF</vt:lpstr>
      <vt:lpstr>Machined Strongback E Sections</vt:lpstr>
      <vt:lpstr>Critical Strongback E Section Measurements</vt:lpstr>
      <vt:lpstr>Machined Carrier</vt:lpstr>
      <vt:lpstr>Critical Dimensions on Carrier</vt:lpstr>
      <vt:lpstr>Carrier First Piece Validation</vt:lpstr>
      <vt:lpstr>Test Assemble Strongback with Rails and Carriers</vt:lpstr>
      <vt:lpstr>Attach Drive Units to Strongback Carrier Assembly</vt:lpstr>
      <vt:lpstr>Fit Mounting Feet to joined Strongback Sections</vt:lpstr>
      <vt:lpstr>Verify critical dimensions on Calibration Fixture</vt:lpstr>
      <vt:lpstr>Install Carrier/Rail assemblies on Fixture and verify alignment of reference surfaces for Keyence sensors</vt:lpstr>
      <vt:lpstr>Install Magnets onto Carriers </vt:lpstr>
      <vt:lpstr>Move Tuning Fixture to CMM and measure Tip circle location of each magnet</vt:lpstr>
      <vt:lpstr>Evaluate mechanical alignment of Magnets installed on Carrier</vt:lpstr>
      <vt:lpstr>Tuning Fixture moved to Kuglar Bench for Magnetic Measurement</vt:lpstr>
      <vt:lpstr>Installation of Carrier assemblies to Strongback</vt:lpstr>
      <vt:lpstr>Installing Lower Carrier assemblies </vt:lpstr>
      <vt:lpstr>Installing Upper Carrier assemblies</vt:lpstr>
      <vt:lpstr>Joining fully assembled Strongback halves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2013-12-10T15:00:22Z</dcterms:modified>
</cp:coreProperties>
</file>