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60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BC23D-BF3E-4752-9E5D-664CDE8CD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D0C072-E675-448A-9D58-E8452CFF0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83AC8-B47A-403F-8225-9717D94EE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32F59-70AB-404B-A280-960C79C04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11061-9033-42C2-9920-169CF1AC6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2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1F351-DB64-4C20-9145-2FBC3AA6B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EC954F-3DFD-4FED-AF16-E4F6BEAAC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33940-77FF-4A6D-A907-3CBFAA807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18591-B460-44DC-B57E-16F153DD2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E9F06-811E-458A-87CC-61D788F78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3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D6F1AE-EE91-4FBA-ADF5-7DF669947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5CA0A4-9E54-43B5-9ABC-D284AFDB5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4D734-075F-4072-B1EE-F4CB2CD8B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B12B4-6712-4F08-8463-97CECF64A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30FCD-40AD-44AC-9021-FC16F1B6A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2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5A3D2-FE09-46FF-A5BA-2A853CD90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F2A5B-F803-4935-9030-C746DFBA1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87EC5-4A29-4FB4-A3C6-012083647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847DC-0DF0-4224-A33C-F2679AB3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F012B-D663-4706-90A1-6590B9070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20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76BDE-8490-4B1B-B910-0AA2EB46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44F20-567B-4062-AB05-E50F4A7CB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018FD-CD85-46FB-B97D-513677748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9A3D2-0F26-48D7-9284-32A2FA14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4366B-1403-4612-962C-08E24F364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67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6E3F5-5996-4348-AB73-63FB1F7C9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CD8DB-D55B-469F-A8A6-30EF0E74E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0F2C7D-0A40-4C1D-B4E1-45E83E3AE5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1773CC-F60E-420F-9FA1-DE8FBEF1E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3EEF7-816E-4E16-9EA0-C753B5561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FB6677-A1B1-4367-9D2A-AF14CE37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87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119B7-3D55-4CE4-8C85-409577412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C56F3-39DC-43CC-B02C-2E0C9FA9F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AFDDC9-8C51-4C9D-935C-4C32FD89C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F03B-9348-4BDE-A675-2A37D2709C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D34129-3533-4438-9AC0-1B94CFFE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C3B24C-22A0-4F27-8756-25DEF0BB2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D64A04-8846-46D2-B8B7-87BC8394C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4256B9-1A7F-4778-8DC1-4A78132A5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3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A2760-2A2E-4580-95B1-0A998076A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820878-BEB6-4E7F-B7BF-EC1768078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3BA068-48D3-4155-865C-40B9F8976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042DA8-83B7-4F86-B4D1-9B2592561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86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31C5CD-6B43-4B11-8534-1C22D8585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1B7DC9-8C8C-4080-B118-95954A07D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8A11F6-6ED4-47F9-AE52-367CE8E0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24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A7713-ECE6-49C6-A001-78BE687C0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11AA1-CE70-4197-8D89-B40AEF6D6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795A5-BF36-4F15-A049-FE28AE5F5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B5484-286E-4EA7-A784-EB59A9FD8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869CC7-BCBB-45BC-A126-0EC68BA57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6BF16-8850-42F1-B668-B33C02471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2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B98CE-5305-4AFF-9D65-2487F6F65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05FE19-9A4C-453A-A113-9BD5C220A4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E854F-D8DE-4F85-93F8-3AA2ECAA4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6BBDCB-7619-410E-8B1E-A4D12462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DB1D8-861D-4592-954A-7CB0E6548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39D02-F219-425D-98A9-126D424C8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99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841FE9-38B1-4A71-A8FB-9DD62239A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D13EF-6C78-4145-891E-8763BC378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31A7E-7A95-4E3A-90C2-DDDCC3D602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5713E-CACB-480C-9304-7F164C5DA23F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17FD4-56AD-4094-A47B-C466B207E8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27DC8-A991-4F35-873D-4EB0225240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B0EE4-B7E8-4F71-AB84-5771E915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44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>
            <a:extLst>
              <a:ext uri="{FF2B5EF4-FFF2-40B4-BE49-F238E27FC236}">
                <a16:creationId xmlns:a16="http://schemas.microsoft.com/office/drawing/2014/main" id="{43E26261-136E-4DC4-A9B9-1F3DFF81C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042" y="1720840"/>
            <a:ext cx="673319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type:			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laser heater undulator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SA-380-326-01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4095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LHU-002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21-May-2021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06-Jun-2021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UMHTR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EPICS device name: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USEG:HTR:650</a:t>
            </a:r>
          </a:p>
        </p:txBody>
      </p:sp>
    </p:spTree>
    <p:extLst>
      <p:ext uri="{BB962C8B-B14F-4D97-AF65-F5344CB8AC3E}">
        <p14:creationId xmlns:p14="http://schemas.microsoft.com/office/powerpoint/2010/main" val="161023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5D5547-0202-45E6-9D51-A54218A44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68635"/>
            <a:ext cx="9144000" cy="612073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20F92DC-CEA6-439D-86FD-9E147BA7E1A0}"/>
              </a:ext>
            </a:extLst>
          </p:cNvPr>
          <p:cNvSpPr txBox="1"/>
          <p:nvPr/>
        </p:nvSpPr>
        <p:spPr>
          <a:xfrm>
            <a:off x="2511377" y="412120"/>
            <a:ext cx="838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LCLS</a:t>
            </a:r>
          </a:p>
        </p:txBody>
      </p:sp>
    </p:spTree>
    <p:extLst>
      <p:ext uri="{BB962C8B-B14F-4D97-AF65-F5344CB8AC3E}">
        <p14:creationId xmlns:p14="http://schemas.microsoft.com/office/powerpoint/2010/main" val="33391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214D1A-B3F5-4E53-92A6-B3F4F1F95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FEA13A-F994-4F42-866E-3247D8D84F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BAE4C9F-DE1F-4594-B1D3-E7199DA928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0" y="0"/>
            <a:ext cx="4572000" cy="3429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F75105D-94CD-49AA-987B-E0A1C18377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0" y="3429000"/>
            <a:ext cx="4572000" cy="3429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E53CE2-FE01-4449-B84E-643B95748243}"/>
              </a:ext>
            </a:extLst>
          </p:cNvPr>
          <p:cNvSpPr txBox="1"/>
          <p:nvPr/>
        </p:nvSpPr>
        <p:spPr>
          <a:xfrm>
            <a:off x="671851" y="2542488"/>
            <a:ext cx="194155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Gap(mm) → 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387F20-5120-4718-97B8-0E3D511808C0}"/>
              </a:ext>
            </a:extLst>
          </p:cNvPr>
          <p:cNvSpPr txBox="1"/>
          <p:nvPr/>
        </p:nvSpPr>
        <p:spPr>
          <a:xfrm>
            <a:off x="8291842" y="2542491"/>
            <a:ext cx="194155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K → Gap(mm)</a:t>
            </a: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15FD6A4D-8874-4AD6-98EC-D08F5D6188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414310"/>
              </p:ext>
            </p:extLst>
          </p:nvPr>
        </p:nvGraphicFramePr>
        <p:xfrm>
          <a:off x="4337321" y="2417769"/>
          <a:ext cx="3428644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161">
                  <a:extLst>
                    <a:ext uri="{9D8B030D-6E8A-4147-A177-3AD203B41FA5}">
                      <a16:colId xmlns:a16="http://schemas.microsoft.com/office/drawing/2014/main" val="1267767639"/>
                    </a:ext>
                  </a:extLst>
                </a:gridCol>
                <a:gridCol w="857161">
                  <a:extLst>
                    <a:ext uri="{9D8B030D-6E8A-4147-A177-3AD203B41FA5}">
                      <a16:colId xmlns:a16="http://schemas.microsoft.com/office/drawing/2014/main" val="2415721080"/>
                    </a:ext>
                  </a:extLst>
                </a:gridCol>
                <a:gridCol w="857161">
                  <a:extLst>
                    <a:ext uri="{9D8B030D-6E8A-4147-A177-3AD203B41FA5}">
                      <a16:colId xmlns:a16="http://schemas.microsoft.com/office/drawing/2014/main" val="2612274383"/>
                    </a:ext>
                  </a:extLst>
                </a:gridCol>
                <a:gridCol w="857161">
                  <a:extLst>
                    <a:ext uri="{9D8B030D-6E8A-4147-A177-3AD203B41FA5}">
                      <a16:colId xmlns:a16="http://schemas.microsoft.com/office/drawing/2014/main" val="11780675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Gap</a:t>
                      </a:r>
                      <a:r>
                        <a:rPr lang="en-US" sz="1600" i="1" baseline="-25000" dirty="0" err="1"/>
                        <a:t>meas</a:t>
                      </a:r>
                      <a:endParaRPr lang="en-US" sz="1600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K</a:t>
                      </a:r>
                      <a:r>
                        <a:rPr lang="en-US" sz="1600" i="1" baseline="-25000" dirty="0" err="1"/>
                        <a:t>meas</a:t>
                      </a:r>
                      <a:endParaRPr lang="en-US" sz="1600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K</a:t>
                      </a:r>
                      <a:r>
                        <a:rPr lang="en-US" sz="1600" i="1" baseline="-25000" dirty="0" err="1"/>
                        <a:t>fit</a:t>
                      </a:r>
                      <a:endParaRPr lang="en-US" sz="1600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Gap</a:t>
                      </a:r>
                      <a:r>
                        <a:rPr lang="en-US" sz="1600" i="1" baseline="-25000" dirty="0" err="1"/>
                        <a:t>fit</a:t>
                      </a:r>
                      <a:endParaRPr lang="en-US" sz="1600" i="1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313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24.6147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2.4936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2.4936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24.6148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639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32.0892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1.5782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1.5783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32.0894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487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34.0174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1.3998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34.0195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312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36.5047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1.1995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1.1998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36.4960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535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39.5132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0.9971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0.9967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39.5206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884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41.1638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0.9001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0.9007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41.1816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436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43.0922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0.8005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0.8002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43.0679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500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50.0023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0.5217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0.5219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50.0104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1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59.9537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0.2813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0.2815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59.9537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940470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7ECC03EB-8C65-4482-AE19-D0F37D268F40}"/>
              </a:ext>
            </a:extLst>
          </p:cNvPr>
          <p:cNvSpPr txBox="1"/>
          <p:nvPr/>
        </p:nvSpPr>
        <p:spPr>
          <a:xfrm>
            <a:off x="682582" y="3725199"/>
            <a:ext cx="233108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(</a:t>
            </a:r>
            <a:r>
              <a:rPr lang="en-US" sz="2400" dirty="0" err="1">
                <a:solidFill>
                  <a:srgbClr val="0070C0"/>
                </a:solidFill>
              </a:rPr>
              <a:t>K</a:t>
            </a:r>
            <a:r>
              <a:rPr lang="en-US" sz="2400" i="1" baseline="-25000" dirty="0" err="1">
                <a:solidFill>
                  <a:srgbClr val="0070C0"/>
                </a:solidFill>
              </a:rPr>
              <a:t>fit</a:t>
            </a:r>
            <a:r>
              <a:rPr lang="en-US" sz="2400" dirty="0">
                <a:solidFill>
                  <a:srgbClr val="0070C0"/>
                </a:solidFill>
              </a:rPr>
              <a:t> – </a:t>
            </a:r>
            <a:r>
              <a:rPr lang="en-US" sz="2400" dirty="0" err="1">
                <a:solidFill>
                  <a:srgbClr val="0070C0"/>
                </a:solidFill>
              </a:rPr>
              <a:t>K</a:t>
            </a:r>
            <a:r>
              <a:rPr lang="en-US" sz="2400" i="1" baseline="-25000" dirty="0" err="1">
                <a:solidFill>
                  <a:srgbClr val="0070C0"/>
                </a:solidFill>
              </a:rPr>
              <a:t>meas</a:t>
            </a:r>
            <a:r>
              <a:rPr lang="en-US" sz="2400" dirty="0">
                <a:solidFill>
                  <a:srgbClr val="0070C0"/>
                </a:solidFill>
              </a:rPr>
              <a:t>)/</a:t>
            </a:r>
            <a:r>
              <a:rPr lang="en-US" sz="2400" dirty="0" err="1">
                <a:solidFill>
                  <a:srgbClr val="0070C0"/>
                </a:solidFill>
              </a:rPr>
              <a:t>K</a:t>
            </a:r>
            <a:r>
              <a:rPr lang="en-US" sz="2400" i="1" baseline="-25000" dirty="0" err="1">
                <a:solidFill>
                  <a:srgbClr val="0070C0"/>
                </a:solidFill>
              </a:rPr>
              <a:t>meas</a:t>
            </a:r>
            <a:endParaRPr lang="en-US" sz="2400" i="1" baseline="-25000" dirty="0">
              <a:solidFill>
                <a:srgbClr val="0070C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149280-896D-4A48-B847-1B0551CADA18}"/>
              </a:ext>
            </a:extLst>
          </p:cNvPr>
          <p:cNvSpPr txBox="1"/>
          <p:nvPr/>
        </p:nvSpPr>
        <p:spPr>
          <a:xfrm>
            <a:off x="8302573" y="3725202"/>
            <a:ext cx="2047355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Gap</a:t>
            </a:r>
            <a:r>
              <a:rPr lang="en-US" sz="2400" i="1" baseline="-25000" dirty="0" err="1">
                <a:solidFill>
                  <a:srgbClr val="0070C0"/>
                </a:solidFill>
              </a:rPr>
              <a:t>fit</a:t>
            </a:r>
            <a:r>
              <a:rPr lang="en-US" sz="2400" dirty="0">
                <a:solidFill>
                  <a:srgbClr val="0070C0"/>
                </a:solidFill>
              </a:rPr>
              <a:t> - </a:t>
            </a:r>
            <a:r>
              <a:rPr lang="en-US" sz="2400" dirty="0" err="1">
                <a:solidFill>
                  <a:srgbClr val="0070C0"/>
                </a:solidFill>
              </a:rPr>
              <a:t>Gap</a:t>
            </a:r>
            <a:r>
              <a:rPr lang="en-US" sz="2400" i="1" baseline="-25000" dirty="0" err="1">
                <a:solidFill>
                  <a:srgbClr val="0070C0"/>
                </a:solidFill>
              </a:rPr>
              <a:t>meas</a:t>
            </a:r>
            <a:endParaRPr lang="en-US" sz="2400" i="1" baseline="-25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254B02-A52E-4919-BA99-E0E7A08B1A2C}"/>
              </a:ext>
            </a:extLst>
          </p:cNvPr>
          <p:cNvSpPr txBox="1"/>
          <p:nvPr/>
        </p:nvSpPr>
        <p:spPr>
          <a:xfrm>
            <a:off x="4247676" y="731831"/>
            <a:ext cx="35141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i="0" u="none" strike="noStrike" baseline="0" dirty="0">
                <a:solidFill>
                  <a:srgbClr val="0070C0"/>
                </a:solidFill>
                <a:latin typeface="Courier New" panose="02070309020205020404" pitchFamily="49" charset="0"/>
              </a:rPr>
              <a:t>V:\MET\MagServe\MagData\LCLS-II</a:t>
            </a:r>
          </a:p>
          <a:p>
            <a:pPr algn="ctr"/>
            <a:r>
              <a:rPr lang="en-US" sz="1400" b="0" i="0" u="none" strike="noStrike" baseline="0" dirty="0">
                <a:solidFill>
                  <a:srgbClr val="0070C0"/>
                </a:solidFill>
                <a:latin typeface="Courier New" panose="02070309020205020404" pitchFamily="49" charset="0"/>
              </a:rPr>
              <a:t>\Undulator\LHU-0002\DATASET0001</a:t>
            </a:r>
          </a:p>
          <a:p>
            <a:pPr algn="ctr"/>
            <a:r>
              <a:rPr lang="en-US" sz="1400" b="0" i="0" u="none" strike="noStrike" baseline="0" dirty="0">
                <a:solidFill>
                  <a:srgbClr val="0070C0"/>
                </a:solidFill>
                <a:latin typeface="Courier New" panose="02070309020205020404" pitchFamily="49" charset="0"/>
              </a:rPr>
              <a:t>\Final Results\Z Scans</a:t>
            </a:r>
          </a:p>
          <a:p>
            <a:pPr algn="ctr"/>
            <a:r>
              <a:rPr lang="en-US" sz="1400" b="0" i="0" u="none" strike="noStrike" baseline="0" dirty="0">
                <a:solidFill>
                  <a:srgbClr val="0070C0"/>
                </a:solidFill>
                <a:latin typeface="Courier New" panose="02070309020205020404" pitchFamily="49" charset="0"/>
              </a:rPr>
              <a:t>\On Axis\</a:t>
            </a:r>
            <a:r>
              <a:rPr lang="en-US" sz="1400" b="0" i="0" u="none" strike="noStrike" baseline="0" dirty="0" err="1">
                <a:solidFill>
                  <a:srgbClr val="0070C0"/>
                </a:solidFill>
                <a:latin typeface="Courier New" panose="02070309020205020404" pitchFamily="49" charset="0"/>
              </a:rPr>
              <a:t>pid_fit_k.mat</a:t>
            </a:r>
            <a:endParaRPr lang="en-US" sz="1400" b="0" i="0" u="none" strike="noStrike" baseline="0" dirty="0">
              <a:solidFill>
                <a:srgbClr val="0070C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555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0ED9C9-FE0F-4F7A-9872-DA7A92B4A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82793"/>
            <a:ext cx="7315200" cy="5486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A55144-3F6A-46ED-9BEE-DC49F92467A8}"/>
              </a:ext>
            </a:extLst>
          </p:cNvPr>
          <p:cNvSpPr txBox="1"/>
          <p:nvPr/>
        </p:nvSpPr>
        <p:spPr>
          <a:xfrm>
            <a:off x="1492820" y="6051986"/>
            <a:ext cx="9206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i="0" u="none" strike="noStrike" baseline="0" dirty="0">
                <a:solidFill>
                  <a:srgbClr val="0070C0"/>
                </a:solidFill>
                <a:latin typeface="Courier New" panose="02070309020205020404" pitchFamily="49" charset="0"/>
              </a:rPr>
              <a:t>V:\MET\MagServe\MagData\LCLS-II\Undulator\LHU-0002\DATASET0001\Final Results\Z Scans</a:t>
            </a:r>
          </a:p>
          <a:p>
            <a:pPr algn="ctr"/>
            <a:r>
              <a:rPr lang="en-US" sz="1400" b="0" i="0" u="none" strike="noStrike" baseline="0" dirty="0">
                <a:solidFill>
                  <a:srgbClr val="0070C0"/>
                </a:solidFill>
                <a:latin typeface="Courier New" panose="02070309020205020404" pitchFamily="49" charset="0"/>
              </a:rPr>
              <a:t>\</a:t>
            </a:r>
            <a:r>
              <a:rPr lang="en-US" sz="1400" dirty="0">
                <a:solidFill>
                  <a:srgbClr val="0070C0"/>
                </a:solidFill>
                <a:latin typeface="Courier New" panose="02070309020205020404" pitchFamily="49" charset="0"/>
              </a:rPr>
              <a:t>Good Field Region\Run 001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Courier New" panose="02070309020205020404" pitchFamily="49" charset="0"/>
              </a:rPr>
              <a:t>\</a:t>
            </a:r>
            <a:r>
              <a:rPr lang="en-US" sz="1400" b="0" i="0" u="none" strike="noStrike" baseline="0" dirty="0" err="1">
                <a:solidFill>
                  <a:srgbClr val="0070C0"/>
                </a:solidFill>
                <a:latin typeface="Courier New" panose="02070309020205020404" pitchFamily="49" charset="0"/>
              </a:rPr>
              <a:t>pid_fit_k_off-axis.mat</a:t>
            </a:r>
            <a:endParaRPr lang="en-US" sz="1400" b="0" i="0" u="none" strike="noStrike" baseline="0" dirty="0">
              <a:solidFill>
                <a:srgbClr val="0070C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193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93891EB-32CB-4659-80F1-5A97210ACB8A}"/>
              </a:ext>
            </a:extLst>
          </p:cNvPr>
          <p:cNvSpPr txBox="1"/>
          <p:nvPr/>
        </p:nvSpPr>
        <p:spPr>
          <a:xfrm>
            <a:off x="1492817" y="5556686"/>
            <a:ext cx="9206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i="0" u="none" strike="noStrike" baseline="0" dirty="0">
                <a:solidFill>
                  <a:srgbClr val="0070C0"/>
                </a:solidFill>
                <a:latin typeface="Courier New" panose="02070309020205020404" pitchFamily="49" charset="0"/>
              </a:rPr>
              <a:t>V:\MET\MagServe\MagData\LCLS-II\Undulator\LHU-0002\DATASET0001\Final Results\Z Scans</a:t>
            </a:r>
          </a:p>
          <a:p>
            <a:pPr algn="ctr"/>
            <a:r>
              <a:rPr lang="en-US" sz="1400" b="0" i="0" u="none" strike="noStrike" baseline="0" dirty="0">
                <a:solidFill>
                  <a:srgbClr val="0070C0"/>
                </a:solidFill>
                <a:latin typeface="Courier New" panose="02070309020205020404" pitchFamily="49" charset="0"/>
              </a:rPr>
              <a:t>\On Axis\pid_fit_i12xy.mat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318B5B-E130-46C4-A1D6-32659E458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778093"/>
            <a:ext cx="5334000" cy="40005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4C6D0CD-1CE7-435A-AE2A-E3EF329A1C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0" y="778093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066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86B351-0D92-4F09-8BA7-DDC0A44AD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0" y="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1BCDE1-71B6-4162-A5E5-820E53865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4000" y="0"/>
            <a:ext cx="45720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628151E-B0B1-4953-BDD7-B39520605B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00" y="3429000"/>
            <a:ext cx="4572000" cy="3429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37BEFEC-6EE7-4D60-A6C0-4B8D7314BD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4000" y="34290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824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2640</TotalTime>
  <Words>229</Words>
  <Application>Microsoft Office PowerPoint</Application>
  <PresentationFormat>Widescreen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16</cp:revision>
  <dcterms:created xsi:type="dcterms:W3CDTF">2021-06-02T18:29:36Z</dcterms:created>
  <dcterms:modified xsi:type="dcterms:W3CDTF">2021-06-07T16:45:55Z</dcterms:modified>
</cp:coreProperties>
</file>