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2" r:id="rId3"/>
    <p:sldId id="261" r:id="rId4"/>
    <p:sldId id="263" r:id="rId5"/>
    <p:sldId id="266" r:id="rId6"/>
    <p:sldId id="268" r:id="rId7"/>
    <p:sldId id="269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  <a:srgbClr val="0066FF"/>
    <a:srgbClr val="0000FF"/>
    <a:srgbClr val="33CC33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5.emf"/><Relationship Id="rId4" Type="http://schemas.openxmlformats.org/officeDocument/2006/relationships/image" Target="../media/image14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9.emf"/><Relationship Id="rId4" Type="http://schemas.openxmlformats.org/officeDocument/2006/relationships/image" Target="../media/image18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8124"/>
          </a:xfrm>
          <a:prstGeom prst="rect">
            <a:avLst/>
          </a:prstGeom>
        </p:spPr>
      </p:pic>
      <p:sp>
        <p:nvSpPr>
          <p:cNvPr id="8" name="Line 16"/>
          <p:cNvSpPr>
            <a:spLocks noChangeShapeType="1"/>
          </p:cNvSpPr>
          <p:nvPr/>
        </p:nvSpPr>
        <p:spPr bwMode="auto">
          <a:xfrm>
            <a:off x="4038559" y="29718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023867" y="4918075"/>
            <a:ext cx="5096267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0.625SD38.98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sz="1600" dirty="0" smtClean="0"/>
              <a:t>SA-375-150-75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4586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27-Jun-2019 09:52:58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01-Jul-2019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BLXSPS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52400"/>
            <a:ext cx="3200400" cy="240406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2563504"/>
            <a:ext cx="3200400" cy="2404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17896"/>
            <a:ext cx="6400800" cy="4808124"/>
          </a:xfrm>
          <a:prstGeom prst="rect">
            <a:avLst/>
          </a:prstGeom>
        </p:spPr>
      </p:pic>
      <p:sp>
        <p:nvSpPr>
          <p:cNvPr id="6" name="Line 16"/>
          <p:cNvSpPr>
            <a:spLocks noChangeShapeType="1"/>
          </p:cNvSpPr>
          <p:nvPr/>
        </p:nvSpPr>
        <p:spPr bwMode="auto">
          <a:xfrm flipH="1">
            <a:off x="3200359" y="34290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4549528" y="1399308"/>
            <a:ext cx="0" cy="3581400"/>
          </a:xfrm>
          <a:prstGeom prst="line">
            <a:avLst/>
          </a:prstGeom>
          <a:ln w="19050"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4226256" y="4230256"/>
            <a:ext cx="628698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7030A0"/>
                </a:solidFill>
              </a:rPr>
              <a:t>E</a:t>
            </a:r>
            <a:r>
              <a:rPr lang="en-US" baseline="-25000" dirty="0" err="1" smtClean="0">
                <a:solidFill>
                  <a:srgbClr val="7030A0"/>
                </a:solidFill>
              </a:rPr>
              <a:t>max</a:t>
            </a:r>
            <a:endParaRPr lang="en-US" baseline="-25000" dirty="0">
              <a:solidFill>
                <a:srgbClr val="7030A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010400" y="4191000"/>
            <a:ext cx="138377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7030A0"/>
                </a:solidFill>
              </a:rPr>
              <a:t>I</a:t>
            </a:r>
            <a:r>
              <a:rPr lang="en-US" baseline="-25000" dirty="0" smtClean="0">
                <a:solidFill>
                  <a:srgbClr val="7030A0"/>
                </a:solidFill>
              </a:rPr>
              <a:t>max</a:t>
            </a:r>
            <a:r>
              <a:rPr lang="en-US" dirty="0" smtClean="0">
                <a:solidFill>
                  <a:srgbClr val="7030A0"/>
                </a:solidFill>
              </a:rPr>
              <a:t> ≈ </a:t>
            </a:r>
            <a:r>
              <a:rPr lang="en-US" dirty="0" smtClean="0">
                <a:solidFill>
                  <a:srgbClr val="7030A0"/>
                </a:solidFill>
              </a:rPr>
              <a:t>101 </a:t>
            </a:r>
            <a:r>
              <a:rPr lang="en-US" dirty="0" smtClean="0">
                <a:solidFill>
                  <a:srgbClr val="7030A0"/>
                </a:solidFill>
              </a:rPr>
              <a:t>A</a:t>
            </a:r>
            <a:endParaRPr lang="en-US" baseline="-25000" dirty="0">
              <a:solidFill>
                <a:srgbClr val="7030A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156648"/>
            <a:ext cx="3200400" cy="2404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469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024938"/>
            <a:ext cx="6400800" cy="4808125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4201758" y="5819001"/>
            <a:ext cx="9605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00FF"/>
                </a:solidFill>
              </a:rPr>
              <a:t>wirevsx.ru4</a:t>
            </a:r>
            <a:endParaRPr lang="en-US" sz="1200" dirty="0">
              <a:solidFill>
                <a:srgbClr val="0000FF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400211" y="1828800"/>
            <a:ext cx="2601994" cy="64633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@ r= 10 mm</a:t>
            </a:r>
          </a:p>
          <a:p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|b1/b0| = 0.014 [0.200] %</a:t>
            </a:r>
          </a:p>
          <a:p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|b2/b0| = 0.028 [20.000] %</a:t>
            </a:r>
            <a:endParaRPr lang="pt-BR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8153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423626"/>
            <a:ext cx="4572000" cy="343437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0"/>
            <a:ext cx="4572000" cy="3434374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4572000" cy="3434374"/>
          </a:xfrm>
          <a:prstGeom prst="rect">
            <a:avLst/>
          </a:prstGeom>
        </p:spPr>
      </p:pic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4361156" y="4236581"/>
            <a:ext cx="4592924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name: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BLXSPS 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rim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main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dirty="0" smtClean="0"/>
              <a:t>45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trim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dirty="0" smtClean="0"/>
              <a:t>20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turns (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main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/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trim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):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2.2500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slopes (measured):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2.3773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IMMO (amps):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[-6,+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6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]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BMMO (main coil 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[-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2.5238,+2.5238]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24264" y="2286000"/>
            <a:ext cx="7377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err="1" smtClean="0">
                <a:solidFill>
                  <a:srgbClr val="FF0000"/>
                </a:solidFill>
              </a:rPr>
              <a:t>I</a:t>
            </a:r>
            <a:r>
              <a:rPr lang="en-US" sz="1400" baseline="-25000" dirty="0" err="1" smtClean="0">
                <a:solidFill>
                  <a:srgbClr val="FF0000"/>
                </a:solidFill>
              </a:rPr>
              <a:t>trim</a:t>
            </a:r>
            <a:r>
              <a:rPr lang="en-US" sz="1400" dirty="0" smtClean="0">
                <a:solidFill>
                  <a:srgbClr val="FF0000"/>
                </a:solidFill>
              </a:rPr>
              <a:t> = </a:t>
            </a:r>
            <a:r>
              <a:rPr lang="en-US" sz="1400" dirty="0" smtClean="0">
                <a:solidFill>
                  <a:srgbClr val="FF0000"/>
                </a:solidFill>
              </a:rPr>
              <a:t>0</a:t>
            </a:r>
            <a:endParaRPr lang="en-US" sz="1400" dirty="0" smtClean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715000" y="2286000"/>
            <a:ext cx="79861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I</a:t>
            </a:r>
            <a:r>
              <a:rPr lang="en-US" sz="1400" baseline="-25000" dirty="0" err="1" smtClean="0">
                <a:solidFill>
                  <a:srgbClr val="FF0000"/>
                </a:solidFill>
              </a:rPr>
              <a:t>main</a:t>
            </a:r>
            <a:r>
              <a:rPr lang="en-US" sz="1400" dirty="0" smtClean="0">
                <a:solidFill>
                  <a:srgbClr val="FF0000"/>
                </a:solidFill>
              </a:rPr>
              <a:t> = 0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470137" y="3392149"/>
            <a:ext cx="9428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00FF"/>
                </a:solidFill>
              </a:rPr>
              <a:t>wiredat.ru3</a:t>
            </a:r>
            <a:endParaRPr lang="en-US" sz="12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710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4572000" cy="343437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423626"/>
            <a:ext cx="4572000" cy="343437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0"/>
            <a:ext cx="4572000" cy="343437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124264" y="2286000"/>
            <a:ext cx="7377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err="1" smtClean="0">
                <a:solidFill>
                  <a:srgbClr val="FF0000"/>
                </a:solidFill>
              </a:rPr>
              <a:t>I</a:t>
            </a:r>
            <a:r>
              <a:rPr lang="en-US" sz="1400" baseline="-25000" dirty="0" err="1" smtClean="0">
                <a:solidFill>
                  <a:srgbClr val="FF0000"/>
                </a:solidFill>
              </a:rPr>
              <a:t>trim</a:t>
            </a:r>
            <a:r>
              <a:rPr lang="en-US" sz="1400" dirty="0" smtClean="0">
                <a:solidFill>
                  <a:srgbClr val="FF0000"/>
                </a:solidFill>
              </a:rPr>
              <a:t> = </a:t>
            </a:r>
            <a:r>
              <a:rPr lang="en-US" sz="1400" dirty="0" smtClean="0">
                <a:solidFill>
                  <a:srgbClr val="FF0000"/>
                </a:solidFill>
              </a:rPr>
              <a:t>0</a:t>
            </a:r>
            <a:endParaRPr lang="en-US" sz="1400" dirty="0" smtClean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715000" y="2286000"/>
            <a:ext cx="115743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I</a:t>
            </a:r>
            <a:r>
              <a:rPr lang="en-US" sz="1400" baseline="-25000" dirty="0" err="1" smtClean="0">
                <a:solidFill>
                  <a:srgbClr val="FF0000"/>
                </a:solidFill>
              </a:rPr>
              <a:t>main</a:t>
            </a:r>
            <a:r>
              <a:rPr lang="en-US" sz="1400" dirty="0" smtClean="0">
                <a:solidFill>
                  <a:srgbClr val="FF0000"/>
                </a:solidFill>
              </a:rPr>
              <a:t> = 130 A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470137" y="3392149"/>
            <a:ext cx="9428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00FF"/>
                </a:solidFill>
              </a:rPr>
              <a:t>wiredat.ru2</a:t>
            </a:r>
            <a:endParaRPr lang="en-US" sz="1200" dirty="0">
              <a:solidFill>
                <a:srgbClr val="0000FF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311165" y="4648200"/>
            <a:ext cx="3260829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trim strength reduced by ≈ </a:t>
            </a:r>
            <a:r>
              <a:rPr lang="en-US" dirty="0" smtClean="0"/>
              <a:t>1%</a:t>
            </a:r>
            <a:endParaRPr lang="en-US" dirty="0" smtClean="0"/>
          </a:p>
          <a:p>
            <a:pPr algn="ctr"/>
            <a:r>
              <a:rPr lang="en-US" dirty="0" smtClean="0"/>
              <a:t>when </a:t>
            </a:r>
            <a:r>
              <a:rPr lang="en-US" dirty="0" err="1" smtClean="0"/>
              <a:t>I</a:t>
            </a:r>
            <a:r>
              <a:rPr lang="en-US" baseline="-25000" dirty="0" err="1" smtClean="0"/>
              <a:t>main</a:t>
            </a:r>
            <a:r>
              <a:rPr lang="en-US" dirty="0" smtClean="0"/>
              <a:t> = 130 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3192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3426719"/>
            <a:ext cx="4572000" cy="3431281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426719"/>
            <a:ext cx="4572000" cy="343128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0"/>
            <a:ext cx="4572000" cy="3431281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4572000" cy="343128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056042" y="6119209"/>
            <a:ext cx="260359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</a:rPr>
              <a:t>standardize, then </a:t>
            </a:r>
            <a:r>
              <a:rPr lang="en-US" sz="1400" dirty="0" smtClean="0">
                <a:solidFill>
                  <a:srgbClr val="FF0000"/>
                </a:solidFill>
              </a:rPr>
              <a:t>set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I</a:t>
            </a:r>
            <a:r>
              <a:rPr lang="en-US" sz="1400" baseline="-25000" dirty="0" err="1" smtClean="0">
                <a:solidFill>
                  <a:srgbClr val="FF0000"/>
                </a:solidFill>
              </a:rPr>
              <a:t>main</a:t>
            </a:r>
            <a:r>
              <a:rPr lang="en-US" sz="1400" dirty="0" smtClean="0">
                <a:solidFill>
                  <a:srgbClr val="FF0000"/>
                </a:solidFill>
              </a:rPr>
              <a:t> to </a:t>
            </a:r>
            <a:r>
              <a:rPr lang="en-US" sz="1400" dirty="0" smtClean="0">
                <a:solidFill>
                  <a:srgbClr val="FF0000"/>
                </a:solidFill>
              </a:rPr>
              <a:t>0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38313" y="5652701"/>
            <a:ext cx="9428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00FF"/>
                </a:solidFill>
              </a:rPr>
              <a:t>wiredat.ru9</a:t>
            </a:r>
            <a:endParaRPr lang="en-US" sz="1200" dirty="0">
              <a:solidFill>
                <a:srgbClr val="0000FF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482318" y="6119209"/>
            <a:ext cx="29127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</a:rPr>
              <a:t>standardize, then </a:t>
            </a:r>
            <a:r>
              <a:rPr lang="en-US" sz="1400" dirty="0" smtClean="0">
                <a:solidFill>
                  <a:srgbClr val="FF0000"/>
                </a:solidFill>
              </a:rPr>
              <a:t>set </a:t>
            </a:r>
            <a:r>
              <a:rPr lang="en-US" sz="1400" dirty="0" err="1" smtClean="0">
                <a:solidFill>
                  <a:srgbClr val="FF0000"/>
                </a:solidFill>
              </a:rPr>
              <a:t>I</a:t>
            </a:r>
            <a:r>
              <a:rPr lang="en-US" sz="1400" baseline="-25000" dirty="0" err="1" smtClean="0">
                <a:solidFill>
                  <a:srgbClr val="FF0000"/>
                </a:solidFill>
              </a:rPr>
              <a:t>main</a:t>
            </a:r>
            <a:r>
              <a:rPr lang="en-US" sz="1400" dirty="0" smtClean="0">
                <a:solidFill>
                  <a:srgbClr val="FF0000"/>
                </a:solidFill>
              </a:rPr>
              <a:t> to 130 A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600452" y="5652701"/>
            <a:ext cx="9428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00FF"/>
                </a:solidFill>
              </a:rPr>
              <a:t>wiredat.r10</a:t>
            </a:r>
            <a:endParaRPr lang="en-US" sz="1200" dirty="0">
              <a:solidFill>
                <a:srgbClr val="0000FF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066800" y="2692490"/>
            <a:ext cx="260359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</a:rPr>
              <a:t>standardize, then </a:t>
            </a:r>
            <a:r>
              <a:rPr lang="en-US" sz="1400" dirty="0" smtClean="0">
                <a:solidFill>
                  <a:srgbClr val="FF0000"/>
                </a:solidFill>
              </a:rPr>
              <a:t>set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I</a:t>
            </a:r>
            <a:r>
              <a:rPr lang="en-US" sz="1400" baseline="-25000" dirty="0" err="1" smtClean="0">
                <a:solidFill>
                  <a:srgbClr val="FF0000"/>
                </a:solidFill>
              </a:rPr>
              <a:t>main</a:t>
            </a:r>
            <a:r>
              <a:rPr lang="en-US" sz="1400" dirty="0" smtClean="0">
                <a:solidFill>
                  <a:srgbClr val="FF0000"/>
                </a:solidFill>
              </a:rPr>
              <a:t> to </a:t>
            </a:r>
            <a:r>
              <a:rPr lang="en-US" sz="1400" dirty="0" smtClean="0">
                <a:solidFill>
                  <a:srgbClr val="FF0000"/>
                </a:solidFill>
              </a:rPr>
              <a:t>0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475642" y="2692490"/>
            <a:ext cx="29127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</a:rPr>
              <a:t>standardize, then </a:t>
            </a:r>
            <a:r>
              <a:rPr lang="en-US" sz="1400" dirty="0" smtClean="0">
                <a:solidFill>
                  <a:srgbClr val="FF0000"/>
                </a:solidFill>
              </a:rPr>
              <a:t>set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I</a:t>
            </a:r>
            <a:r>
              <a:rPr lang="en-US" sz="1400" baseline="-25000" dirty="0" err="1" smtClean="0">
                <a:solidFill>
                  <a:srgbClr val="FF0000"/>
                </a:solidFill>
              </a:rPr>
              <a:t>main</a:t>
            </a:r>
            <a:r>
              <a:rPr lang="en-US" sz="1400" dirty="0" smtClean="0">
                <a:solidFill>
                  <a:srgbClr val="FF0000"/>
                </a:solidFill>
              </a:rPr>
              <a:t> to 130 A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05032" y="2239882"/>
            <a:ext cx="9428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00FF"/>
                </a:solidFill>
              </a:rPr>
              <a:t>wiredat.ru5</a:t>
            </a:r>
            <a:endParaRPr lang="en-US" sz="1200" dirty="0">
              <a:solidFill>
                <a:srgbClr val="0000FF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389578" y="2316082"/>
            <a:ext cx="9428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00FF"/>
                </a:solidFill>
              </a:rPr>
              <a:t>wiredat.ru6</a:t>
            </a:r>
            <a:endParaRPr lang="en-US" sz="12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4023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0"/>
            <a:ext cx="4572000" cy="3431281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4572000" cy="3431281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3426719"/>
            <a:ext cx="4572000" cy="3431281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3426719"/>
            <a:ext cx="4572000" cy="343128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71083" y="330320"/>
            <a:ext cx="9428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00FF"/>
                </a:solidFill>
              </a:rPr>
              <a:t>wiredat.ru4</a:t>
            </a:r>
            <a:endParaRPr lang="en-US" sz="1200" dirty="0">
              <a:solidFill>
                <a:srgbClr val="0000FF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686513" y="330320"/>
            <a:ext cx="9428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00FF"/>
                </a:solidFill>
              </a:rPr>
              <a:t>wiredat.ru8</a:t>
            </a:r>
            <a:endParaRPr lang="en-US" sz="1200" dirty="0">
              <a:solidFill>
                <a:srgbClr val="0000FF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45222" y="3761601"/>
            <a:ext cx="9605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00FF"/>
                </a:solidFill>
              </a:rPr>
              <a:t>wirevsx.ru7</a:t>
            </a:r>
            <a:endParaRPr lang="en-US" sz="1200" dirty="0">
              <a:solidFill>
                <a:srgbClr val="0000FF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516481" y="3761601"/>
            <a:ext cx="94910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00FF"/>
                </a:solidFill>
              </a:rPr>
              <a:t>wirevsx.r11</a:t>
            </a:r>
            <a:endParaRPr lang="en-US" sz="1200" dirty="0">
              <a:solidFill>
                <a:srgbClr val="0000FF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62000" y="2438400"/>
            <a:ext cx="19720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l-GR" sz="1200" dirty="0" smtClean="0">
                <a:solidFill>
                  <a:srgbClr val="7030A0"/>
                </a:solidFill>
              </a:rPr>
              <a:t>Δ</a:t>
            </a:r>
            <a:r>
              <a:rPr lang="en-US" sz="1200" dirty="0" err="1" smtClean="0">
                <a:solidFill>
                  <a:srgbClr val="7030A0"/>
                </a:solidFill>
              </a:rPr>
              <a:t>B</a:t>
            </a:r>
            <a:r>
              <a:rPr lang="en-US" sz="1200" baseline="-25000" dirty="0" err="1" smtClean="0">
                <a:solidFill>
                  <a:srgbClr val="7030A0"/>
                </a:solidFill>
              </a:rPr>
              <a:t>y</a:t>
            </a:r>
            <a:r>
              <a:rPr lang="en-US" sz="1200" dirty="0" err="1" smtClean="0">
                <a:solidFill>
                  <a:srgbClr val="7030A0"/>
                </a:solidFill>
              </a:rPr>
              <a:t>L</a:t>
            </a:r>
            <a:r>
              <a:rPr lang="en-US" sz="1200" dirty="0" smtClean="0">
                <a:solidFill>
                  <a:srgbClr val="7030A0"/>
                </a:solidFill>
              </a:rPr>
              <a:t>(4 GeV) </a:t>
            </a:r>
            <a:r>
              <a:rPr lang="en-US" sz="1200" dirty="0" smtClean="0">
                <a:solidFill>
                  <a:srgbClr val="7030A0"/>
                </a:solidFill>
              </a:rPr>
              <a:t>≈ </a:t>
            </a:r>
            <a:r>
              <a:rPr lang="en-US" sz="1200" dirty="0" smtClean="0">
                <a:solidFill>
                  <a:srgbClr val="7030A0"/>
                </a:solidFill>
              </a:rPr>
              <a:t>-1.7 G-m</a:t>
            </a:r>
          </a:p>
          <a:p>
            <a:pPr algn="ctr"/>
            <a:r>
              <a:rPr lang="el-GR" sz="1200" dirty="0">
                <a:solidFill>
                  <a:srgbClr val="7030A0"/>
                </a:solidFill>
              </a:rPr>
              <a:t>Δ</a:t>
            </a:r>
            <a:r>
              <a:rPr lang="en-US" sz="1200" dirty="0" err="1" smtClean="0">
                <a:solidFill>
                  <a:srgbClr val="7030A0"/>
                </a:solidFill>
              </a:rPr>
              <a:t>B</a:t>
            </a:r>
            <a:r>
              <a:rPr lang="en-US" sz="1200" baseline="-25000" dirty="0" err="1" smtClean="0">
                <a:solidFill>
                  <a:srgbClr val="7030A0"/>
                </a:solidFill>
              </a:rPr>
              <a:t>y</a:t>
            </a:r>
            <a:r>
              <a:rPr lang="en-US" sz="1200" dirty="0" err="1" smtClean="0">
                <a:solidFill>
                  <a:srgbClr val="7030A0"/>
                </a:solidFill>
              </a:rPr>
              <a:t>L</a:t>
            </a:r>
            <a:r>
              <a:rPr lang="en-US" sz="1200" dirty="0" smtClean="0">
                <a:solidFill>
                  <a:srgbClr val="7030A0"/>
                </a:solidFill>
              </a:rPr>
              <a:t>(10 GeV) </a:t>
            </a:r>
            <a:r>
              <a:rPr lang="en-US" sz="1200" dirty="0">
                <a:solidFill>
                  <a:srgbClr val="7030A0"/>
                </a:solidFill>
              </a:rPr>
              <a:t>≈ -3.7 </a:t>
            </a:r>
            <a:r>
              <a:rPr lang="en-US" sz="1200" dirty="0" smtClean="0">
                <a:solidFill>
                  <a:srgbClr val="7030A0"/>
                </a:solidFill>
              </a:rPr>
              <a:t>G-m</a:t>
            </a:r>
            <a:endParaRPr lang="en-US" sz="1200" dirty="0">
              <a:solidFill>
                <a:srgbClr val="7030A0"/>
              </a:solidFill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8066442" y="5562600"/>
            <a:ext cx="0" cy="381000"/>
          </a:xfrm>
          <a:prstGeom prst="straightConnector1">
            <a:avLst/>
          </a:prstGeom>
          <a:ln w="190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1228436" y="6338500"/>
            <a:ext cx="2286000" cy="0"/>
          </a:xfrm>
          <a:prstGeom prst="straightConnector1">
            <a:avLst/>
          </a:prstGeom>
          <a:ln w="19050">
            <a:solidFill>
              <a:srgbClr val="7030A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2075872" y="6200001"/>
            <a:ext cx="577402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200" dirty="0" err="1" smtClean="0">
                <a:solidFill>
                  <a:srgbClr val="7030A0"/>
                </a:solidFill>
              </a:rPr>
              <a:t>BSCx</a:t>
            </a:r>
            <a:endParaRPr lang="en-US" sz="1200" dirty="0">
              <a:solidFill>
                <a:srgbClr val="7030A0"/>
              </a:solidFill>
            </a:endParaRPr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6934200" y="6333836"/>
            <a:ext cx="1764792" cy="0"/>
          </a:xfrm>
          <a:prstGeom prst="straightConnector1">
            <a:avLst/>
          </a:prstGeom>
          <a:ln w="19050">
            <a:solidFill>
              <a:srgbClr val="7030A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7772400" y="6189243"/>
            <a:ext cx="577402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200" dirty="0" err="1" smtClean="0">
                <a:solidFill>
                  <a:srgbClr val="7030A0"/>
                </a:solidFill>
              </a:rPr>
              <a:t>BSCy</a:t>
            </a:r>
            <a:endParaRPr lang="en-US" sz="1200" dirty="0">
              <a:solidFill>
                <a:srgbClr val="7030A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517225" y="2438400"/>
            <a:ext cx="19287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l-GR" sz="1200" dirty="0" smtClean="0">
                <a:solidFill>
                  <a:srgbClr val="7030A0"/>
                </a:solidFill>
              </a:rPr>
              <a:t>Δ</a:t>
            </a:r>
            <a:r>
              <a:rPr lang="en-US" sz="1200" dirty="0" err="1" smtClean="0">
                <a:solidFill>
                  <a:srgbClr val="7030A0"/>
                </a:solidFill>
              </a:rPr>
              <a:t>B</a:t>
            </a:r>
            <a:r>
              <a:rPr lang="en-US" sz="1200" baseline="-25000" dirty="0" err="1" smtClean="0">
                <a:solidFill>
                  <a:srgbClr val="7030A0"/>
                </a:solidFill>
              </a:rPr>
              <a:t>x</a:t>
            </a:r>
            <a:r>
              <a:rPr lang="en-US" sz="1200" dirty="0" err="1" smtClean="0">
                <a:solidFill>
                  <a:srgbClr val="7030A0"/>
                </a:solidFill>
              </a:rPr>
              <a:t>L</a:t>
            </a:r>
            <a:r>
              <a:rPr lang="en-US" sz="1200" dirty="0" smtClean="0">
                <a:solidFill>
                  <a:srgbClr val="7030A0"/>
                </a:solidFill>
              </a:rPr>
              <a:t>(4 GeV) </a:t>
            </a:r>
            <a:r>
              <a:rPr lang="en-US" sz="1200" dirty="0" smtClean="0">
                <a:solidFill>
                  <a:srgbClr val="7030A0"/>
                </a:solidFill>
              </a:rPr>
              <a:t>≈ </a:t>
            </a:r>
            <a:r>
              <a:rPr lang="en-US" sz="1200" dirty="0" smtClean="0">
                <a:solidFill>
                  <a:srgbClr val="7030A0"/>
                </a:solidFill>
              </a:rPr>
              <a:t>-0.2 G-m</a:t>
            </a:r>
          </a:p>
          <a:p>
            <a:pPr algn="ctr"/>
            <a:r>
              <a:rPr lang="el-GR" sz="1200" dirty="0">
                <a:solidFill>
                  <a:srgbClr val="7030A0"/>
                </a:solidFill>
              </a:rPr>
              <a:t>Δ</a:t>
            </a:r>
            <a:r>
              <a:rPr lang="en-US" sz="1200" dirty="0" err="1" smtClean="0">
                <a:solidFill>
                  <a:srgbClr val="7030A0"/>
                </a:solidFill>
              </a:rPr>
              <a:t>B</a:t>
            </a:r>
            <a:r>
              <a:rPr lang="en-US" sz="1200" baseline="-25000" dirty="0" err="1" smtClean="0">
                <a:solidFill>
                  <a:srgbClr val="7030A0"/>
                </a:solidFill>
              </a:rPr>
              <a:t>x</a:t>
            </a:r>
            <a:r>
              <a:rPr lang="en-US" sz="1200" dirty="0" err="1" smtClean="0">
                <a:solidFill>
                  <a:srgbClr val="7030A0"/>
                </a:solidFill>
              </a:rPr>
              <a:t>L</a:t>
            </a:r>
            <a:r>
              <a:rPr lang="en-US" sz="1200" dirty="0" smtClean="0">
                <a:solidFill>
                  <a:srgbClr val="7030A0"/>
                </a:solidFill>
              </a:rPr>
              <a:t>(10 GeV) </a:t>
            </a:r>
            <a:r>
              <a:rPr lang="en-US" sz="1200" dirty="0">
                <a:solidFill>
                  <a:srgbClr val="7030A0"/>
                </a:solidFill>
              </a:rPr>
              <a:t>≈ </a:t>
            </a:r>
            <a:r>
              <a:rPr lang="en-US" sz="1200" dirty="0" smtClean="0">
                <a:solidFill>
                  <a:srgbClr val="7030A0"/>
                </a:solidFill>
              </a:rPr>
              <a:t>-0.5 G-m</a:t>
            </a:r>
            <a:endParaRPr lang="en-US" sz="12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9799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20090</TotalTime>
  <Words>133</Words>
  <Application>Microsoft Office PowerPoint</Application>
  <PresentationFormat>On-screen Show (4:3)</PresentationFormat>
  <Paragraphs>46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Courier New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215</cp:revision>
  <dcterms:created xsi:type="dcterms:W3CDTF">2006-04-28T20:17:03Z</dcterms:created>
  <dcterms:modified xsi:type="dcterms:W3CDTF">2019-07-02T18:47:11Z</dcterms:modified>
</cp:coreProperties>
</file>