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62" r:id="rId3"/>
    <p:sldId id="261" r:id="rId4"/>
    <p:sldId id="263" r:id="rId5"/>
    <p:sldId id="266" r:id="rId6"/>
    <p:sldId id="268" r:id="rId7"/>
    <p:sldId id="269" r:id="rId8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33CC"/>
    <a:srgbClr val="0066FF"/>
    <a:srgbClr val="0000FF"/>
    <a:srgbClr val="33CC33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540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C8B83E-6CBF-47F1-9626-7BC927F7C55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75062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C8ECD4-AEA7-4C4C-AB47-201EA31FB11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864032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500C3F-012A-4A34-B307-70ACA7544DA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54588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1E431E-619E-48F0-9C40-5065A40D329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544571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7442C7-93C5-40EF-B0D2-1006467025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872833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9EF447-7A8F-4BF2-9D58-AC0F76BD1CF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9047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1F3A19-9D36-4F09-899A-A02BE0575E6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370204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E532EC-B069-48F4-A2E1-2A12A3D885A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129499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695C7E-0BBC-494E-AAD7-391C84B1383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902287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168244-F639-4FF3-94ED-2C89527D125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196026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7E5E96-1F07-4DDD-92A9-D470BA781E7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280560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FCC59D7F-5802-4D46-8910-8A2B43DC704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e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e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emf"/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2.e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emf"/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6.emf"/><Relationship Id="rId4" Type="http://schemas.openxmlformats.org/officeDocument/2006/relationships/image" Target="../media/image15.e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emf"/><Relationship Id="rId2" Type="http://schemas.openxmlformats.org/officeDocument/2006/relationships/image" Target="../media/image17.emf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0.emf"/><Relationship Id="rId4" Type="http://schemas.openxmlformats.org/officeDocument/2006/relationships/image" Target="../media/image19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6400800" cy="4803791"/>
          </a:xfrm>
          <a:prstGeom prst="rect">
            <a:avLst/>
          </a:prstGeom>
        </p:spPr>
      </p:pic>
      <p:sp>
        <p:nvSpPr>
          <p:cNvPr id="8" name="Line 16"/>
          <p:cNvSpPr>
            <a:spLocks noChangeShapeType="1"/>
          </p:cNvSpPr>
          <p:nvPr/>
        </p:nvSpPr>
        <p:spPr bwMode="auto">
          <a:xfrm rot="60000" flipH="1">
            <a:off x="3354772" y="2130957"/>
            <a:ext cx="304841" cy="2286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 type="triangl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023867" y="4918075"/>
            <a:ext cx="5096267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engineering type:		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0.625SD38.98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drawing number:	</a:t>
            </a:r>
            <a:r>
              <a:rPr lang="en-US" sz="1600" dirty="0" smtClean="0"/>
              <a:t>SA-375-150-75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magnet bar-code: 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4585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vendor serial number: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3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measured: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29-Jul-2019 15:56:33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analyzed: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05-Aug-2019</a:t>
            </a:r>
            <a:endParaRPr lang="en-US" altLang="en-US" sz="1600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MAD 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assignment: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BLXSPH</a:t>
            </a:r>
            <a:endParaRPr lang="en-US" altLang="en-US" sz="1600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43600" y="141642"/>
            <a:ext cx="3200400" cy="2401895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43600" y="2551105"/>
            <a:ext cx="3200400" cy="24018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50209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020577"/>
            <a:ext cx="6400800" cy="4803791"/>
          </a:xfrm>
          <a:prstGeom prst="rect">
            <a:avLst/>
          </a:prstGeom>
        </p:spPr>
      </p:pic>
      <p:sp>
        <p:nvSpPr>
          <p:cNvPr id="6" name="Line 16"/>
          <p:cNvSpPr>
            <a:spLocks noChangeShapeType="1"/>
          </p:cNvSpPr>
          <p:nvPr/>
        </p:nvSpPr>
        <p:spPr bwMode="auto">
          <a:xfrm flipH="1">
            <a:off x="3200359" y="3429000"/>
            <a:ext cx="304841" cy="2286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 type="triangl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2772430" y="1393116"/>
            <a:ext cx="0" cy="3581400"/>
          </a:xfrm>
          <a:prstGeom prst="line">
            <a:avLst/>
          </a:prstGeom>
          <a:ln w="19050">
            <a:solidFill>
              <a:srgbClr val="7030A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2449158" y="4224064"/>
            <a:ext cx="628698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dirty="0" err="1" smtClean="0">
                <a:solidFill>
                  <a:srgbClr val="7030A0"/>
                </a:solidFill>
              </a:rPr>
              <a:t>E</a:t>
            </a:r>
            <a:r>
              <a:rPr lang="en-US" baseline="-25000" dirty="0" err="1" smtClean="0">
                <a:solidFill>
                  <a:srgbClr val="7030A0"/>
                </a:solidFill>
              </a:rPr>
              <a:t>max</a:t>
            </a:r>
            <a:endParaRPr lang="en-US" baseline="-25000" dirty="0">
              <a:solidFill>
                <a:srgbClr val="7030A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7010400" y="4191000"/>
            <a:ext cx="1447897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7030A0"/>
                </a:solidFill>
              </a:rPr>
              <a:t>I</a:t>
            </a:r>
            <a:r>
              <a:rPr lang="en-US" baseline="-25000" dirty="0" smtClean="0">
                <a:solidFill>
                  <a:srgbClr val="7030A0"/>
                </a:solidFill>
              </a:rPr>
              <a:t>max</a:t>
            </a:r>
            <a:r>
              <a:rPr lang="en-US" dirty="0" smtClean="0">
                <a:solidFill>
                  <a:srgbClr val="7030A0"/>
                </a:solidFill>
              </a:rPr>
              <a:t> ≈ </a:t>
            </a:r>
            <a:r>
              <a:rPr lang="en-US" dirty="0" smtClean="0">
                <a:solidFill>
                  <a:srgbClr val="7030A0"/>
                </a:solidFill>
              </a:rPr>
              <a:t>50.3 </a:t>
            </a:r>
            <a:r>
              <a:rPr lang="en-US" dirty="0" smtClean="0">
                <a:solidFill>
                  <a:srgbClr val="7030A0"/>
                </a:solidFill>
              </a:rPr>
              <a:t>A</a:t>
            </a:r>
            <a:endParaRPr lang="en-US" baseline="-25000" dirty="0">
              <a:solidFill>
                <a:srgbClr val="7030A0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43600" y="1164516"/>
            <a:ext cx="3200400" cy="24018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24694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71600" y="1027104"/>
            <a:ext cx="6400800" cy="4803793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4201758" y="5819001"/>
            <a:ext cx="96051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solidFill>
                  <a:srgbClr val="0000FF"/>
                </a:solidFill>
              </a:rPr>
              <a:t>wirevsx.ru1</a:t>
            </a:r>
            <a:endParaRPr lang="en-US" sz="1200" dirty="0">
              <a:solidFill>
                <a:srgbClr val="0000FF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400211" y="1828800"/>
            <a:ext cx="2694969" cy="64633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pt-BR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@ r= 10 mm</a:t>
            </a:r>
          </a:p>
          <a:p>
            <a:r>
              <a:rPr lang="pt-BR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|b1/b0| = </a:t>
            </a:r>
            <a:r>
              <a:rPr lang="pt-BR" sz="1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0.00016 </a:t>
            </a:r>
            <a:r>
              <a:rPr lang="pt-BR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[0.500] %</a:t>
            </a:r>
          </a:p>
          <a:p>
            <a:r>
              <a:rPr lang="pt-BR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|b2/b0| = 0.021 [100.000] %</a:t>
            </a:r>
            <a:endParaRPr lang="pt-BR" sz="12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81536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426719"/>
            <a:ext cx="4572000" cy="3431281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0"/>
            <a:ext cx="4572000" cy="3431281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4572000" cy="3431281"/>
          </a:xfrm>
          <a:prstGeom prst="rect">
            <a:avLst/>
          </a:prstGeom>
        </p:spPr>
      </p:pic>
      <p:sp>
        <p:nvSpPr>
          <p:cNvPr id="5" name="Text Box 7"/>
          <p:cNvSpPr txBox="1">
            <a:spLocks noChangeArrowheads="1"/>
          </p:cNvSpPr>
          <p:nvPr/>
        </p:nvSpPr>
        <p:spPr bwMode="auto">
          <a:xfrm>
            <a:off x="4361156" y="4236581"/>
            <a:ext cx="4592924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name: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BLXSPH_Trim</a:t>
            </a:r>
            <a:endParaRPr lang="en-US" altLang="en-US" sz="1600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# of main coil turns: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dirty="0" smtClean="0"/>
              <a:t>45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# of trim coil turns: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dirty="0" smtClean="0"/>
              <a:t>20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ratio of turns (</a:t>
            </a:r>
            <a:r>
              <a:rPr lang="en-US" altLang="en-US" sz="16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N</a:t>
            </a:r>
            <a:r>
              <a:rPr lang="en-US" altLang="en-US" sz="1600" baseline="-250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main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/</a:t>
            </a:r>
            <a:r>
              <a:rPr lang="en-US" altLang="en-US" sz="16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N</a:t>
            </a:r>
            <a:r>
              <a:rPr lang="en-US" altLang="en-US" sz="1600" baseline="-250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trim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): 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2.2500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ratio of slopes (measured):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2.3721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IMMO (amps):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[-6,+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6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]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BMMO (main coil amps):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[-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2.5294,+2.5294]</a:t>
            </a:r>
            <a:endParaRPr lang="en-US" altLang="en-US" sz="1600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996098" y="2286000"/>
            <a:ext cx="73770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 err="1" smtClean="0">
                <a:solidFill>
                  <a:srgbClr val="FF0000"/>
                </a:solidFill>
              </a:rPr>
              <a:t>I</a:t>
            </a:r>
            <a:r>
              <a:rPr lang="en-US" sz="1400" baseline="-25000" dirty="0" err="1" smtClean="0">
                <a:solidFill>
                  <a:srgbClr val="FF0000"/>
                </a:solidFill>
              </a:rPr>
              <a:t>trim</a:t>
            </a:r>
            <a:r>
              <a:rPr lang="en-US" sz="1400" dirty="0" smtClean="0">
                <a:solidFill>
                  <a:srgbClr val="FF0000"/>
                </a:solidFill>
              </a:rPr>
              <a:t> = 0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620000" y="2286000"/>
            <a:ext cx="79861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I</a:t>
            </a:r>
            <a:r>
              <a:rPr lang="en-US" sz="1400" baseline="-25000" dirty="0" err="1" smtClean="0">
                <a:solidFill>
                  <a:srgbClr val="FF0000"/>
                </a:solidFill>
              </a:rPr>
              <a:t>main</a:t>
            </a:r>
            <a:r>
              <a:rPr lang="en-US" sz="1400" dirty="0" smtClean="0">
                <a:solidFill>
                  <a:srgbClr val="FF0000"/>
                </a:solidFill>
              </a:rPr>
              <a:t> = 0</a:t>
            </a:r>
            <a:endParaRPr lang="en-US" sz="1400" dirty="0">
              <a:solidFill>
                <a:srgbClr val="FF00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470137" y="3392149"/>
            <a:ext cx="94288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solidFill>
                  <a:srgbClr val="0000FF"/>
                </a:solidFill>
              </a:rPr>
              <a:t>wiredat.ru3</a:t>
            </a:r>
            <a:endParaRPr lang="en-US" sz="1200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7106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4572000" cy="3431281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0"/>
            <a:ext cx="4572000" cy="3431281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3072298" y="2286000"/>
            <a:ext cx="73770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 err="1" smtClean="0">
                <a:solidFill>
                  <a:srgbClr val="FF0000"/>
                </a:solidFill>
              </a:rPr>
              <a:t>I</a:t>
            </a:r>
            <a:r>
              <a:rPr lang="en-US" sz="1400" baseline="-25000" dirty="0" err="1" smtClean="0">
                <a:solidFill>
                  <a:srgbClr val="FF0000"/>
                </a:solidFill>
              </a:rPr>
              <a:t>trim</a:t>
            </a:r>
            <a:r>
              <a:rPr lang="en-US" sz="1400" dirty="0" smtClean="0">
                <a:solidFill>
                  <a:srgbClr val="FF0000"/>
                </a:solidFill>
              </a:rPr>
              <a:t> = 0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00767" y="2286000"/>
            <a:ext cx="115743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I</a:t>
            </a:r>
            <a:r>
              <a:rPr lang="en-US" sz="1400" baseline="-25000" dirty="0" err="1" smtClean="0">
                <a:solidFill>
                  <a:srgbClr val="FF0000"/>
                </a:solidFill>
              </a:rPr>
              <a:t>main</a:t>
            </a:r>
            <a:r>
              <a:rPr lang="en-US" sz="1400" dirty="0" smtClean="0">
                <a:solidFill>
                  <a:srgbClr val="FF0000"/>
                </a:solidFill>
              </a:rPr>
              <a:t> = 130 A</a:t>
            </a:r>
            <a:endParaRPr lang="en-US" sz="1400" dirty="0">
              <a:solidFill>
                <a:srgbClr val="FF00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470137" y="3392149"/>
            <a:ext cx="94288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solidFill>
                  <a:srgbClr val="0000FF"/>
                </a:solidFill>
              </a:rPr>
              <a:t>wiredat.ru2</a:t>
            </a:r>
            <a:endParaRPr lang="en-US" sz="1200" dirty="0">
              <a:solidFill>
                <a:srgbClr val="0000FF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214985" y="4648200"/>
            <a:ext cx="3453189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trim strength reduced by ≈ </a:t>
            </a:r>
            <a:r>
              <a:rPr lang="en-US" dirty="0" smtClean="0"/>
              <a:t>0.5%</a:t>
            </a:r>
            <a:endParaRPr lang="en-US" dirty="0" smtClean="0"/>
          </a:p>
          <a:p>
            <a:pPr algn="ctr"/>
            <a:r>
              <a:rPr lang="en-US" dirty="0" smtClean="0"/>
              <a:t>when </a:t>
            </a:r>
            <a:r>
              <a:rPr lang="en-US" dirty="0" err="1" smtClean="0"/>
              <a:t>I</a:t>
            </a:r>
            <a:r>
              <a:rPr lang="en-US" baseline="-25000" dirty="0" err="1" smtClean="0"/>
              <a:t>main</a:t>
            </a:r>
            <a:r>
              <a:rPr lang="en-US" dirty="0" smtClean="0"/>
              <a:t> = 130 A</a:t>
            </a:r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3426719"/>
            <a:ext cx="4572000" cy="34312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31920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Picture 2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426719"/>
            <a:ext cx="4572000" cy="3431281"/>
          </a:xfrm>
          <a:prstGeom prst="rect">
            <a:avLst/>
          </a:prstGeom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0"/>
            <a:ext cx="4572000" cy="3431281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4572000" cy="3431281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72000" y="3426719"/>
            <a:ext cx="4572000" cy="3431281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829640" y="6119209"/>
            <a:ext cx="291272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solidFill>
                  <a:srgbClr val="FF0000"/>
                </a:solidFill>
              </a:rPr>
              <a:t>standardize, then set </a:t>
            </a:r>
            <a:r>
              <a:rPr lang="en-US" sz="1400" dirty="0" err="1" smtClean="0">
                <a:solidFill>
                  <a:srgbClr val="FF0000"/>
                </a:solidFill>
              </a:rPr>
              <a:t>I</a:t>
            </a:r>
            <a:r>
              <a:rPr lang="en-US" sz="1400" baseline="-25000" dirty="0" err="1" smtClean="0">
                <a:solidFill>
                  <a:srgbClr val="FF0000"/>
                </a:solidFill>
              </a:rPr>
              <a:t>main</a:t>
            </a:r>
            <a:r>
              <a:rPr lang="en-US" sz="1400" dirty="0" smtClean="0">
                <a:solidFill>
                  <a:srgbClr val="FF0000"/>
                </a:solidFill>
              </a:rPr>
              <a:t> to </a:t>
            </a:r>
            <a:r>
              <a:rPr lang="en-US" sz="1400" dirty="0" smtClean="0">
                <a:solidFill>
                  <a:srgbClr val="FF0000"/>
                </a:solidFill>
              </a:rPr>
              <a:t>130 A</a:t>
            </a:r>
            <a:endParaRPr lang="en-US" sz="1400" dirty="0">
              <a:solidFill>
                <a:srgbClr val="FF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814557" y="5895201"/>
            <a:ext cx="94288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solidFill>
                  <a:srgbClr val="0000FF"/>
                </a:solidFill>
              </a:rPr>
              <a:t>wiredat.ru6</a:t>
            </a:r>
            <a:endParaRPr lang="en-US" sz="1200" dirty="0">
              <a:solidFill>
                <a:srgbClr val="0000FF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401640" y="6119209"/>
            <a:ext cx="291272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solidFill>
                  <a:srgbClr val="FF0000"/>
                </a:solidFill>
              </a:rPr>
              <a:t>standardize, then set </a:t>
            </a:r>
            <a:r>
              <a:rPr lang="en-US" sz="1400" dirty="0" err="1" smtClean="0">
                <a:solidFill>
                  <a:srgbClr val="FF0000"/>
                </a:solidFill>
              </a:rPr>
              <a:t>I</a:t>
            </a:r>
            <a:r>
              <a:rPr lang="en-US" sz="1400" baseline="-25000" dirty="0" err="1" smtClean="0">
                <a:solidFill>
                  <a:srgbClr val="FF0000"/>
                </a:solidFill>
              </a:rPr>
              <a:t>main</a:t>
            </a:r>
            <a:r>
              <a:rPr lang="en-US" sz="1400" dirty="0" smtClean="0">
                <a:solidFill>
                  <a:srgbClr val="FF0000"/>
                </a:solidFill>
              </a:rPr>
              <a:t> to 130 A</a:t>
            </a:r>
            <a:endParaRPr lang="en-US" sz="1400" dirty="0">
              <a:solidFill>
                <a:srgbClr val="FF00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386557" y="5895201"/>
            <a:ext cx="94288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solidFill>
                  <a:srgbClr val="0000FF"/>
                </a:solidFill>
              </a:rPr>
              <a:t>wiredat.ru7</a:t>
            </a:r>
            <a:endParaRPr lang="en-US" sz="1200" dirty="0">
              <a:solidFill>
                <a:srgbClr val="0000FF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201408" y="2692490"/>
            <a:ext cx="216918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solidFill>
                  <a:srgbClr val="FF0000"/>
                </a:solidFill>
              </a:rPr>
              <a:t>after standardize</a:t>
            </a:r>
            <a:r>
              <a:rPr lang="en-US" sz="1400" dirty="0" smtClean="0">
                <a:solidFill>
                  <a:srgbClr val="FF0000"/>
                </a:solidFill>
              </a:rPr>
              <a:t>, </a:t>
            </a:r>
            <a:r>
              <a:rPr lang="en-US" sz="1400" dirty="0" err="1" smtClean="0">
                <a:solidFill>
                  <a:srgbClr val="FF0000"/>
                </a:solidFill>
              </a:rPr>
              <a:t>I</a:t>
            </a:r>
            <a:r>
              <a:rPr lang="en-US" sz="1400" baseline="-25000" dirty="0" err="1" smtClean="0">
                <a:solidFill>
                  <a:srgbClr val="FF0000"/>
                </a:solidFill>
              </a:rPr>
              <a:t>trim</a:t>
            </a:r>
            <a:r>
              <a:rPr lang="en-US" sz="1400" dirty="0" smtClean="0">
                <a:solidFill>
                  <a:srgbClr val="FF0000"/>
                </a:solidFill>
              </a:rPr>
              <a:t> = </a:t>
            </a:r>
            <a:r>
              <a:rPr lang="en-US" sz="1400" dirty="0" smtClean="0">
                <a:solidFill>
                  <a:srgbClr val="FF0000"/>
                </a:solidFill>
              </a:rPr>
              <a:t>0</a:t>
            </a:r>
            <a:endParaRPr lang="en-US" sz="1400" dirty="0">
              <a:solidFill>
                <a:srgbClr val="FF000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718105" y="2692490"/>
            <a:ext cx="227979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solidFill>
                  <a:srgbClr val="FF0000"/>
                </a:solidFill>
              </a:rPr>
              <a:t>after standardize</a:t>
            </a:r>
            <a:r>
              <a:rPr lang="en-US" sz="1400" dirty="0" smtClean="0">
                <a:solidFill>
                  <a:srgbClr val="FF0000"/>
                </a:solidFill>
              </a:rPr>
              <a:t>, </a:t>
            </a:r>
            <a:r>
              <a:rPr lang="en-US" sz="1400" dirty="0" err="1" smtClean="0">
                <a:solidFill>
                  <a:srgbClr val="FF0000"/>
                </a:solidFill>
              </a:rPr>
              <a:t>I</a:t>
            </a:r>
            <a:r>
              <a:rPr lang="en-US" sz="1400" baseline="-25000" dirty="0" err="1" smtClean="0">
                <a:solidFill>
                  <a:srgbClr val="FF0000"/>
                </a:solidFill>
              </a:rPr>
              <a:t>main</a:t>
            </a:r>
            <a:r>
              <a:rPr lang="en-US" sz="1400" dirty="0" smtClean="0">
                <a:solidFill>
                  <a:srgbClr val="FF0000"/>
                </a:solidFill>
              </a:rPr>
              <a:t> = 0</a:t>
            </a:r>
            <a:endParaRPr lang="en-US" sz="1400" dirty="0">
              <a:solidFill>
                <a:srgbClr val="FF000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814557" y="2466201"/>
            <a:ext cx="94288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solidFill>
                  <a:srgbClr val="0000FF"/>
                </a:solidFill>
              </a:rPr>
              <a:t>wiredat.ru4</a:t>
            </a:r>
            <a:endParaRPr lang="en-US" sz="1200" dirty="0">
              <a:solidFill>
                <a:srgbClr val="0000FF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6386557" y="2466201"/>
            <a:ext cx="94288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solidFill>
                  <a:srgbClr val="0000FF"/>
                </a:solidFill>
              </a:rPr>
              <a:t>wiredat.ru5</a:t>
            </a:r>
            <a:endParaRPr lang="en-US" sz="1200" dirty="0">
              <a:solidFill>
                <a:srgbClr val="0000FF"/>
              </a:solidFill>
            </a:endParaRPr>
          </a:p>
        </p:txBody>
      </p:sp>
      <p:cxnSp>
        <p:nvCxnSpPr>
          <p:cNvPr id="19" name="Straight Arrow Connector 18"/>
          <p:cNvCxnSpPr/>
          <p:nvPr/>
        </p:nvCxnSpPr>
        <p:spPr>
          <a:xfrm>
            <a:off x="5836026" y="5728900"/>
            <a:ext cx="2194560" cy="0"/>
          </a:xfrm>
          <a:prstGeom prst="straightConnector1">
            <a:avLst/>
          </a:prstGeom>
          <a:ln w="19050">
            <a:solidFill>
              <a:srgbClr val="7030A0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6644605" y="5590401"/>
            <a:ext cx="577402" cy="276999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1200" dirty="0" err="1" smtClean="0">
                <a:solidFill>
                  <a:srgbClr val="7030A0"/>
                </a:solidFill>
              </a:rPr>
              <a:t>BSCx</a:t>
            </a:r>
            <a:endParaRPr lang="en-US" sz="1200" dirty="0">
              <a:solidFill>
                <a:srgbClr val="7030A0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1984928" y="1644126"/>
            <a:ext cx="2000869" cy="461665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7030A0"/>
                </a:solidFill>
              </a:rPr>
              <a:t>|</a:t>
            </a:r>
            <a:r>
              <a:rPr lang="el-GR" sz="1200" dirty="0" smtClean="0">
                <a:solidFill>
                  <a:srgbClr val="7030A0"/>
                </a:solidFill>
              </a:rPr>
              <a:t>Δ</a:t>
            </a:r>
            <a:r>
              <a:rPr lang="en-US" sz="1200" dirty="0" err="1" smtClean="0">
                <a:solidFill>
                  <a:srgbClr val="7030A0"/>
                </a:solidFill>
              </a:rPr>
              <a:t>B</a:t>
            </a:r>
            <a:r>
              <a:rPr lang="en-US" sz="1200" baseline="-25000" dirty="0" err="1" smtClean="0">
                <a:solidFill>
                  <a:srgbClr val="7030A0"/>
                </a:solidFill>
              </a:rPr>
              <a:t>y</a:t>
            </a:r>
            <a:r>
              <a:rPr lang="en-US" sz="1200" dirty="0" err="1" smtClean="0">
                <a:solidFill>
                  <a:srgbClr val="7030A0"/>
                </a:solidFill>
              </a:rPr>
              <a:t>L</a:t>
            </a:r>
            <a:r>
              <a:rPr lang="en-US" sz="1200" dirty="0" smtClean="0">
                <a:solidFill>
                  <a:srgbClr val="7030A0"/>
                </a:solidFill>
              </a:rPr>
              <a:t>| (</a:t>
            </a:r>
            <a:r>
              <a:rPr lang="en-US" sz="1200" dirty="0" smtClean="0">
                <a:solidFill>
                  <a:srgbClr val="7030A0"/>
                </a:solidFill>
              </a:rPr>
              <a:t>4 GeV) ≈ </a:t>
            </a:r>
            <a:r>
              <a:rPr lang="en-US" sz="1200" dirty="0" smtClean="0">
                <a:solidFill>
                  <a:srgbClr val="7030A0"/>
                </a:solidFill>
              </a:rPr>
              <a:t>1.0</a:t>
            </a:r>
            <a:r>
              <a:rPr lang="en-US" sz="1200" dirty="0" smtClean="0">
                <a:solidFill>
                  <a:srgbClr val="7030A0"/>
                </a:solidFill>
              </a:rPr>
              <a:t> </a:t>
            </a:r>
            <a:r>
              <a:rPr lang="en-US" sz="1200" dirty="0" smtClean="0">
                <a:solidFill>
                  <a:srgbClr val="7030A0"/>
                </a:solidFill>
              </a:rPr>
              <a:t>G-m</a:t>
            </a:r>
          </a:p>
          <a:p>
            <a:pPr algn="ctr"/>
            <a:r>
              <a:rPr lang="en-US" sz="1200" dirty="0" smtClean="0">
                <a:solidFill>
                  <a:srgbClr val="7030A0"/>
                </a:solidFill>
              </a:rPr>
              <a:t>|</a:t>
            </a:r>
            <a:r>
              <a:rPr lang="el-GR" sz="1200" dirty="0" smtClean="0">
                <a:solidFill>
                  <a:srgbClr val="7030A0"/>
                </a:solidFill>
              </a:rPr>
              <a:t>Δ</a:t>
            </a:r>
            <a:r>
              <a:rPr lang="en-US" sz="1200" dirty="0" err="1" smtClean="0">
                <a:solidFill>
                  <a:srgbClr val="7030A0"/>
                </a:solidFill>
              </a:rPr>
              <a:t>B</a:t>
            </a:r>
            <a:r>
              <a:rPr lang="en-US" sz="1200" baseline="-25000" dirty="0" err="1" smtClean="0">
                <a:solidFill>
                  <a:srgbClr val="7030A0"/>
                </a:solidFill>
              </a:rPr>
              <a:t>y</a:t>
            </a:r>
            <a:r>
              <a:rPr lang="en-US" sz="1200" dirty="0" err="1" smtClean="0">
                <a:solidFill>
                  <a:srgbClr val="7030A0"/>
                </a:solidFill>
              </a:rPr>
              <a:t>L</a:t>
            </a:r>
            <a:r>
              <a:rPr lang="en-US" sz="1200" dirty="0" smtClean="0">
                <a:solidFill>
                  <a:srgbClr val="7030A0"/>
                </a:solidFill>
              </a:rPr>
              <a:t>| (</a:t>
            </a:r>
            <a:r>
              <a:rPr lang="en-US" sz="1200" dirty="0" smtClean="0">
                <a:solidFill>
                  <a:srgbClr val="7030A0"/>
                </a:solidFill>
              </a:rPr>
              <a:t>10 GeV) </a:t>
            </a:r>
            <a:r>
              <a:rPr lang="en-US" sz="1200" dirty="0">
                <a:solidFill>
                  <a:srgbClr val="7030A0"/>
                </a:solidFill>
              </a:rPr>
              <a:t>≈ </a:t>
            </a:r>
            <a:r>
              <a:rPr lang="en-US" sz="1200" dirty="0" smtClean="0">
                <a:solidFill>
                  <a:srgbClr val="7030A0"/>
                </a:solidFill>
              </a:rPr>
              <a:t>2.3</a:t>
            </a:r>
            <a:r>
              <a:rPr lang="en-US" sz="1200" dirty="0" smtClean="0">
                <a:solidFill>
                  <a:srgbClr val="7030A0"/>
                </a:solidFill>
              </a:rPr>
              <a:t> </a:t>
            </a:r>
            <a:r>
              <a:rPr lang="en-US" sz="1200" dirty="0" smtClean="0">
                <a:solidFill>
                  <a:srgbClr val="7030A0"/>
                </a:solidFill>
              </a:rPr>
              <a:t>G-m</a:t>
            </a:r>
            <a:endParaRPr lang="en-US" sz="1200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40239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0" y="3426719"/>
            <a:ext cx="4572000" cy="343128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3426719"/>
            <a:ext cx="4572000" cy="3431281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2000" y="0"/>
            <a:ext cx="4572000" cy="3431281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4572000" cy="3431281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829640" y="6119209"/>
            <a:ext cx="291272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solidFill>
                  <a:srgbClr val="FF0000"/>
                </a:solidFill>
              </a:rPr>
              <a:t>standardize, then set </a:t>
            </a:r>
            <a:r>
              <a:rPr lang="en-US" sz="1400" dirty="0" err="1" smtClean="0">
                <a:solidFill>
                  <a:srgbClr val="FF0000"/>
                </a:solidFill>
              </a:rPr>
              <a:t>I</a:t>
            </a:r>
            <a:r>
              <a:rPr lang="en-US" sz="1400" baseline="-25000" dirty="0" err="1" smtClean="0">
                <a:solidFill>
                  <a:srgbClr val="FF0000"/>
                </a:solidFill>
              </a:rPr>
              <a:t>main</a:t>
            </a:r>
            <a:r>
              <a:rPr lang="en-US" sz="1400" dirty="0" smtClean="0">
                <a:solidFill>
                  <a:srgbClr val="FF0000"/>
                </a:solidFill>
              </a:rPr>
              <a:t> to </a:t>
            </a:r>
            <a:r>
              <a:rPr lang="en-US" sz="1400" dirty="0" smtClean="0">
                <a:solidFill>
                  <a:srgbClr val="FF0000"/>
                </a:solidFill>
              </a:rPr>
              <a:t>130 A</a:t>
            </a:r>
            <a:endParaRPr lang="en-US" sz="1400" dirty="0">
              <a:solidFill>
                <a:srgbClr val="FF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814557" y="5895201"/>
            <a:ext cx="94288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solidFill>
                  <a:srgbClr val="0000FF"/>
                </a:solidFill>
              </a:rPr>
              <a:t>wiredat.r10</a:t>
            </a:r>
            <a:endParaRPr lang="en-US" sz="1200" dirty="0">
              <a:solidFill>
                <a:srgbClr val="0000FF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401640" y="6119209"/>
            <a:ext cx="291272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solidFill>
                  <a:srgbClr val="FF0000"/>
                </a:solidFill>
              </a:rPr>
              <a:t>standardize, then set </a:t>
            </a:r>
            <a:r>
              <a:rPr lang="en-US" sz="1400" dirty="0" err="1" smtClean="0">
                <a:solidFill>
                  <a:srgbClr val="FF0000"/>
                </a:solidFill>
              </a:rPr>
              <a:t>I</a:t>
            </a:r>
            <a:r>
              <a:rPr lang="en-US" sz="1400" baseline="-25000" dirty="0" err="1" smtClean="0">
                <a:solidFill>
                  <a:srgbClr val="FF0000"/>
                </a:solidFill>
              </a:rPr>
              <a:t>main</a:t>
            </a:r>
            <a:r>
              <a:rPr lang="en-US" sz="1400" dirty="0" smtClean="0">
                <a:solidFill>
                  <a:srgbClr val="FF0000"/>
                </a:solidFill>
              </a:rPr>
              <a:t> to 130 A</a:t>
            </a:r>
            <a:endParaRPr lang="en-US" sz="1400" dirty="0">
              <a:solidFill>
                <a:srgbClr val="FF00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386557" y="5895201"/>
            <a:ext cx="93147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solidFill>
                  <a:srgbClr val="0000FF"/>
                </a:solidFill>
              </a:rPr>
              <a:t>wiredat.r11</a:t>
            </a:r>
            <a:endParaRPr lang="en-US" sz="1200" dirty="0">
              <a:solidFill>
                <a:srgbClr val="0000FF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201408" y="2692490"/>
            <a:ext cx="216918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solidFill>
                  <a:srgbClr val="FF0000"/>
                </a:solidFill>
              </a:rPr>
              <a:t>after standardize</a:t>
            </a:r>
            <a:r>
              <a:rPr lang="en-US" sz="1400" dirty="0" smtClean="0">
                <a:solidFill>
                  <a:srgbClr val="FF0000"/>
                </a:solidFill>
              </a:rPr>
              <a:t>, </a:t>
            </a:r>
            <a:r>
              <a:rPr lang="en-US" sz="1400" dirty="0" err="1" smtClean="0">
                <a:solidFill>
                  <a:srgbClr val="FF0000"/>
                </a:solidFill>
              </a:rPr>
              <a:t>I</a:t>
            </a:r>
            <a:r>
              <a:rPr lang="en-US" sz="1400" baseline="-25000" dirty="0" err="1" smtClean="0">
                <a:solidFill>
                  <a:srgbClr val="FF0000"/>
                </a:solidFill>
              </a:rPr>
              <a:t>trim</a:t>
            </a:r>
            <a:r>
              <a:rPr lang="en-US" sz="1400" dirty="0" smtClean="0">
                <a:solidFill>
                  <a:srgbClr val="FF0000"/>
                </a:solidFill>
              </a:rPr>
              <a:t> = </a:t>
            </a:r>
            <a:r>
              <a:rPr lang="en-US" sz="1400" dirty="0" smtClean="0">
                <a:solidFill>
                  <a:srgbClr val="FF0000"/>
                </a:solidFill>
              </a:rPr>
              <a:t>0</a:t>
            </a:r>
            <a:endParaRPr lang="en-US" sz="1400" dirty="0">
              <a:solidFill>
                <a:srgbClr val="FF000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718105" y="2692490"/>
            <a:ext cx="227979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solidFill>
                  <a:srgbClr val="FF0000"/>
                </a:solidFill>
              </a:rPr>
              <a:t>after standardize</a:t>
            </a:r>
            <a:r>
              <a:rPr lang="en-US" sz="1400" dirty="0" smtClean="0">
                <a:solidFill>
                  <a:srgbClr val="FF0000"/>
                </a:solidFill>
              </a:rPr>
              <a:t>, </a:t>
            </a:r>
            <a:r>
              <a:rPr lang="en-US" sz="1400" dirty="0" err="1" smtClean="0">
                <a:solidFill>
                  <a:srgbClr val="FF0000"/>
                </a:solidFill>
              </a:rPr>
              <a:t>I</a:t>
            </a:r>
            <a:r>
              <a:rPr lang="en-US" sz="1400" baseline="-25000" dirty="0" err="1" smtClean="0">
                <a:solidFill>
                  <a:srgbClr val="FF0000"/>
                </a:solidFill>
              </a:rPr>
              <a:t>main</a:t>
            </a:r>
            <a:r>
              <a:rPr lang="en-US" sz="1400" dirty="0" smtClean="0">
                <a:solidFill>
                  <a:srgbClr val="FF0000"/>
                </a:solidFill>
              </a:rPr>
              <a:t> = 0</a:t>
            </a:r>
            <a:endParaRPr lang="en-US" sz="1400" dirty="0">
              <a:solidFill>
                <a:srgbClr val="FF000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814557" y="2466201"/>
            <a:ext cx="94288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solidFill>
                  <a:srgbClr val="0000FF"/>
                </a:solidFill>
              </a:rPr>
              <a:t>wiredat.ru8</a:t>
            </a:r>
            <a:endParaRPr lang="en-US" sz="1200" dirty="0">
              <a:solidFill>
                <a:srgbClr val="0000FF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6386557" y="2466201"/>
            <a:ext cx="94288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solidFill>
                  <a:srgbClr val="0000FF"/>
                </a:solidFill>
              </a:rPr>
              <a:t>wiredat.ru9</a:t>
            </a:r>
            <a:endParaRPr lang="en-US" sz="1200" dirty="0">
              <a:solidFill>
                <a:srgbClr val="0000FF"/>
              </a:solidFill>
            </a:endParaRPr>
          </a:p>
        </p:txBody>
      </p:sp>
      <p:cxnSp>
        <p:nvCxnSpPr>
          <p:cNvPr id="19" name="Straight Arrow Connector 18"/>
          <p:cNvCxnSpPr/>
          <p:nvPr/>
        </p:nvCxnSpPr>
        <p:spPr>
          <a:xfrm>
            <a:off x="7689924" y="5777299"/>
            <a:ext cx="1014984" cy="0"/>
          </a:xfrm>
          <a:prstGeom prst="straightConnector1">
            <a:avLst/>
          </a:prstGeom>
          <a:ln w="19050">
            <a:solidFill>
              <a:srgbClr val="7030A0"/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8424956" y="5638800"/>
            <a:ext cx="577402" cy="276999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1200" dirty="0" err="1" smtClean="0">
                <a:solidFill>
                  <a:srgbClr val="7030A0"/>
                </a:solidFill>
              </a:rPr>
              <a:t>BSCy</a:t>
            </a:r>
            <a:endParaRPr lang="en-US" sz="1200" dirty="0">
              <a:solidFill>
                <a:srgbClr val="7030A0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611572" y="2052935"/>
            <a:ext cx="2000869" cy="461665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7030A0"/>
                </a:solidFill>
              </a:rPr>
              <a:t>|</a:t>
            </a:r>
            <a:r>
              <a:rPr lang="el-GR" sz="1200" dirty="0" smtClean="0">
                <a:solidFill>
                  <a:srgbClr val="7030A0"/>
                </a:solidFill>
              </a:rPr>
              <a:t>Δ</a:t>
            </a:r>
            <a:r>
              <a:rPr lang="en-US" sz="1200" dirty="0" err="1" smtClean="0">
                <a:solidFill>
                  <a:srgbClr val="7030A0"/>
                </a:solidFill>
              </a:rPr>
              <a:t>B</a:t>
            </a:r>
            <a:r>
              <a:rPr lang="en-US" sz="1200" baseline="-25000" dirty="0" err="1" smtClean="0">
                <a:solidFill>
                  <a:srgbClr val="7030A0"/>
                </a:solidFill>
              </a:rPr>
              <a:t>x</a:t>
            </a:r>
            <a:r>
              <a:rPr lang="en-US" sz="1200" dirty="0" err="1" smtClean="0">
                <a:solidFill>
                  <a:srgbClr val="7030A0"/>
                </a:solidFill>
              </a:rPr>
              <a:t>L</a:t>
            </a:r>
            <a:r>
              <a:rPr lang="en-US" sz="1200" dirty="0" smtClean="0">
                <a:solidFill>
                  <a:srgbClr val="7030A0"/>
                </a:solidFill>
              </a:rPr>
              <a:t>| (4 </a:t>
            </a:r>
            <a:r>
              <a:rPr lang="en-US" sz="1200" dirty="0" smtClean="0">
                <a:solidFill>
                  <a:srgbClr val="7030A0"/>
                </a:solidFill>
              </a:rPr>
              <a:t>GeV) ≈ </a:t>
            </a:r>
            <a:r>
              <a:rPr lang="en-US" sz="1200" dirty="0" smtClean="0">
                <a:solidFill>
                  <a:srgbClr val="7030A0"/>
                </a:solidFill>
              </a:rPr>
              <a:t>0.1</a:t>
            </a:r>
            <a:r>
              <a:rPr lang="en-US" sz="1200" dirty="0" smtClean="0">
                <a:solidFill>
                  <a:srgbClr val="7030A0"/>
                </a:solidFill>
              </a:rPr>
              <a:t> </a:t>
            </a:r>
            <a:r>
              <a:rPr lang="en-US" sz="1200" dirty="0" smtClean="0">
                <a:solidFill>
                  <a:srgbClr val="7030A0"/>
                </a:solidFill>
              </a:rPr>
              <a:t>G-m</a:t>
            </a:r>
          </a:p>
          <a:p>
            <a:pPr algn="ctr"/>
            <a:r>
              <a:rPr lang="en-US" sz="1200" dirty="0" smtClean="0">
                <a:solidFill>
                  <a:srgbClr val="7030A0"/>
                </a:solidFill>
              </a:rPr>
              <a:t>|</a:t>
            </a:r>
            <a:r>
              <a:rPr lang="el-GR" sz="1200" dirty="0" smtClean="0">
                <a:solidFill>
                  <a:srgbClr val="7030A0"/>
                </a:solidFill>
              </a:rPr>
              <a:t>Δ</a:t>
            </a:r>
            <a:r>
              <a:rPr lang="en-US" sz="1200" dirty="0" err="1" smtClean="0">
                <a:solidFill>
                  <a:srgbClr val="7030A0"/>
                </a:solidFill>
              </a:rPr>
              <a:t>B</a:t>
            </a:r>
            <a:r>
              <a:rPr lang="en-US" sz="1200" baseline="-25000" dirty="0" err="1" smtClean="0">
                <a:solidFill>
                  <a:srgbClr val="7030A0"/>
                </a:solidFill>
              </a:rPr>
              <a:t>x</a:t>
            </a:r>
            <a:r>
              <a:rPr lang="en-US" sz="1200" dirty="0" err="1" smtClean="0">
                <a:solidFill>
                  <a:srgbClr val="7030A0"/>
                </a:solidFill>
              </a:rPr>
              <a:t>L</a:t>
            </a:r>
            <a:r>
              <a:rPr lang="en-US" sz="1200" dirty="0" smtClean="0">
                <a:solidFill>
                  <a:srgbClr val="7030A0"/>
                </a:solidFill>
              </a:rPr>
              <a:t>| (10 </a:t>
            </a:r>
            <a:r>
              <a:rPr lang="en-US" sz="1200" dirty="0" smtClean="0">
                <a:solidFill>
                  <a:srgbClr val="7030A0"/>
                </a:solidFill>
              </a:rPr>
              <a:t>GeV) </a:t>
            </a:r>
            <a:r>
              <a:rPr lang="en-US" sz="1200" dirty="0">
                <a:solidFill>
                  <a:srgbClr val="7030A0"/>
                </a:solidFill>
              </a:rPr>
              <a:t>≈ </a:t>
            </a:r>
            <a:r>
              <a:rPr lang="en-US" sz="1200" dirty="0" smtClean="0">
                <a:solidFill>
                  <a:srgbClr val="7030A0"/>
                </a:solidFill>
              </a:rPr>
              <a:t>0.4</a:t>
            </a:r>
            <a:r>
              <a:rPr lang="en-US" sz="1200" dirty="0" smtClean="0">
                <a:solidFill>
                  <a:srgbClr val="7030A0"/>
                </a:solidFill>
              </a:rPr>
              <a:t> </a:t>
            </a:r>
            <a:r>
              <a:rPr lang="en-US" sz="1200" dirty="0" smtClean="0">
                <a:solidFill>
                  <a:srgbClr val="7030A0"/>
                </a:solidFill>
              </a:rPr>
              <a:t>G-m</a:t>
            </a:r>
            <a:endParaRPr lang="en-US" sz="1200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536871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20245</TotalTime>
  <Words>171</Words>
  <Application>Microsoft Office PowerPoint</Application>
  <PresentationFormat>On-screen Show (4:3)</PresentationFormat>
  <Paragraphs>50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Courier New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Stanford Linear Accelerator Center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Paul Emma</dc:creator>
  <cp:lastModifiedBy>Woodley, Mark D.</cp:lastModifiedBy>
  <cp:revision>228</cp:revision>
  <dcterms:created xsi:type="dcterms:W3CDTF">2006-04-28T20:17:03Z</dcterms:created>
  <dcterms:modified xsi:type="dcterms:W3CDTF">2019-08-05T19:06:33Z</dcterms:modified>
</cp:coreProperties>
</file>