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62" r:id="rId4"/>
    <p:sldId id="261" r:id="rId5"/>
    <p:sldId id="263" r:id="rId6"/>
    <p:sldId id="266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8700" y="1924050"/>
            <a:ext cx="7086600" cy="30099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 smtClean="0"/>
              <a:t>06/11/2019 Discussion of Magnetic Measurements data:</a:t>
            </a:r>
          </a:p>
          <a:p>
            <a:endParaRPr lang="en-US" sz="800" dirty="0" smtClean="0"/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Jim Welch, Mark Woodley, and Scott Anderson</a:t>
            </a:r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septum bend strength is OK (capable to beyond 15 GeV) </a:t>
            </a:r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field harmonics in bending channel are OK … harmonic tolerances specified in “Cu2SXR” PRD are easily met</a:t>
            </a:r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trim winding has little effect in field-free channel and will probably not be used during operation (septum has its own power supply)</a:t>
            </a:r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measured residual integrated field (B</a:t>
            </a:r>
            <a:r>
              <a:rPr lang="en-US" baseline="-25000" dirty="0" smtClean="0"/>
              <a:t>y</a:t>
            </a:r>
            <a:r>
              <a:rPr lang="en-US" dirty="0" smtClean="0"/>
              <a:t> 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x</a:t>
            </a:r>
            <a:r>
              <a:rPr lang="en-US" dirty="0" smtClean="0"/>
              <a:t>) in field-free channel at maximum septum operating current is negligible … any steering effects can be handled with normal steering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97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0.625SD38.98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SA-375-150-75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4584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06-Jun-2019 13:23:47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11-Jun-2019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BLRCUS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2874"/>
            <a:ext cx="6400800" cy="48037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3990108" y="1399308"/>
            <a:ext cx="0" cy="358140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66836" y="4230256"/>
            <a:ext cx="6286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7030A0"/>
                </a:solidFill>
              </a:rPr>
              <a:t>E</a:t>
            </a:r>
            <a:r>
              <a:rPr lang="en-US" baseline="-25000" dirty="0" err="1" smtClean="0">
                <a:solidFill>
                  <a:srgbClr val="7030A0"/>
                </a:solidFill>
              </a:rPr>
              <a:t>max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42249" y="4191000"/>
            <a:ext cx="12635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</a:t>
            </a:r>
            <a:r>
              <a:rPr lang="en-US" baseline="-25000" dirty="0" smtClean="0">
                <a:solidFill>
                  <a:srgbClr val="7030A0"/>
                </a:solidFill>
              </a:rPr>
              <a:t>max</a:t>
            </a:r>
            <a:r>
              <a:rPr lang="en-US" dirty="0" smtClean="0">
                <a:solidFill>
                  <a:srgbClr val="7030A0"/>
                </a:solidFill>
              </a:rPr>
              <a:t> ≈ 83 A</a:t>
            </a:r>
            <a:endParaRPr lang="en-US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wirevsx.ru4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8242" y="4114800"/>
            <a:ext cx="25090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0.005 [0.200]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0.030 [5.000] %</a:t>
            </a: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BLRCUS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20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2.2500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2.3793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[-2.5217,+2.5217]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1157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wiredat.ru2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17577" y="4648200"/>
            <a:ext cx="324800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trim strength reduced by ≈ 2%</a:t>
            </a:r>
          </a:p>
          <a:p>
            <a:pPr algn="ctr"/>
            <a:r>
              <a:rPr lang="en-US" dirty="0" smtClean="0"/>
              <a:t>when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= 130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9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66800" y="6119209"/>
            <a:ext cx="2603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</a:t>
            </a:r>
            <a:r>
              <a:rPr lang="en-US" sz="1400" dirty="0" smtClean="0">
                <a:solidFill>
                  <a:srgbClr val="FF0000"/>
                </a:solidFill>
              </a:rPr>
              <a:t>set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1242" y="380732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wiredat.r10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50044" y="6119209"/>
            <a:ext cx="2912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</a:t>
            </a:r>
            <a:r>
              <a:rPr lang="en-US" sz="1400" dirty="0" smtClean="0">
                <a:solidFill>
                  <a:srgbClr val="FF0000"/>
                </a:solidFill>
              </a:rPr>
              <a:t>set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00452" y="3990200"/>
            <a:ext cx="931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wiredat.r11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5148" y="2692490"/>
            <a:ext cx="2603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</a:t>
            </a:r>
            <a:r>
              <a:rPr lang="en-US" sz="1400" dirty="0" smtClean="0">
                <a:solidFill>
                  <a:srgbClr val="FF0000"/>
                </a:solidFill>
              </a:rPr>
              <a:t>set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86400" y="2692490"/>
            <a:ext cx="2912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</a:t>
            </a:r>
            <a:r>
              <a:rPr lang="en-US" sz="1400" dirty="0" smtClean="0">
                <a:solidFill>
                  <a:srgbClr val="FF0000"/>
                </a:solidFill>
              </a:rPr>
              <a:t>set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9400" y="2239882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wiredat.ru6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10513" y="2316082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wiredat.ru7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66800" y="259080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wiredat.ru5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10313" y="33032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wiredat.ru9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5222" y="37616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wirevsx.ru8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16481" y="37616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wirevsx.r12</a:t>
            </a:r>
            <a:endParaRPr lang="en-US" sz="1200" dirty="0">
              <a:solidFill>
                <a:srgbClr val="0000FF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058728" y="4932216"/>
            <a:ext cx="0" cy="38100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74616" y="6338500"/>
            <a:ext cx="2194560" cy="0"/>
          </a:xfrm>
          <a:prstGeom prst="straightConnector1">
            <a:avLst/>
          </a:prstGeom>
          <a:ln w="19050">
            <a:solidFill>
              <a:srgbClr val="7030A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83195" y="6200001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7030A0"/>
                </a:solidFill>
              </a:rPr>
              <a:t>BSCx</a:t>
            </a:r>
            <a:endParaRPr lang="en-US" sz="1200" dirty="0">
              <a:solidFill>
                <a:srgbClr val="7030A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6923442" y="6333836"/>
            <a:ext cx="1773936" cy="0"/>
          </a:xfrm>
          <a:prstGeom prst="straightConnector1">
            <a:avLst/>
          </a:prstGeom>
          <a:ln w="19050">
            <a:solidFill>
              <a:srgbClr val="7030A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543800" y="6189243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7030A0"/>
                </a:solidFill>
              </a:rPr>
              <a:t>BSCy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5800" y="347832"/>
            <a:ext cx="18774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y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(4 GeV) ≈ </a:t>
            </a:r>
            <a:r>
              <a:rPr lang="en-US" sz="1200" dirty="0" smtClean="0">
                <a:solidFill>
                  <a:srgbClr val="7030A0"/>
                </a:solidFill>
              </a:rPr>
              <a:t>1.4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</a:p>
          <a:p>
            <a:pPr algn="ctr"/>
            <a:r>
              <a:rPr lang="el-GR" sz="1200" dirty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y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(10 GeV) </a:t>
            </a:r>
            <a:r>
              <a:rPr lang="en-US" sz="1200" dirty="0">
                <a:solidFill>
                  <a:srgbClr val="7030A0"/>
                </a:solidFill>
              </a:rPr>
              <a:t>≈ </a:t>
            </a:r>
            <a:r>
              <a:rPr lang="en-US" sz="1200" dirty="0" smtClean="0">
                <a:solidFill>
                  <a:srgbClr val="7030A0"/>
                </a:solidFill>
              </a:rPr>
              <a:t>2.7</a:t>
            </a:r>
            <a:r>
              <a:rPr lang="en-US" sz="1200" dirty="0" smtClean="0">
                <a:solidFill>
                  <a:srgbClr val="7030A0"/>
                </a:solidFill>
              </a:rPr>
              <a:t>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  <a:endParaRPr lang="en-US" sz="1200" dirty="0">
              <a:solidFill>
                <a:srgbClr val="7030A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334000" y="2438400"/>
            <a:ext cx="19287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1200" dirty="0" smtClean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x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(4 GeV) ≈ -</a:t>
            </a:r>
            <a:r>
              <a:rPr lang="en-US" sz="1200" dirty="0" smtClean="0">
                <a:solidFill>
                  <a:srgbClr val="7030A0"/>
                </a:solidFill>
              </a:rPr>
              <a:t>0.1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</a:p>
          <a:p>
            <a:pPr algn="ctr"/>
            <a:r>
              <a:rPr lang="el-GR" sz="1200" dirty="0">
                <a:solidFill>
                  <a:srgbClr val="7030A0"/>
                </a:solidFill>
              </a:rPr>
              <a:t>Δ</a:t>
            </a:r>
            <a:r>
              <a:rPr lang="en-US" sz="1200" dirty="0" err="1" smtClean="0">
                <a:solidFill>
                  <a:srgbClr val="7030A0"/>
                </a:solidFill>
              </a:rPr>
              <a:t>B</a:t>
            </a:r>
            <a:r>
              <a:rPr lang="en-US" sz="1200" baseline="-25000" dirty="0" err="1" smtClean="0">
                <a:solidFill>
                  <a:srgbClr val="7030A0"/>
                </a:solidFill>
              </a:rPr>
              <a:t>x</a:t>
            </a:r>
            <a:r>
              <a:rPr lang="en-US" sz="1200" dirty="0" err="1" smtClean="0">
                <a:solidFill>
                  <a:srgbClr val="7030A0"/>
                </a:solidFill>
              </a:rPr>
              <a:t>L</a:t>
            </a:r>
            <a:r>
              <a:rPr lang="en-US" sz="1200" dirty="0" smtClean="0">
                <a:solidFill>
                  <a:srgbClr val="7030A0"/>
                </a:solidFill>
              </a:rPr>
              <a:t>(10 GeV) </a:t>
            </a:r>
            <a:r>
              <a:rPr lang="en-US" sz="1200" dirty="0">
                <a:solidFill>
                  <a:srgbClr val="7030A0"/>
                </a:solidFill>
              </a:rPr>
              <a:t>≈ </a:t>
            </a:r>
            <a:r>
              <a:rPr lang="en-US" sz="1200" dirty="0" smtClean="0">
                <a:solidFill>
                  <a:srgbClr val="7030A0"/>
                </a:solidFill>
              </a:rPr>
              <a:t>-</a:t>
            </a:r>
            <a:r>
              <a:rPr lang="en-US" sz="1200" dirty="0" smtClean="0">
                <a:solidFill>
                  <a:srgbClr val="7030A0"/>
                </a:solidFill>
              </a:rPr>
              <a:t>0.2 </a:t>
            </a:r>
            <a:r>
              <a:rPr lang="en-US" sz="1200" dirty="0" smtClean="0">
                <a:solidFill>
                  <a:srgbClr val="7030A0"/>
                </a:solidFill>
              </a:rPr>
              <a:t>G-m</a:t>
            </a:r>
            <a:endParaRPr lang="en-US" sz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18459</TotalTime>
  <Words>239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201</cp:revision>
  <dcterms:created xsi:type="dcterms:W3CDTF">2006-04-28T20:17:03Z</dcterms:created>
  <dcterms:modified xsi:type="dcterms:W3CDTF">2019-07-02T19:18:01Z</dcterms:modified>
</cp:coreProperties>
</file>