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9" r:id="rId3"/>
    <p:sldId id="262" r:id="rId4"/>
    <p:sldId id="261" r:id="rId5"/>
    <p:sldId id="263" r:id="rId6"/>
    <p:sldId id="266" r:id="rId7"/>
    <p:sldId id="268" r:id="rId8"/>
    <p:sldId id="269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  <a:srgbClr val="0066FF"/>
    <a:srgbClr val="0000FF"/>
    <a:srgbClr val="33CC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540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C8B83E-6CBF-47F1-9626-7BC927F7C5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5062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C8ECD4-AEA7-4C4C-AB47-201EA31FB11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6403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500C3F-012A-4A34-B307-70ACA7544DA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5458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1E431E-619E-48F0-9C40-5065A40D329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4457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7442C7-93C5-40EF-B0D2-1006467025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87283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49EF447-7A8F-4BF2-9D58-AC0F76BD1CF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9047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F3A19-9D36-4F09-899A-A02BE0575E6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37020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532EC-B069-48F4-A2E1-2A12A3D885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949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695C7E-0BBC-494E-AAD7-391C84B1383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0228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168244-F639-4FF3-94ED-2C89527D12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96026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7E5E96-1F07-4DDD-92A9-D470BA781E7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80560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CC59D7F-5802-4D46-8910-8A2B43DC704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8700" y="1924050"/>
            <a:ext cx="7086600" cy="30099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r>
              <a:rPr lang="en-US" dirty="0" smtClean="0"/>
              <a:t>06/11/2019 Discussion of Magnetic Measurements data:</a:t>
            </a:r>
          </a:p>
          <a:p>
            <a:endParaRPr lang="en-US" sz="800" dirty="0" smtClean="0"/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Jim Welch, Mark Woodley, and Scott Anderson</a:t>
            </a:r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septum bend strength is OK (capable to beyond 15 GeV) </a:t>
            </a:r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field harmonics in bending channel are OK … harmonic tolerances specified in “Cu2SXR” PRD are easily met</a:t>
            </a:r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trim winding has little effect in field-free channel and will probably not be used during operation (septum has its own power supply)</a:t>
            </a:r>
          </a:p>
          <a:p>
            <a:pPr marL="285750" indent="-174625">
              <a:buFont typeface="Arial" panose="020B0604020202020204" pitchFamily="34" charset="0"/>
              <a:buChar char="•"/>
            </a:pPr>
            <a:r>
              <a:rPr lang="en-US" dirty="0" smtClean="0"/>
              <a:t>measured residual integrated field (B</a:t>
            </a:r>
            <a:r>
              <a:rPr lang="en-US" baseline="-25000" dirty="0" smtClean="0"/>
              <a:t>y</a:t>
            </a:r>
            <a:r>
              <a:rPr lang="en-US" dirty="0" smtClean="0"/>
              <a:t> and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x</a:t>
            </a:r>
            <a:r>
              <a:rPr lang="en-US" dirty="0" smtClean="0"/>
              <a:t>) in field-free channel at maximum septum operating current is negligible … any steering effects can be handled with normal steering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7976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400800" cy="4803791"/>
          </a:xfrm>
          <a:prstGeom prst="rect">
            <a:avLst/>
          </a:prstGeom>
        </p:spPr>
      </p:pic>
      <p:sp>
        <p:nvSpPr>
          <p:cNvPr id="8" name="Line 16"/>
          <p:cNvSpPr>
            <a:spLocks noChangeShapeType="1"/>
          </p:cNvSpPr>
          <p:nvPr/>
        </p:nvSpPr>
        <p:spPr bwMode="auto">
          <a:xfrm>
            <a:off x="4038559" y="29718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023867" y="4918075"/>
            <a:ext cx="5096267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engineering type:	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0.625S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D38.98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drawing number:	</a:t>
            </a:r>
            <a:r>
              <a:rPr lang="en-US" sz="1600" dirty="0" smtClean="0"/>
              <a:t>SA-375-150-75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SLAC magnet bar-code: 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4584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vendor serial number: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2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measured: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06-Jun-2019 13:23:47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when analyzed: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11-Jun-2019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MAD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assignment: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BLRCUS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41642"/>
            <a:ext cx="3200400" cy="240189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43600" y="2551105"/>
            <a:ext cx="3200400" cy="24018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020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Line 16"/>
          <p:cNvSpPr>
            <a:spLocks noChangeShapeType="1"/>
          </p:cNvSpPr>
          <p:nvPr/>
        </p:nvSpPr>
        <p:spPr bwMode="auto">
          <a:xfrm flipH="1">
            <a:off x="3200359" y="3429000"/>
            <a:ext cx="304841" cy="228600"/>
          </a:xfrm>
          <a:prstGeom prst="line">
            <a:avLst/>
          </a:prstGeom>
          <a:noFill/>
          <a:ln w="9525">
            <a:solidFill>
              <a:srgbClr val="0000FF"/>
            </a:solidFill>
            <a:round/>
            <a:headEnd type="triangl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22874"/>
            <a:ext cx="6400800" cy="480379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3600" y="1164516"/>
            <a:ext cx="3200400" cy="2401895"/>
          </a:xfrm>
          <a:prstGeom prst="rect">
            <a:avLst/>
          </a:prstGeom>
        </p:spPr>
      </p:pic>
      <p:cxnSp>
        <p:nvCxnSpPr>
          <p:cNvPr id="8" name="Straight Connector 7"/>
          <p:cNvCxnSpPr/>
          <p:nvPr/>
        </p:nvCxnSpPr>
        <p:spPr>
          <a:xfrm>
            <a:off x="3990108" y="1399308"/>
            <a:ext cx="0" cy="3581400"/>
          </a:xfrm>
          <a:prstGeom prst="line">
            <a:avLst/>
          </a:prstGeom>
          <a:ln w="19050">
            <a:solidFill>
              <a:srgbClr val="7030A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666836" y="4230256"/>
            <a:ext cx="628698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rgbClr val="7030A0"/>
                </a:solidFill>
              </a:rPr>
              <a:t>E</a:t>
            </a:r>
            <a:r>
              <a:rPr lang="en-US" baseline="-25000" dirty="0" err="1" smtClean="0">
                <a:solidFill>
                  <a:srgbClr val="7030A0"/>
                </a:solidFill>
              </a:rPr>
              <a:t>max</a:t>
            </a:r>
            <a:endParaRPr lang="en-US" baseline="-250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42249" y="4191000"/>
            <a:ext cx="1263551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</a:t>
            </a:r>
            <a:r>
              <a:rPr lang="en-US" baseline="-25000" dirty="0" smtClean="0">
                <a:solidFill>
                  <a:srgbClr val="7030A0"/>
                </a:solidFill>
              </a:rPr>
              <a:t>max</a:t>
            </a:r>
            <a:r>
              <a:rPr lang="en-US" dirty="0" smtClean="0">
                <a:solidFill>
                  <a:srgbClr val="7030A0"/>
                </a:solidFill>
              </a:rPr>
              <a:t> ≈ 83 A</a:t>
            </a:r>
            <a:endParaRPr lang="en-US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469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1000" y="1206773"/>
            <a:ext cx="5922000" cy="444445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4201758" y="5655843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wirevsx.ru4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418242" y="4114800"/>
            <a:ext cx="2509020" cy="64633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@ r= 10 mm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|b1/b0| = 0.005 [0.200] %</a:t>
            </a:r>
          </a:p>
          <a:p>
            <a:r>
              <a:rPr lang="pt-BR" sz="1200" dirty="0">
                <a:latin typeface="Courier New" panose="02070309020205020404" pitchFamily="49" charset="0"/>
                <a:cs typeface="Courier New" panose="02070309020205020404" pitchFamily="49" charset="0"/>
              </a:rPr>
              <a:t>|b2/b0| = 0.030 [5.000] %</a:t>
            </a:r>
            <a:endParaRPr lang="pt-BR" sz="12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8153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4361156" y="4236581"/>
            <a:ext cx="4592924" cy="18158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name: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BLRCUS </a:t>
            </a:r>
            <a:r>
              <a:rPr lang="en-US" altLang="en-US" sz="1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</a:t>
            </a:r>
            <a:r>
              <a:rPr lang="en-US" altLang="en-US" sz="1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rim</a:t>
            </a:r>
            <a:endParaRPr lang="en-US" altLang="en-US" sz="1600" b="1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main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  <a:r>
              <a:rPr lang="en-US" altLang="en-US" sz="1600" dirty="0" smtClean="0"/>
              <a:t>45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# of trim coil turns: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dirty="0" smtClean="0"/>
              <a:t>20</a:t>
            </a:r>
            <a:endParaRPr lang="en-US" altLang="en-US" sz="1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turns (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main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/</a:t>
            </a:r>
            <a:r>
              <a:rPr lang="en-US" altLang="en-US" sz="16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N</a:t>
            </a:r>
            <a:r>
              <a:rPr lang="en-US" altLang="en-US" sz="1600" baseline="-25000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trim</a:t>
            </a: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): 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2.2500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ratio of slopes (measured):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2.3793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IMMO (amps):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[-6,+</a:t>
            </a:r>
            <a:r>
              <a:rPr lang="en-US" altLang="en-US" sz="16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6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]</a:t>
            </a:r>
            <a:endParaRPr lang="en-US" altLang="en-US" sz="1600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>
              <a:defRPr/>
            </a:pPr>
            <a:r>
              <a:rPr lang="en-US" altLang="en-US" sz="1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BMMO (main coil amps):</a:t>
            </a:r>
            <a:r>
              <a:rPr lang="en-US" altLang="en-US" sz="1600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[-</a:t>
            </a:r>
            <a:r>
              <a:rPr lang="en-US" altLang="en-US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2.5217,+2.5217]</a:t>
            </a:r>
            <a:endParaRPr lang="en-US" altLang="en-US" sz="1600" b="1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14400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 130 </a:t>
            </a:r>
            <a:r>
              <a:rPr lang="en-US" sz="1400" dirty="0" smtClean="0">
                <a:solidFill>
                  <a:srgbClr val="FF0000"/>
                </a:solidFill>
              </a:rPr>
              <a:t>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7986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0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wiredat.ru3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71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14400" y="2286000"/>
            <a:ext cx="115743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trim</a:t>
            </a:r>
            <a:r>
              <a:rPr lang="en-US" sz="1400" dirty="0" smtClean="0">
                <a:solidFill>
                  <a:srgbClr val="FF0000"/>
                </a:solidFill>
              </a:rPr>
              <a:t> = 0</a:t>
            </a:r>
          </a:p>
          <a:p>
            <a:pPr algn="ctr"/>
            <a:r>
              <a:rPr lang="en-US" sz="1400" dirty="0" err="1">
                <a:solidFill>
                  <a:srgbClr val="FF0000"/>
                </a:solidFill>
              </a:rPr>
              <a:t>I</a:t>
            </a:r>
            <a:r>
              <a:rPr lang="en-US" sz="1400" baseline="-25000" dirty="0" err="1">
                <a:solidFill>
                  <a:srgbClr val="FF0000"/>
                </a:solidFill>
              </a:rPr>
              <a:t>main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 smtClean="0">
                <a:solidFill>
                  <a:srgbClr val="FF0000"/>
                </a:solidFill>
              </a:rPr>
              <a:t>= 130 </a:t>
            </a:r>
            <a:r>
              <a:rPr lang="en-US" sz="1400" dirty="0" smtClean="0">
                <a:solidFill>
                  <a:srgbClr val="FF0000"/>
                </a:solidFill>
              </a:rPr>
              <a:t>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15000" y="2286000"/>
            <a:ext cx="11574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= </a:t>
            </a:r>
            <a:r>
              <a:rPr lang="en-US" sz="1400" dirty="0" smtClean="0">
                <a:solidFill>
                  <a:srgbClr val="FF0000"/>
                </a:solidFill>
              </a:rPr>
              <a:t>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70137" y="3392149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wiredat.ru2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317577" y="4648200"/>
            <a:ext cx="3248005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trim strength reduced by ≈ 2%</a:t>
            </a:r>
          </a:p>
          <a:p>
            <a:pPr algn="ctr"/>
            <a:r>
              <a:rPr lang="en-US" dirty="0" smtClean="0"/>
              <a:t>when </a:t>
            </a:r>
            <a:r>
              <a:rPr lang="en-US" dirty="0" err="1" smtClean="0"/>
              <a:t>I</a:t>
            </a:r>
            <a:r>
              <a:rPr lang="en-US" baseline="-25000" dirty="0" err="1" smtClean="0"/>
              <a:t>main</a:t>
            </a:r>
            <a:r>
              <a:rPr lang="en-US" dirty="0" smtClean="0"/>
              <a:t> = 130 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319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26719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05416" y="6119209"/>
            <a:ext cx="2733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run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38313" y="3990201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wiredat.r10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426719"/>
            <a:ext cx="4572000" cy="34312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50044" y="6119209"/>
            <a:ext cx="2931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run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00452" y="3990200"/>
            <a:ext cx="93147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wiredat.r11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0"/>
            <a:ext cx="4572000" cy="343128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1305416" y="2692490"/>
            <a:ext cx="27331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run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715000" y="2692490"/>
            <a:ext cx="293195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FF0000"/>
                </a:solidFill>
              </a:rPr>
              <a:t>standardize, then run </a:t>
            </a:r>
            <a:r>
              <a:rPr lang="en-US" sz="1400" dirty="0" err="1" smtClean="0">
                <a:solidFill>
                  <a:srgbClr val="FF0000"/>
                </a:solidFill>
              </a:rPr>
              <a:t>I</a:t>
            </a:r>
            <a:r>
              <a:rPr lang="en-US" sz="1400" baseline="-25000" dirty="0" err="1" smtClean="0">
                <a:solidFill>
                  <a:srgbClr val="FF0000"/>
                </a:solidFill>
              </a:rPr>
              <a:t>main</a:t>
            </a:r>
            <a:r>
              <a:rPr lang="en-US" sz="1400" dirty="0" smtClean="0">
                <a:solidFill>
                  <a:srgbClr val="FF0000"/>
                </a:solidFill>
              </a:rPr>
              <a:t> to 130 A</a:t>
            </a:r>
            <a:endParaRPr lang="en-US" sz="14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19400" y="2239882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wiredat.ru6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210513" y="2316082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wiredat.ru7</a:t>
            </a:r>
            <a:endParaRPr lang="en-US" sz="12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023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572000" cy="343128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762000" y="33032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wiredat.ru5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-5379"/>
            <a:ext cx="4572000" cy="343128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0" y="330320"/>
            <a:ext cx="94288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wiredat.ru9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3429000"/>
            <a:ext cx="4572000" cy="3431281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45222" y="37616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wirevsx.ru8</a:t>
            </a:r>
            <a:endParaRPr lang="en-US" sz="1200" dirty="0">
              <a:solidFill>
                <a:srgbClr val="0000FF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3429000"/>
            <a:ext cx="4572000" cy="3431281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516481" y="3761601"/>
            <a:ext cx="96051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0000FF"/>
                </a:solidFill>
              </a:rPr>
              <a:t>wirevsx.r12</a:t>
            </a:r>
            <a:endParaRPr lang="en-US" sz="1200" dirty="0">
              <a:solidFill>
                <a:srgbClr val="0000FF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5800" y="2667000"/>
            <a:ext cx="23070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7030A0"/>
                </a:solidFill>
              </a:rPr>
              <a:t>B</a:t>
            </a:r>
            <a:r>
              <a:rPr lang="en-US" sz="1400" baseline="-25000" dirty="0" err="1" smtClean="0">
                <a:solidFill>
                  <a:srgbClr val="7030A0"/>
                </a:solidFill>
              </a:rPr>
              <a:t>y</a:t>
            </a:r>
            <a:r>
              <a:rPr lang="en-US" sz="1400" dirty="0" err="1" smtClean="0">
                <a:solidFill>
                  <a:srgbClr val="7030A0"/>
                </a:solidFill>
              </a:rPr>
              <a:t>L</a:t>
            </a:r>
            <a:r>
              <a:rPr lang="en-US" sz="1400" dirty="0" smtClean="0">
                <a:solidFill>
                  <a:srgbClr val="7030A0"/>
                </a:solidFill>
              </a:rPr>
              <a:t>(I</a:t>
            </a:r>
            <a:r>
              <a:rPr lang="en-US" sz="1400" baseline="-25000" dirty="0" smtClean="0">
                <a:solidFill>
                  <a:srgbClr val="7030A0"/>
                </a:solidFill>
              </a:rPr>
              <a:t>max</a:t>
            </a:r>
            <a:r>
              <a:rPr lang="en-US" sz="1400" dirty="0" smtClean="0">
                <a:solidFill>
                  <a:srgbClr val="7030A0"/>
                </a:solidFill>
              </a:rPr>
              <a:t>) ≈ 1.3 G-m @ X=0</a:t>
            </a:r>
            <a:endParaRPr lang="en-US" sz="1400" dirty="0">
              <a:solidFill>
                <a:srgbClr val="7030A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257800" y="2664023"/>
            <a:ext cx="230704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err="1" smtClean="0">
                <a:solidFill>
                  <a:srgbClr val="7030A0"/>
                </a:solidFill>
              </a:rPr>
              <a:t>B</a:t>
            </a:r>
            <a:r>
              <a:rPr lang="en-US" sz="1400" baseline="-25000" dirty="0" err="1" smtClean="0">
                <a:solidFill>
                  <a:srgbClr val="7030A0"/>
                </a:solidFill>
              </a:rPr>
              <a:t>x</a:t>
            </a:r>
            <a:r>
              <a:rPr lang="en-US" sz="1400" dirty="0" err="1" smtClean="0">
                <a:solidFill>
                  <a:srgbClr val="7030A0"/>
                </a:solidFill>
              </a:rPr>
              <a:t>L</a:t>
            </a:r>
            <a:r>
              <a:rPr lang="en-US" sz="1400" dirty="0" smtClean="0">
                <a:solidFill>
                  <a:srgbClr val="7030A0"/>
                </a:solidFill>
              </a:rPr>
              <a:t>(I</a:t>
            </a:r>
            <a:r>
              <a:rPr lang="en-US" sz="1400" baseline="-25000" dirty="0" smtClean="0">
                <a:solidFill>
                  <a:srgbClr val="7030A0"/>
                </a:solidFill>
              </a:rPr>
              <a:t>max</a:t>
            </a:r>
            <a:r>
              <a:rPr lang="en-US" sz="1400" dirty="0" smtClean="0">
                <a:solidFill>
                  <a:srgbClr val="7030A0"/>
                </a:solidFill>
              </a:rPr>
              <a:t>) ≈ 0.4 G-m @ Y=0</a:t>
            </a:r>
            <a:endParaRPr lang="en-US" sz="1400" dirty="0">
              <a:solidFill>
                <a:srgbClr val="7030A0"/>
              </a:solidFill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8058728" y="4932216"/>
            <a:ext cx="0" cy="381000"/>
          </a:xfrm>
          <a:prstGeom prst="straightConnector1">
            <a:avLst/>
          </a:prstGeom>
          <a:ln w="1905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228436" y="6338500"/>
            <a:ext cx="2286000" cy="0"/>
          </a:xfrm>
          <a:prstGeom prst="straightConnector1">
            <a:avLst/>
          </a:prstGeom>
          <a:ln w="19050">
            <a:solidFill>
              <a:srgbClr val="7030A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2075872" y="6200001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7030A0"/>
                </a:solidFill>
              </a:rPr>
              <a:t>BSCx</a:t>
            </a:r>
            <a:endParaRPr lang="en-US" sz="1200" dirty="0">
              <a:solidFill>
                <a:srgbClr val="7030A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>
          <a:xfrm>
            <a:off x="5811984" y="6333836"/>
            <a:ext cx="2286000" cy="0"/>
          </a:xfrm>
          <a:prstGeom prst="straightConnector1">
            <a:avLst/>
          </a:prstGeom>
          <a:ln w="19050">
            <a:solidFill>
              <a:srgbClr val="7030A0"/>
            </a:solidFill>
            <a:headEnd type="triangl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647872" y="6200001"/>
            <a:ext cx="577402" cy="276999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err="1" smtClean="0">
                <a:solidFill>
                  <a:srgbClr val="7030A0"/>
                </a:solidFill>
              </a:rPr>
              <a:t>BSCy</a:t>
            </a:r>
            <a:endParaRPr lang="en-US" sz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9799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18434</TotalTime>
  <Words>225</Words>
  <Application>Microsoft Office PowerPoint</Application>
  <PresentationFormat>On-screen Show (4:3)</PresentationFormat>
  <Paragraphs>53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Courier New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Stanford Linear Accelerator Center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Paul Emma</dc:creator>
  <cp:lastModifiedBy>Woodley, Mark D.</cp:lastModifiedBy>
  <cp:revision>198</cp:revision>
  <dcterms:created xsi:type="dcterms:W3CDTF">2006-04-28T20:17:03Z</dcterms:created>
  <dcterms:modified xsi:type="dcterms:W3CDTF">2019-06-11T18:56:08Z</dcterms:modified>
</cp:coreProperties>
</file>