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6" r:id="rId3"/>
    <p:sldId id="267" r:id="rId4"/>
    <p:sldId id="261" r:id="rId5"/>
    <p:sldId id="268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33CC33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54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e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>
            <a:extLst>
              <a:ext uri="{FF2B5EF4-FFF2-40B4-BE49-F238E27FC236}">
                <a16:creationId xmlns:a16="http://schemas.microsoft.com/office/drawing/2014/main" id="{78F7A6C4-0B41-428D-A8B9-2B2C06D0BA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0600"/>
          </a:xfrm>
          <a:prstGeom prst="rect">
            <a:avLst/>
          </a:prstGeom>
        </p:spPr>
      </p:pic>
      <p:sp>
        <p:nvSpPr>
          <p:cNvPr id="3" name="Text Box 7"/>
          <p:cNvSpPr txBox="1">
            <a:spLocks noChangeArrowheads="1"/>
          </p:cNvSpPr>
          <p:nvPr/>
        </p:nvSpPr>
        <p:spPr bwMode="auto">
          <a:xfrm>
            <a:off x="3860772" y="4918075"/>
            <a:ext cx="5028941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/>
              <a:t>0.276</a:t>
            </a:r>
            <a:r>
              <a:rPr lang="en-US" sz="1600" dirty="0"/>
              <a:t>D14-C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Everson Tesla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4590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1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12-Aug-2021 15:03:09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19-Aug-2021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BCXCBX0</a:t>
            </a:r>
          </a:p>
        </p:txBody>
      </p:sp>
      <p:sp>
        <p:nvSpPr>
          <p:cNvPr id="7" name="Line 16"/>
          <p:cNvSpPr>
            <a:spLocks noChangeShapeType="1"/>
          </p:cNvSpPr>
          <p:nvPr/>
        </p:nvSpPr>
        <p:spPr bwMode="auto">
          <a:xfrm rot="900000" flipV="1">
            <a:off x="3483353" y="1788155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D225C69-29BD-4AF8-8287-B765392F65F7}"/>
              </a:ext>
            </a:extLst>
          </p:cNvPr>
          <p:cNvSpPr txBox="1"/>
          <p:nvPr/>
        </p:nvSpPr>
        <p:spPr>
          <a:xfrm>
            <a:off x="3313924" y="3407361"/>
            <a:ext cx="23583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>
                <a:solidFill>
                  <a:srgbClr val="FF0000"/>
                </a:solidFill>
              </a:rPr>
              <a:t>I</a:t>
            </a:r>
            <a:r>
              <a:rPr lang="en-US" sz="1400" baseline="-25000" dirty="0" err="1">
                <a:solidFill>
                  <a:srgbClr val="FF0000"/>
                </a:solidFill>
              </a:rPr>
              <a:t>trim</a:t>
            </a:r>
            <a:r>
              <a:rPr lang="en-US" sz="1400" dirty="0">
                <a:solidFill>
                  <a:srgbClr val="FF0000"/>
                </a:solidFill>
              </a:rPr>
              <a:t> = 0 (</a:t>
            </a:r>
            <a:r>
              <a:rPr lang="en-US" sz="1050" dirty="0">
                <a:solidFill>
                  <a:srgbClr val="FF0000"/>
                </a:solidFill>
              </a:rPr>
              <a:t>after bipolar standardize)</a:t>
            </a:r>
            <a:endParaRPr lang="en-US" sz="1400" dirty="0">
              <a:solidFill>
                <a:srgbClr val="FF0000"/>
              </a:solidFill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FC51CD10-D787-4FFE-8A8D-A1CAA07337B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2546874"/>
            <a:ext cx="3200400" cy="240030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4B7977D5-2EFF-40E8-ACCC-94F53CC17AD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141642"/>
            <a:ext cx="3200400" cy="2400300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F8EAB722-AA02-40B7-984A-552D8A6A3F1D}"/>
              </a:ext>
            </a:extLst>
          </p:cNvPr>
          <p:cNvSpPr txBox="1"/>
          <p:nvPr/>
        </p:nvSpPr>
        <p:spPr>
          <a:xfrm>
            <a:off x="200586" y="4918075"/>
            <a:ext cx="3459601" cy="830997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200" dirty="0">
                <a:solidFill>
                  <a:srgbClr val="0070C0"/>
                </a:solidFill>
              </a:rPr>
              <a:t>BL @ </a:t>
            </a:r>
            <a:r>
              <a:rPr lang="en-US" sz="1200" dirty="0" err="1">
                <a:solidFill>
                  <a:srgbClr val="0070C0"/>
                </a:solidFill>
              </a:rPr>
              <a:t>I</a:t>
            </a:r>
            <a:r>
              <a:rPr lang="en-US" sz="1200" baseline="-25000" dirty="0" err="1">
                <a:solidFill>
                  <a:srgbClr val="0070C0"/>
                </a:solidFill>
              </a:rPr>
              <a:t>main</a:t>
            </a:r>
            <a:r>
              <a:rPr lang="en-US" sz="1200" dirty="0">
                <a:solidFill>
                  <a:srgbClr val="0070C0"/>
                </a:solidFill>
              </a:rPr>
              <a:t> = 0:</a:t>
            </a:r>
          </a:p>
          <a:p>
            <a:pPr algn="ctr"/>
            <a:r>
              <a:rPr lang="en-US" sz="1200" dirty="0">
                <a:solidFill>
                  <a:srgbClr val="0070C0"/>
                </a:solidFill>
              </a:rPr>
              <a:t>after bipolar standardize = -28.86 +/- 0.12 G-m</a:t>
            </a:r>
          </a:p>
          <a:p>
            <a:pPr algn="ctr"/>
            <a:r>
              <a:rPr lang="en-US" sz="1200" dirty="0">
                <a:solidFill>
                  <a:srgbClr val="0070C0"/>
                </a:solidFill>
              </a:rPr>
              <a:t>after degauss = -0.53 +/- 0.22 G-m …</a:t>
            </a:r>
          </a:p>
          <a:p>
            <a:pPr algn="ctr"/>
            <a:r>
              <a:rPr lang="en-US" sz="1200" dirty="0">
                <a:solidFill>
                  <a:srgbClr val="0070C0"/>
                </a:solidFill>
              </a:rPr>
              <a:t>pole-tip field @ magnet center B = 0.0 +/- 0.2 G </a:t>
            </a:r>
          </a:p>
        </p:txBody>
      </p:sp>
    </p:spTree>
    <p:extLst>
      <p:ext uri="{BB962C8B-B14F-4D97-AF65-F5344CB8AC3E}">
        <p14:creationId xmlns:p14="http://schemas.microsoft.com/office/powerpoint/2010/main" val="1891512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284C5E66-B9FC-468E-A9CB-9BCC53680ED9}"/>
              </a:ext>
            </a:extLst>
          </p:cNvPr>
          <p:cNvSpPr txBox="1"/>
          <p:nvPr/>
        </p:nvSpPr>
        <p:spPr>
          <a:xfrm>
            <a:off x="2209800" y="336923"/>
            <a:ext cx="48013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Use harmonic tolerances from SXRSS bends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D4FC158E-9C86-4639-B945-107DC1B47F15}"/>
              </a:ext>
            </a:extLst>
          </p:cNvPr>
          <p:cNvGrpSpPr/>
          <p:nvPr/>
        </p:nvGrpSpPr>
        <p:grpSpPr>
          <a:xfrm>
            <a:off x="0" y="1045978"/>
            <a:ext cx="4572000" cy="5473700"/>
            <a:chOff x="0" y="850900"/>
            <a:chExt cx="4572000" cy="5473700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8E2795DB-FE49-4C56-8A80-ECDD9F522FB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850900"/>
              <a:ext cx="4572000" cy="3429000"/>
            </a:xfrm>
            <a:prstGeom prst="rect">
              <a:avLst/>
            </a:prstGeom>
          </p:spPr>
        </p:pic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4FB65E52-42CD-4687-83EC-49373CF73004}"/>
                </a:ext>
              </a:extLst>
            </p:cNvPr>
            <p:cNvSpPr txBox="1"/>
            <p:nvPr/>
          </p:nvSpPr>
          <p:spPr>
            <a:xfrm>
              <a:off x="851152" y="4316393"/>
              <a:ext cx="2869696" cy="9541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Harmonics @ r= 10 mm:</a:t>
              </a:r>
            </a:p>
            <a:p>
              <a:endParaRPr lang="pt-BR" sz="140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r>
                <a:rPr lang="pt-BR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|b1/b0| = </a:t>
              </a:r>
              <a:r>
                <a:rPr lang="pt-BR" sz="1400" dirty="0">
                  <a:solidFill>
                    <a:srgbClr val="00B05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0.015</a:t>
              </a:r>
              <a:r>
                <a:rPr lang="pt-BR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[0.500] %</a:t>
              </a:r>
            </a:p>
            <a:p>
              <a:r>
                <a:rPr lang="pt-BR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|b2/b0| = </a:t>
              </a:r>
              <a:r>
                <a:rPr lang="pt-BR" sz="1400" dirty="0">
                  <a:solidFill>
                    <a:srgbClr val="00B05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0.053</a:t>
              </a:r>
              <a:r>
                <a:rPr lang="pt-BR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[2.000] %</a:t>
              </a:r>
              <a:endParaRPr lang="en-US" sz="140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2371D5C5-5ABA-44D8-932B-6609DB891B82}"/>
                </a:ext>
              </a:extLst>
            </p:cNvPr>
            <p:cNvSpPr txBox="1"/>
            <p:nvPr/>
          </p:nvSpPr>
          <p:spPr>
            <a:xfrm>
              <a:off x="797452" y="5370493"/>
              <a:ext cx="2977097" cy="9541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Rotating-coil (r= 3 mm):</a:t>
              </a:r>
            </a:p>
            <a:p>
              <a:endParaRPr lang="pt-BR" sz="140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r>
                <a:rPr lang="pt-BR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|b1/b0| = </a:t>
              </a:r>
              <a:r>
                <a:rPr lang="pt-BR" sz="1400" dirty="0">
                  <a:solidFill>
                    <a:srgbClr val="00B05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0.0074</a:t>
              </a:r>
              <a:r>
                <a:rPr lang="pt-BR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[0.500] %</a:t>
              </a:r>
            </a:p>
            <a:p>
              <a:r>
                <a:rPr lang="pt-BR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|b2/b0| = </a:t>
              </a:r>
              <a:r>
                <a:rPr lang="pt-BR" sz="1400" dirty="0">
                  <a:solidFill>
                    <a:srgbClr val="00B05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0.0086</a:t>
              </a:r>
              <a:r>
                <a:rPr lang="pt-BR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[2.000] %</a:t>
              </a:r>
              <a:endParaRPr lang="en-US" sz="140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6686FE50-D5DB-45C2-ADDC-51D52A0D3086}"/>
              </a:ext>
            </a:extLst>
          </p:cNvPr>
          <p:cNvGrpSpPr/>
          <p:nvPr/>
        </p:nvGrpSpPr>
        <p:grpSpPr>
          <a:xfrm>
            <a:off x="4572000" y="1043178"/>
            <a:ext cx="4572000" cy="5477900"/>
            <a:chOff x="4572000" y="838200"/>
            <a:chExt cx="4572000" cy="5477900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AF4FDAFB-4C96-4603-B2F1-85B137477B8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572000" y="838200"/>
              <a:ext cx="4572000" cy="3429000"/>
            </a:xfrm>
            <a:prstGeom prst="rect">
              <a:avLst/>
            </a:prstGeom>
          </p:spPr>
        </p:pic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5DCE3D56-DB7F-4F78-9413-D0AE3F21164B}"/>
                </a:ext>
              </a:extLst>
            </p:cNvPr>
            <p:cNvSpPr txBox="1"/>
            <p:nvPr/>
          </p:nvSpPr>
          <p:spPr>
            <a:xfrm>
              <a:off x="5423152" y="4322743"/>
              <a:ext cx="2869696" cy="9541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Harmonics @ r= 10 mm:</a:t>
              </a:r>
            </a:p>
            <a:p>
              <a:endParaRPr lang="pt-BR" sz="140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r>
                <a:rPr lang="pt-BR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|b1/b0| = </a:t>
              </a:r>
              <a:r>
                <a:rPr lang="pt-BR" sz="1400" dirty="0">
                  <a:solidFill>
                    <a:srgbClr val="00B05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0.003</a:t>
              </a:r>
              <a:r>
                <a:rPr lang="pt-BR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[0.500] %</a:t>
              </a:r>
            </a:p>
            <a:p>
              <a:r>
                <a:rPr lang="pt-BR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|b2/b0| = </a:t>
              </a:r>
              <a:r>
                <a:rPr lang="pt-BR" sz="1400" dirty="0">
                  <a:solidFill>
                    <a:srgbClr val="00B05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0.063</a:t>
              </a:r>
              <a:r>
                <a:rPr lang="pt-BR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[2.000] %</a:t>
              </a:r>
              <a:endParaRPr lang="en-US" sz="140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BCC027C8-8A76-473C-9A47-63CE49CF9499}"/>
                </a:ext>
              </a:extLst>
            </p:cNvPr>
            <p:cNvSpPr txBox="1"/>
            <p:nvPr/>
          </p:nvSpPr>
          <p:spPr>
            <a:xfrm>
              <a:off x="5369452" y="5361993"/>
              <a:ext cx="2977097" cy="9541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Rotating-coil (r= 3 mm):</a:t>
              </a:r>
            </a:p>
            <a:p>
              <a:endParaRPr lang="pt-BR" sz="140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r>
                <a:rPr lang="pt-BR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|b1/b0| = </a:t>
              </a:r>
              <a:r>
                <a:rPr lang="pt-BR" sz="1400" dirty="0">
                  <a:solidFill>
                    <a:srgbClr val="00B05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0.0035</a:t>
              </a:r>
              <a:r>
                <a:rPr lang="pt-BR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[0.500] %</a:t>
              </a:r>
            </a:p>
            <a:p>
              <a:r>
                <a:rPr lang="pt-BR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|b2/b0| = </a:t>
              </a:r>
              <a:r>
                <a:rPr lang="pt-BR" sz="1400" dirty="0">
                  <a:solidFill>
                    <a:srgbClr val="00B05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0.0071</a:t>
              </a:r>
              <a:r>
                <a:rPr lang="pt-BR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[2.000] %</a:t>
              </a:r>
              <a:endParaRPr lang="en-US" sz="140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717528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318698F1-E53D-45D1-9752-4A5130856B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0"/>
            <a:ext cx="4572000" cy="34290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5519B75-34D3-44BB-8063-09BFBE53BD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4572000" cy="3429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248400" y="2362200"/>
            <a:ext cx="2302233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400" dirty="0" err="1">
                <a:solidFill>
                  <a:srgbClr val="FF0000"/>
                </a:solidFill>
              </a:rPr>
              <a:t>I</a:t>
            </a:r>
            <a:r>
              <a:rPr lang="en-US" sz="1400" baseline="-25000" dirty="0" err="1">
                <a:solidFill>
                  <a:srgbClr val="FF0000"/>
                </a:solidFill>
              </a:rPr>
              <a:t>main</a:t>
            </a:r>
            <a:r>
              <a:rPr lang="en-US" sz="1400" dirty="0">
                <a:solidFill>
                  <a:srgbClr val="FF0000"/>
                </a:solidFill>
              </a:rPr>
              <a:t> = 0 </a:t>
            </a:r>
            <a:r>
              <a:rPr lang="en-US" sz="1000" dirty="0">
                <a:solidFill>
                  <a:srgbClr val="FF0000"/>
                </a:solidFill>
              </a:rPr>
              <a:t>(after bipolar standardize)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70137" y="3392149"/>
            <a:ext cx="9428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0000FF"/>
                </a:solidFill>
              </a:rPr>
              <a:t>wiredat.ru3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148224" y="2372380"/>
            <a:ext cx="1737976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</a:rPr>
              <a:t>|</a:t>
            </a:r>
            <a:r>
              <a:rPr lang="en-US" sz="1400" dirty="0" err="1">
                <a:solidFill>
                  <a:srgbClr val="FF0000"/>
                </a:solidFill>
              </a:rPr>
              <a:t>I</a:t>
            </a:r>
            <a:r>
              <a:rPr lang="en-US" sz="1400" baseline="-25000" dirty="0" err="1">
                <a:solidFill>
                  <a:srgbClr val="FF0000"/>
                </a:solidFill>
              </a:rPr>
              <a:t>main</a:t>
            </a:r>
            <a:r>
              <a:rPr lang="en-US" sz="1400" dirty="0">
                <a:solidFill>
                  <a:srgbClr val="FF0000"/>
                </a:solidFill>
              </a:rPr>
              <a:t>| &lt; 9 A, </a:t>
            </a:r>
            <a:r>
              <a:rPr lang="en-US" sz="1400" dirty="0" err="1">
                <a:solidFill>
                  <a:srgbClr val="FF0000"/>
                </a:solidFill>
              </a:rPr>
              <a:t>I</a:t>
            </a:r>
            <a:r>
              <a:rPr lang="en-US" sz="1400" baseline="-25000" dirty="0" err="1">
                <a:solidFill>
                  <a:srgbClr val="FF0000"/>
                </a:solidFill>
              </a:rPr>
              <a:t>trim</a:t>
            </a:r>
            <a:r>
              <a:rPr lang="en-US" sz="1400" dirty="0">
                <a:solidFill>
                  <a:srgbClr val="FF0000"/>
                </a:solidFill>
              </a:rPr>
              <a:t> = 0</a:t>
            </a:r>
          </a:p>
          <a:p>
            <a:r>
              <a:rPr lang="en-US" sz="1400" dirty="0">
                <a:solidFill>
                  <a:srgbClr val="FF0000"/>
                </a:solidFill>
              </a:rPr>
              <a:t>(</a:t>
            </a:r>
            <a:r>
              <a:rPr lang="en-US" sz="1050" dirty="0">
                <a:solidFill>
                  <a:srgbClr val="FF0000"/>
                </a:solidFill>
              </a:rPr>
              <a:t>after bipolar standardize)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11" name="Text Box 7">
            <a:extLst>
              <a:ext uri="{FF2B5EF4-FFF2-40B4-BE49-F238E27FC236}">
                <a16:creationId xmlns:a16="http://schemas.microsoft.com/office/drawing/2014/main" id="{1650A49E-37F1-46CF-A095-4F9F724288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61156" y="4236581"/>
            <a:ext cx="458170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name: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BCXCBX0T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# of main coil turns:		234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# of trim coil turns:		69/2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turns (</a:t>
            </a:r>
            <a:r>
              <a:rPr lang="en-US" altLang="en-US" sz="16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main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/</a:t>
            </a:r>
            <a:r>
              <a:rPr lang="en-US" altLang="en-US" sz="16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trim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): 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6.7826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slopes (measured):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6.6709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IMMO (amps):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[-2,2]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BMMO (main coil amps):	[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-0.2998,+0.2998]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3809C6B-B3CC-4CC5-8308-24AF4C477B6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3429000"/>
            <a:ext cx="4572000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33318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>
            <a:extLst>
              <a:ext uri="{FF2B5EF4-FFF2-40B4-BE49-F238E27FC236}">
                <a16:creationId xmlns:a16="http://schemas.microsoft.com/office/drawing/2014/main" id="{C27CA600-8865-496D-91F3-6D6AA18448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0"/>
            <a:ext cx="4572000" cy="34290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5519B75-34D3-44BB-8063-09BFBE53BD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4572000" cy="3429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546557" y="2362200"/>
            <a:ext cx="1705916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400" dirty="0" err="1">
                <a:solidFill>
                  <a:srgbClr val="FF0000"/>
                </a:solidFill>
              </a:rPr>
              <a:t>I</a:t>
            </a:r>
            <a:r>
              <a:rPr lang="en-US" sz="1400" baseline="-25000" dirty="0" err="1">
                <a:solidFill>
                  <a:srgbClr val="FF0000"/>
                </a:solidFill>
              </a:rPr>
              <a:t>main</a:t>
            </a:r>
            <a:r>
              <a:rPr lang="en-US" sz="1400" dirty="0">
                <a:solidFill>
                  <a:srgbClr val="FF0000"/>
                </a:solidFill>
              </a:rPr>
              <a:t> = 0 </a:t>
            </a:r>
            <a:r>
              <a:rPr lang="en-US" sz="1000" dirty="0">
                <a:solidFill>
                  <a:srgbClr val="FF0000"/>
                </a:solidFill>
              </a:rPr>
              <a:t>(after degauss)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70137" y="3392149"/>
            <a:ext cx="9428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0000FF"/>
                </a:solidFill>
              </a:rPr>
              <a:t>wiredat.ru7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148224" y="2372380"/>
            <a:ext cx="1737976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</a:rPr>
              <a:t>|</a:t>
            </a:r>
            <a:r>
              <a:rPr lang="en-US" sz="1400" dirty="0" err="1">
                <a:solidFill>
                  <a:srgbClr val="FF0000"/>
                </a:solidFill>
              </a:rPr>
              <a:t>I</a:t>
            </a:r>
            <a:r>
              <a:rPr lang="en-US" sz="1400" baseline="-25000" dirty="0" err="1">
                <a:solidFill>
                  <a:srgbClr val="FF0000"/>
                </a:solidFill>
              </a:rPr>
              <a:t>main</a:t>
            </a:r>
            <a:r>
              <a:rPr lang="en-US" sz="1400" dirty="0">
                <a:solidFill>
                  <a:srgbClr val="FF0000"/>
                </a:solidFill>
              </a:rPr>
              <a:t>| &lt; 9 A, </a:t>
            </a:r>
            <a:r>
              <a:rPr lang="en-US" sz="1400" dirty="0" err="1">
                <a:solidFill>
                  <a:srgbClr val="FF0000"/>
                </a:solidFill>
              </a:rPr>
              <a:t>I</a:t>
            </a:r>
            <a:r>
              <a:rPr lang="en-US" sz="1400" baseline="-25000" dirty="0" err="1">
                <a:solidFill>
                  <a:srgbClr val="FF0000"/>
                </a:solidFill>
              </a:rPr>
              <a:t>trim</a:t>
            </a:r>
            <a:r>
              <a:rPr lang="en-US" sz="1400" dirty="0">
                <a:solidFill>
                  <a:srgbClr val="FF0000"/>
                </a:solidFill>
              </a:rPr>
              <a:t> = 0</a:t>
            </a:r>
          </a:p>
          <a:p>
            <a:r>
              <a:rPr lang="en-US" sz="1400" dirty="0">
                <a:solidFill>
                  <a:srgbClr val="FF0000"/>
                </a:solidFill>
              </a:rPr>
              <a:t>(</a:t>
            </a:r>
            <a:r>
              <a:rPr lang="en-US" sz="1050" dirty="0">
                <a:solidFill>
                  <a:srgbClr val="FF0000"/>
                </a:solidFill>
              </a:rPr>
              <a:t>after bipolar standardize)</a:t>
            </a:r>
            <a:endParaRPr lang="en-US" sz="1400" dirty="0">
              <a:solidFill>
                <a:srgbClr val="FF0000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BBB565B-A736-40CE-A208-414C9CD5AE1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3429000"/>
            <a:ext cx="4572000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57103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1244D914-560D-4A24-AB05-8AFE0C7604AD}"/>
              </a:ext>
            </a:extLst>
          </p:cNvPr>
          <p:cNvGrpSpPr/>
          <p:nvPr/>
        </p:nvGrpSpPr>
        <p:grpSpPr>
          <a:xfrm>
            <a:off x="1905000" y="1247775"/>
            <a:ext cx="5334000" cy="4362450"/>
            <a:chOff x="1905000" y="1428750"/>
            <a:chExt cx="5334000" cy="4362450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CE8E3D5F-5918-4DA0-98D1-309E30457D1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905000" y="1428750"/>
              <a:ext cx="5334000" cy="4000500"/>
            </a:xfrm>
            <a:prstGeom prst="rect">
              <a:avLst/>
            </a:prstGeom>
          </p:spPr>
        </p:pic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F5617784-03E3-4A0F-BEEB-084C3ED66D30}"/>
                </a:ext>
              </a:extLst>
            </p:cNvPr>
            <p:cNvSpPr txBox="1"/>
            <p:nvPr/>
          </p:nvSpPr>
          <p:spPr>
            <a:xfrm>
              <a:off x="4040444" y="5514201"/>
              <a:ext cx="106311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solidFill>
                    <a:srgbClr val="0000FF"/>
                  </a:solidFill>
                </a:rPr>
                <a:t>bhvszdat.ru9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5664863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29048</TotalTime>
  <Words>326</Words>
  <Application>Microsoft Office PowerPoint</Application>
  <PresentationFormat>On-screen Show (4:3)</PresentationFormat>
  <Paragraphs>45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Courier New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204</cp:revision>
  <dcterms:created xsi:type="dcterms:W3CDTF">2006-04-28T20:17:03Z</dcterms:created>
  <dcterms:modified xsi:type="dcterms:W3CDTF">2021-09-01T17:16:05Z</dcterms:modified>
</cp:coreProperties>
</file>