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0" r:id="rId3"/>
    <p:sldId id="262" r:id="rId4"/>
    <p:sldId id="261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54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47B6280-288A-9C82-99AE-5E8554361B15}"/>
              </a:ext>
            </a:extLst>
          </p:cNvPr>
          <p:cNvSpPr txBox="1"/>
          <p:nvPr/>
        </p:nvSpPr>
        <p:spPr>
          <a:xfrm>
            <a:off x="762000" y="2090172"/>
            <a:ext cx="7620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/>
              <a:t>Note</a:t>
            </a:r>
            <a:r>
              <a:rPr lang="en-US" sz="2800" dirty="0"/>
              <a:t>: the LCLS Control System requires all dipole magnets powered in series to have </a:t>
            </a:r>
            <a:r>
              <a:rPr lang="en-US" sz="2800" b="1" dirty="0"/>
              <a:t>positive</a:t>
            </a:r>
            <a:r>
              <a:rPr lang="en-US" sz="2800" dirty="0"/>
              <a:t> IVB polynomials (</a:t>
            </a:r>
            <a:r>
              <a:rPr lang="en-US" sz="2800" i="1" dirty="0"/>
              <a:t>i.e.</a:t>
            </a:r>
            <a:r>
              <a:rPr lang="en-US" sz="2800" dirty="0"/>
              <a:t> BDES[</a:t>
            </a:r>
            <a:r>
              <a:rPr lang="en-US" sz="2800" dirty="0" err="1"/>
              <a:t>kG</a:t>
            </a:r>
            <a:r>
              <a:rPr lang="en-US" sz="2800" dirty="0"/>
              <a:t>-m] &gt; 0 gives IDES[A] &gt; 0). To that end, this dipole’s IVB (which is properly </a:t>
            </a:r>
            <a:r>
              <a:rPr lang="en-US" sz="2800" b="1" dirty="0"/>
              <a:t>negativ</a:t>
            </a:r>
            <a:r>
              <a:rPr lang="en-US" sz="2800" dirty="0"/>
              <a:t>e) has had its sign reversed both in Oracle and in EPICS.</a:t>
            </a:r>
          </a:p>
        </p:txBody>
      </p:sp>
    </p:spTree>
    <p:extLst>
      <p:ext uri="{BB962C8B-B14F-4D97-AF65-F5344CB8AC3E}">
        <p14:creationId xmlns:p14="http://schemas.microsoft.com/office/powerpoint/2010/main" val="30670547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AAE12BF4-7F81-19E0-ADA2-16CAB7C75C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0600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23867" y="4918075"/>
            <a:ext cx="4985532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/>
              <a:t>0.788</a:t>
            </a:r>
            <a:r>
              <a:rPr lang="en-US" sz="1600" dirty="0"/>
              <a:t>D11.50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sz="1600" dirty="0"/>
              <a:t>SA-237-005-02-R2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4523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25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04-Jun-2018 10:29:18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04-Sep-2022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BCX361</a:t>
            </a: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rot="21420000">
            <a:off x="3870155" y="2873163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96B6E2D-49DA-22AB-3D66-AA186D5289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04195"/>
            <a:ext cx="3200400" cy="24003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80E8A458-6A7C-98CD-9ED4-D0CFBBCA86E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2506047"/>
            <a:ext cx="3200400" cy="2400300"/>
          </a:xfrm>
          <a:prstGeom prst="rect">
            <a:avLst/>
          </a:prstGeom>
        </p:spPr>
      </p:pic>
      <p:sp>
        <p:nvSpPr>
          <p:cNvPr id="13" name="Text Box 37">
            <a:extLst>
              <a:ext uri="{FF2B5EF4-FFF2-40B4-BE49-F238E27FC236}">
                <a16:creationId xmlns:a16="http://schemas.microsoft.com/office/drawing/2014/main" id="{FD48C792-D7D7-C86C-EFEB-9F7454B211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04334" y="4268752"/>
            <a:ext cx="649537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900" b="0" dirty="0">
                <a:solidFill>
                  <a:srgbClr val="993300"/>
                </a:solidFill>
              </a:rPr>
              <a:t>I = </a:t>
            </a:r>
            <a:r>
              <a:rPr lang="en-US" altLang="en-US" sz="900" dirty="0">
                <a:solidFill>
                  <a:srgbClr val="993300"/>
                </a:solidFill>
              </a:rPr>
              <a:t>250</a:t>
            </a:r>
            <a:r>
              <a:rPr lang="en-US" altLang="en-US" sz="900" b="0" dirty="0">
                <a:solidFill>
                  <a:srgbClr val="993300"/>
                </a:solidFill>
              </a:rPr>
              <a:t> A</a:t>
            </a:r>
          </a:p>
        </p:txBody>
      </p:sp>
    </p:spTree>
    <p:extLst>
      <p:ext uri="{BB962C8B-B14F-4D97-AF65-F5344CB8AC3E}">
        <p14:creationId xmlns:p14="http://schemas.microsoft.com/office/powerpoint/2010/main" val="18915122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2022845"/>
            <a:ext cx="4572000" cy="343128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671074" y="4082526"/>
            <a:ext cx="25442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quadrupole component</a:t>
            </a:r>
          </a:p>
          <a:p>
            <a:pPr algn="ctr"/>
            <a:r>
              <a:rPr lang="en-US" dirty="0"/>
              <a:t>artificially removed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74095" y="1219200"/>
            <a:ext cx="45958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BCX361: </a:t>
            </a:r>
            <a:r>
              <a:rPr lang="el-GR" sz="2400" dirty="0"/>
              <a:t>Δ</a:t>
            </a:r>
            <a:r>
              <a:rPr lang="en-US" sz="2400" dirty="0"/>
              <a:t>BL/BL</a:t>
            </a:r>
            <a:r>
              <a:rPr lang="en-US" sz="2400" baseline="-25000" dirty="0"/>
              <a:t>0</a:t>
            </a:r>
            <a:r>
              <a:rPr lang="en-US" sz="2400" dirty="0"/>
              <a:t> vs X @ 250 A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022845"/>
            <a:ext cx="4572000" cy="3431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5167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26719"/>
            <a:ext cx="4572000" cy="343128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0"/>
            <a:ext cx="4572000" cy="3431281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4572000" cy="3431281"/>
          </a:xfrm>
          <a:prstGeom prst="rect">
            <a:avLst/>
          </a:prstGeom>
        </p:spPr>
      </p:pic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4361156" y="4236581"/>
            <a:ext cx="4592924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name: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BCX361T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# of main coil turns:		</a:t>
            </a:r>
            <a:r>
              <a:rPr lang="en-US" altLang="en-US" sz="1600" dirty="0"/>
              <a:t>48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# of trim coil turns:		</a:t>
            </a:r>
            <a:r>
              <a:rPr lang="en-US" altLang="en-US" sz="1600" dirty="0"/>
              <a:t>82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turns (</a:t>
            </a:r>
            <a:r>
              <a:rPr lang="en-US" altLang="en-US" sz="16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main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  <a:r>
              <a:rPr lang="en-US" altLang="en-US" sz="16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): 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0.5854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slopes (measured):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0.5954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IMMO (amps):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[-3,+3]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BMMO (main coil amps):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[-5.0389,+5.0389]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62945" y="1676400"/>
            <a:ext cx="7377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trim</a:t>
            </a:r>
            <a:r>
              <a:rPr lang="en-US" sz="1400" dirty="0">
                <a:solidFill>
                  <a:srgbClr val="FF0000"/>
                </a:solidFill>
              </a:rPr>
              <a:t> = 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135652" y="1676400"/>
            <a:ext cx="7986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main</a:t>
            </a:r>
            <a:r>
              <a:rPr lang="en-US" sz="1400" dirty="0">
                <a:solidFill>
                  <a:srgbClr val="FF0000"/>
                </a:solidFill>
              </a:rPr>
              <a:t> = 0</a:t>
            </a:r>
          </a:p>
        </p:txBody>
      </p:sp>
      <p:sp>
        <p:nvSpPr>
          <p:cNvPr id="8" name="Text Box 21">
            <a:extLst>
              <a:ext uri="{FF2B5EF4-FFF2-40B4-BE49-F238E27FC236}">
                <a16:creationId xmlns:a16="http://schemas.microsoft.com/office/drawing/2014/main" id="{E74D95EC-B8F9-B4B9-17D4-1885F2E8EC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25928" y="1109246"/>
            <a:ext cx="158396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600" dirty="0" err="1"/>
              <a:t>I</a:t>
            </a:r>
            <a:r>
              <a:rPr lang="en-US" altLang="en-US" sz="1600" baseline="-25000" dirty="0" err="1"/>
              <a:t>trim</a:t>
            </a:r>
            <a:r>
              <a:rPr lang="en-US" altLang="en-US" sz="1600" dirty="0"/>
              <a:t> = -0.2581 A</a:t>
            </a:r>
          </a:p>
        </p:txBody>
      </p:sp>
      <p:sp>
        <p:nvSpPr>
          <p:cNvPr id="9" name="Text Box 22">
            <a:extLst>
              <a:ext uri="{FF2B5EF4-FFF2-40B4-BE49-F238E27FC236}">
                <a16:creationId xmlns:a16="http://schemas.microsoft.com/office/drawing/2014/main" id="{8EABEF35-3DEC-2583-2DD9-9672CFCAD1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59296" y="380583"/>
            <a:ext cx="111722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altLang="en-US" sz="900" b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main ramped down from 250 A to 0, then trim sets zero field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FC89905-F076-7A87-EFA1-26E236B89505}"/>
              </a:ext>
            </a:extLst>
          </p:cNvPr>
          <p:cNvSpPr txBox="1"/>
          <p:nvPr/>
        </p:nvSpPr>
        <p:spPr>
          <a:xfrm>
            <a:off x="6467669" y="3456801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00FF"/>
                </a:solidFill>
              </a:rPr>
              <a:t>wiredat.ru2</a:t>
            </a:r>
          </a:p>
        </p:txBody>
      </p:sp>
    </p:spTree>
    <p:extLst>
      <p:ext uri="{BB962C8B-B14F-4D97-AF65-F5344CB8AC3E}">
        <p14:creationId xmlns:p14="http://schemas.microsoft.com/office/powerpoint/2010/main" val="2255710395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20049</TotalTime>
  <Words>217</Words>
  <Application>Microsoft Office PowerPoint</Application>
  <PresentationFormat>On-screen Show (4:3)</PresentationFormat>
  <Paragraphs>24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186</cp:revision>
  <dcterms:created xsi:type="dcterms:W3CDTF">2006-04-28T20:17:03Z</dcterms:created>
  <dcterms:modified xsi:type="dcterms:W3CDTF">2022-09-04T19:23:57Z</dcterms:modified>
</cp:coreProperties>
</file>