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3" r:id="rId3"/>
    <p:sldId id="266" r:id="rId4"/>
    <p:sldId id="261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54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3C7570-2F8C-4F87-9332-49714F181D99}"/>
              </a:ext>
            </a:extLst>
          </p:cNvPr>
          <p:cNvSpPr txBox="1"/>
          <p:nvPr/>
        </p:nvSpPr>
        <p:spPr>
          <a:xfrm>
            <a:off x="839023" y="500896"/>
            <a:ext cx="7465955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This magnet was standardized to 380 A</a:t>
            </a:r>
          </a:p>
          <a:p>
            <a:pPr algn="ctr"/>
            <a:r>
              <a:rPr lang="en-US" sz="2800" dirty="0"/>
              <a:t>during measurement. The installed power</a:t>
            </a:r>
          </a:p>
          <a:p>
            <a:pPr algn="ctr"/>
            <a:r>
              <a:rPr lang="en-US" sz="2800" dirty="0"/>
              <a:t>supply is only capable of 375 A. The original</a:t>
            </a:r>
          </a:p>
          <a:p>
            <a:pPr algn="ctr"/>
            <a:r>
              <a:rPr lang="en-US" sz="2800" dirty="0"/>
              <a:t>380 A standardize polynomial will be retained,</a:t>
            </a:r>
          </a:p>
          <a:p>
            <a:pPr algn="ctr"/>
            <a:r>
              <a:rPr lang="en-US" sz="2800" dirty="0"/>
              <a:t>and the operational limits in EPICS will be</a:t>
            </a:r>
          </a:p>
          <a:p>
            <a:pPr algn="ctr"/>
            <a:r>
              <a:rPr lang="en-US" sz="2800" dirty="0"/>
              <a:t>set to a maximum current of 375 A.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9002BD3-615E-2501-91D2-E2514343F28A}"/>
              </a:ext>
            </a:extLst>
          </p:cNvPr>
          <p:cNvSpPr txBox="1"/>
          <p:nvPr/>
        </p:nvSpPr>
        <p:spPr>
          <a:xfrm>
            <a:off x="762000" y="3679448"/>
            <a:ext cx="7620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/>
              <a:t>Note</a:t>
            </a:r>
            <a:r>
              <a:rPr lang="en-US" sz="2800" dirty="0"/>
              <a:t>: the LCLS Control System requires all dipole magnets powered in series to have </a:t>
            </a:r>
            <a:r>
              <a:rPr lang="en-US" sz="2800" b="1" dirty="0"/>
              <a:t>positive</a:t>
            </a:r>
            <a:r>
              <a:rPr lang="en-US" sz="2800" dirty="0"/>
              <a:t> IVB polynomials (</a:t>
            </a:r>
            <a:r>
              <a:rPr lang="en-US" sz="2800" i="1" dirty="0"/>
              <a:t>i.e.</a:t>
            </a:r>
            <a:r>
              <a:rPr lang="en-US" sz="2800" dirty="0"/>
              <a:t> BDES[</a:t>
            </a:r>
            <a:r>
              <a:rPr lang="en-US" sz="2800" dirty="0" err="1"/>
              <a:t>kG</a:t>
            </a:r>
            <a:r>
              <a:rPr lang="en-US" sz="2800" dirty="0"/>
              <a:t>-m] &gt; 0 gives IDES[A] &gt; 0). To that end, this dipole’s IVB (which is properly </a:t>
            </a:r>
            <a:r>
              <a:rPr lang="en-US" sz="2800" b="1" dirty="0"/>
              <a:t>negativ</a:t>
            </a:r>
            <a:r>
              <a:rPr lang="en-US" sz="2800" dirty="0"/>
              <a:t>e) has had its sign reversed both in Oracle and in EPICS.</a:t>
            </a:r>
          </a:p>
        </p:txBody>
      </p:sp>
    </p:spTree>
    <p:extLst>
      <p:ext uri="{BB962C8B-B14F-4D97-AF65-F5344CB8AC3E}">
        <p14:creationId xmlns:p14="http://schemas.microsoft.com/office/powerpoint/2010/main" val="3058666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29002CF-C5F7-D6D6-6D2D-BC1587141D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916993" y="4918075"/>
            <a:ext cx="731001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sz="1600" dirty="0"/>
              <a:t>1.69D6.28T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/>
              <a:t>SA-388-320-05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4512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23-Jun-2017 08:32:47 (23-Aug-2018 10:58:50)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25-Aug-2022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BCX12</a:t>
            </a:r>
          </a:p>
        </p:txBody>
      </p:sp>
      <p:sp>
        <p:nvSpPr>
          <p:cNvPr id="9" name="Line 16"/>
          <p:cNvSpPr>
            <a:spLocks noChangeShapeType="1"/>
          </p:cNvSpPr>
          <p:nvPr/>
        </p:nvSpPr>
        <p:spPr bwMode="auto">
          <a:xfrm rot="-300000">
            <a:off x="4030957" y="313705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7B11155-EA4B-F0FF-F061-CF7E362C13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3069"/>
            <a:ext cx="3200400" cy="24003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9C9AC60-9E3A-25CB-51A8-1CE7C108A8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795096"/>
            <a:ext cx="3200400" cy="24003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62D328E-D8B9-5939-4C51-CBBBAA11F5C7}"/>
              </a:ext>
            </a:extLst>
          </p:cNvPr>
          <p:cNvSpPr txBox="1"/>
          <p:nvPr/>
        </p:nvSpPr>
        <p:spPr>
          <a:xfrm>
            <a:off x="6542317" y="2523931"/>
            <a:ext cx="2310954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BCX12: BL vs X @ </a:t>
            </a:r>
            <a:r>
              <a:rPr lang="en-US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200" b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</a:t>
            </a: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250 A</a:t>
            </a:r>
          </a:p>
          <a:p>
            <a:pPr algn="ctr"/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without vacuum chamber</a:t>
            </a:r>
          </a:p>
        </p:txBody>
      </p:sp>
    </p:spTree>
    <p:extLst>
      <p:ext uri="{BB962C8B-B14F-4D97-AF65-F5344CB8AC3E}">
        <p14:creationId xmlns:p14="http://schemas.microsoft.com/office/powerpoint/2010/main" val="870750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B69E758-C0AD-E84E-4129-53076857C0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275392"/>
            <a:ext cx="4572000" cy="3429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1FE5B75-FFB2-78FA-9F0C-11E2C8E148FC}"/>
              </a:ext>
            </a:extLst>
          </p:cNvPr>
          <p:cNvSpPr txBox="1"/>
          <p:nvPr/>
        </p:nvSpPr>
        <p:spPr>
          <a:xfrm>
            <a:off x="48790" y="893438"/>
            <a:ext cx="2188420" cy="21929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1050" u="sng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Without vacuum chamber</a:t>
            </a:r>
          </a:p>
          <a:p>
            <a:pPr algn="ctr"/>
            <a:r>
              <a:rPr lang="pt-BR" sz="105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(wirevsx.r13)</a:t>
            </a:r>
          </a:p>
          <a:p>
            <a:endParaRPr lang="pt-BR" sz="105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sz="105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p0 =  1.5267e-02</a:t>
            </a:r>
          </a:p>
          <a:p>
            <a:r>
              <a:rPr lang="pt-BR" sz="105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p1 = -7.0609e-04</a:t>
            </a:r>
          </a:p>
          <a:p>
            <a:r>
              <a:rPr lang="pt-BR" sz="105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p2 = -1.5153e-04</a:t>
            </a:r>
          </a:p>
          <a:p>
            <a:r>
              <a:rPr lang="pt-BR" sz="105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p3 = -2.5169e-07</a:t>
            </a:r>
          </a:p>
          <a:p>
            <a:r>
              <a:rPr lang="pt-BR" sz="105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p4 =  1.2125e-07</a:t>
            </a:r>
          </a:p>
          <a:p>
            <a:endParaRPr lang="pt-BR" sz="105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sz="105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@ r= 40 mm</a:t>
            </a:r>
          </a:p>
          <a:p>
            <a:r>
              <a:rPr lang="pt-BR" sz="105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|b1/b0| = </a:t>
            </a:r>
            <a:r>
              <a:rPr lang="pt-BR" sz="105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0.028</a:t>
            </a:r>
            <a:r>
              <a:rPr lang="pt-BR" sz="105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[0.015] %</a:t>
            </a:r>
          </a:p>
          <a:p>
            <a:r>
              <a:rPr lang="pt-BR" sz="105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|b2/b0| = </a:t>
            </a:r>
            <a:r>
              <a:rPr lang="pt-BR" sz="105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0.242</a:t>
            </a:r>
            <a:r>
              <a:rPr lang="pt-BR" sz="105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[0.097] %</a:t>
            </a:r>
          </a:p>
          <a:p>
            <a:r>
              <a:rPr lang="pt-BR" sz="105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|b3/b0| = </a:t>
            </a:r>
            <a:r>
              <a:rPr lang="pt-BR" sz="105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0.016</a:t>
            </a:r>
            <a:r>
              <a:rPr lang="pt-BR" sz="105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[1.200] %</a:t>
            </a:r>
            <a:endParaRPr lang="en-US" sz="105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FEC3A9F-12F5-31CC-5A38-9CC60725A673}"/>
              </a:ext>
            </a:extLst>
          </p:cNvPr>
          <p:cNvSpPr txBox="1"/>
          <p:nvPr/>
        </p:nvSpPr>
        <p:spPr>
          <a:xfrm>
            <a:off x="6906790" y="893438"/>
            <a:ext cx="2188420" cy="21929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1050" u="sng" dirty="0">
                <a:latin typeface="Courier New" panose="02070309020205020404" pitchFamily="49" charset="0"/>
                <a:cs typeface="Courier New" panose="02070309020205020404" pitchFamily="49" charset="0"/>
              </a:rPr>
              <a:t>With vacuum chamber</a:t>
            </a:r>
          </a:p>
          <a:p>
            <a:pPr algn="ctr"/>
            <a:r>
              <a:rPr lang="pt-BR" sz="1050" dirty="0">
                <a:latin typeface="Courier New" panose="02070309020205020404" pitchFamily="49" charset="0"/>
                <a:cs typeface="Courier New" panose="02070309020205020404" pitchFamily="49" charset="0"/>
              </a:rPr>
              <a:t>(wirevsx.r14)</a:t>
            </a:r>
          </a:p>
          <a:p>
            <a:endParaRPr lang="pt-BR" sz="105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sz="1050" dirty="0">
                <a:latin typeface="Courier New" panose="02070309020205020404" pitchFamily="49" charset="0"/>
                <a:cs typeface="Courier New" panose="02070309020205020404" pitchFamily="49" charset="0"/>
              </a:rPr>
              <a:t>p0 =  1.3864e-03</a:t>
            </a:r>
          </a:p>
          <a:p>
            <a:r>
              <a:rPr lang="pt-BR" sz="1050" dirty="0">
                <a:latin typeface="Courier New" panose="02070309020205020404" pitchFamily="49" charset="0"/>
                <a:cs typeface="Courier New" panose="02070309020205020404" pitchFamily="49" charset="0"/>
              </a:rPr>
              <a:t>p1 =  3.6025e-04</a:t>
            </a:r>
          </a:p>
          <a:p>
            <a:r>
              <a:rPr lang="pt-BR" sz="1050" dirty="0">
                <a:latin typeface="Courier New" panose="02070309020205020404" pitchFamily="49" charset="0"/>
                <a:cs typeface="Courier New" panose="02070309020205020404" pitchFamily="49" charset="0"/>
              </a:rPr>
              <a:t>p2 = -1.9058e-04</a:t>
            </a:r>
          </a:p>
          <a:p>
            <a:r>
              <a:rPr lang="pt-BR" sz="1050" dirty="0">
                <a:latin typeface="Courier New" panose="02070309020205020404" pitchFamily="49" charset="0"/>
                <a:cs typeface="Courier New" panose="02070309020205020404" pitchFamily="49" charset="0"/>
              </a:rPr>
              <a:t>p3 = -4.4282e-07</a:t>
            </a:r>
          </a:p>
          <a:p>
            <a:r>
              <a:rPr lang="pt-BR" sz="1050" dirty="0">
                <a:latin typeface="Courier New" panose="02070309020205020404" pitchFamily="49" charset="0"/>
                <a:cs typeface="Courier New" panose="02070309020205020404" pitchFamily="49" charset="0"/>
              </a:rPr>
              <a:t>p4 =  5.3158e-08</a:t>
            </a:r>
          </a:p>
          <a:p>
            <a:endParaRPr lang="pt-BR" sz="105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sz="1050" dirty="0">
                <a:latin typeface="Courier New" panose="02070309020205020404" pitchFamily="49" charset="0"/>
                <a:cs typeface="Courier New" panose="02070309020205020404" pitchFamily="49" charset="0"/>
              </a:rPr>
              <a:t>@ r= 40 mm</a:t>
            </a:r>
          </a:p>
          <a:p>
            <a:r>
              <a:rPr lang="pt-BR" sz="105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</a:t>
            </a:r>
            <a:r>
              <a:rPr lang="pt-BR" sz="105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0.014</a:t>
            </a:r>
            <a:r>
              <a:rPr lang="pt-BR" sz="1050" dirty="0">
                <a:latin typeface="Courier New" panose="02070309020205020404" pitchFamily="49" charset="0"/>
                <a:cs typeface="Courier New" panose="02070309020205020404" pitchFamily="49" charset="0"/>
              </a:rPr>
              <a:t> [0.015] %</a:t>
            </a:r>
          </a:p>
          <a:p>
            <a:r>
              <a:rPr lang="pt-BR" sz="105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</a:t>
            </a:r>
            <a:r>
              <a:rPr lang="pt-BR" sz="105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0.305</a:t>
            </a:r>
            <a:r>
              <a:rPr lang="pt-BR" sz="1050" dirty="0">
                <a:latin typeface="Courier New" panose="02070309020205020404" pitchFamily="49" charset="0"/>
                <a:cs typeface="Courier New" panose="02070309020205020404" pitchFamily="49" charset="0"/>
              </a:rPr>
              <a:t> [0.097] %</a:t>
            </a:r>
          </a:p>
          <a:p>
            <a:r>
              <a:rPr lang="pt-BR" sz="1050" dirty="0">
                <a:latin typeface="Courier New" panose="02070309020205020404" pitchFamily="49" charset="0"/>
                <a:cs typeface="Courier New" panose="02070309020205020404" pitchFamily="49" charset="0"/>
              </a:rPr>
              <a:t>|b3/b0| = 0.028 [1.200] %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B63198A-8499-3ABE-11FA-A4428B071B6E}"/>
              </a:ext>
            </a:extLst>
          </p:cNvPr>
          <p:cNvSpPr txBox="1"/>
          <p:nvPr/>
        </p:nvSpPr>
        <p:spPr>
          <a:xfrm>
            <a:off x="3948156" y="2590800"/>
            <a:ext cx="14334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baseline="-25000" dirty="0" err="1">
                <a:solidFill>
                  <a:srgbClr val="FF0000"/>
                </a:solidFill>
              </a:rPr>
              <a:t>main</a:t>
            </a:r>
            <a:r>
              <a:rPr lang="en-US" dirty="0">
                <a:solidFill>
                  <a:srgbClr val="FF0000"/>
                </a:solidFill>
              </a:rPr>
              <a:t> = 250 A</a:t>
            </a:r>
          </a:p>
          <a:p>
            <a:pPr algn="ctr"/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baseline="-25000" dirty="0" err="1">
                <a:solidFill>
                  <a:srgbClr val="FF0000"/>
                </a:solidFill>
              </a:rPr>
              <a:t>trim</a:t>
            </a:r>
            <a:r>
              <a:rPr lang="en-US" dirty="0">
                <a:solidFill>
                  <a:srgbClr val="FF0000"/>
                </a:solidFill>
              </a:rPr>
              <a:t> = 0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26F3BA5B-8C72-0E39-89B3-38E4466891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1782031"/>
              </p:ext>
            </p:extLst>
          </p:nvPr>
        </p:nvGraphicFramePr>
        <p:xfrm>
          <a:off x="1524000" y="4539945"/>
          <a:ext cx="6096000" cy="155448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1639458843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251501833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665378007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361759284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I</a:t>
                      </a:r>
                      <a:r>
                        <a:rPr lang="en-US" baseline="-25000" dirty="0" err="1"/>
                        <a:t>main</a:t>
                      </a:r>
                      <a:endParaRPr lang="en-US" baseline="-250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  <a:r>
                        <a:rPr lang="en-US" baseline="-25000" dirty="0"/>
                        <a:t>1</a:t>
                      </a:r>
                      <a:r>
                        <a:rPr lang="en-US" dirty="0"/>
                        <a:t>/b</a:t>
                      </a:r>
                      <a:r>
                        <a:rPr lang="en-US" baseline="-25000" dirty="0"/>
                        <a:t>0</a:t>
                      </a:r>
                      <a:r>
                        <a:rPr lang="en-US" baseline="0" dirty="0"/>
                        <a:t> %</a:t>
                      </a:r>
                      <a:endParaRPr lang="en-US" baseline="-250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  <a:r>
                        <a:rPr lang="en-US" baseline="-25000" dirty="0"/>
                        <a:t>2</a:t>
                      </a:r>
                      <a:r>
                        <a:rPr lang="en-US" dirty="0"/>
                        <a:t>/b</a:t>
                      </a:r>
                      <a:r>
                        <a:rPr lang="en-US" baseline="-25000" dirty="0"/>
                        <a:t>0</a:t>
                      </a:r>
                      <a:r>
                        <a:rPr lang="en-US" baseline="0" dirty="0"/>
                        <a:t> %</a:t>
                      </a:r>
                      <a:endParaRPr lang="en-US" baseline="-250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b</a:t>
                      </a:r>
                      <a:r>
                        <a:rPr lang="en-US" baseline="-25000" dirty="0"/>
                        <a:t>3</a:t>
                      </a:r>
                      <a:r>
                        <a:rPr lang="en-US" dirty="0"/>
                        <a:t>/b</a:t>
                      </a:r>
                      <a:r>
                        <a:rPr lang="en-US" baseline="-25000" dirty="0"/>
                        <a:t>0</a:t>
                      </a:r>
                      <a:r>
                        <a:rPr lang="en-US" baseline="0" dirty="0"/>
                        <a:t> %</a:t>
                      </a:r>
                      <a:endParaRPr lang="en-US" baseline="-2500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3511760"/>
                  </a:ext>
                </a:extLst>
              </a:tr>
              <a:tr h="3454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249.98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0.0269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0.1321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0.0301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1815365"/>
                  </a:ext>
                </a:extLst>
              </a:tr>
              <a:tr h="3454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380.00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0.0212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0.1284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0.0252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2692288"/>
                  </a:ext>
                </a:extLst>
              </a:tr>
              <a:tr h="3454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tolerance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0.0150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0.0970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1.2000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5786540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269AED36-1D76-3D66-BF3E-2809F820080D}"/>
              </a:ext>
            </a:extLst>
          </p:cNvPr>
          <p:cNvSpPr txBox="1"/>
          <p:nvPr/>
        </p:nvSpPr>
        <p:spPr>
          <a:xfrm>
            <a:off x="2596940" y="4165819"/>
            <a:ext cx="3950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Harmonic content vs </a:t>
            </a:r>
            <a:r>
              <a:rPr lang="en-US" dirty="0" err="1"/>
              <a:t>I</a:t>
            </a:r>
            <a:r>
              <a:rPr lang="en-US" baseline="-25000" dirty="0" err="1"/>
              <a:t>main</a:t>
            </a:r>
            <a:r>
              <a:rPr lang="en-US" dirty="0"/>
              <a:t> @ </a:t>
            </a:r>
            <a:r>
              <a:rPr lang="en-US" i="1" dirty="0"/>
              <a:t>r</a:t>
            </a:r>
            <a:r>
              <a:rPr lang="en-US" dirty="0"/>
              <a:t> = 4 cm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718024B-9525-9E24-FF46-75CC2C323E6A}"/>
              </a:ext>
            </a:extLst>
          </p:cNvPr>
          <p:cNvSpPr txBox="1"/>
          <p:nvPr/>
        </p:nvSpPr>
        <p:spPr>
          <a:xfrm>
            <a:off x="3665342" y="6123801"/>
            <a:ext cx="181331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hardat.r32 (rotating coil)</a:t>
            </a:r>
          </a:p>
        </p:txBody>
      </p:sp>
    </p:spTree>
    <p:extLst>
      <p:ext uri="{BB962C8B-B14F-4D97-AF65-F5344CB8AC3E}">
        <p14:creationId xmlns:p14="http://schemas.microsoft.com/office/powerpoint/2010/main" val="1187836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0"/>
            <a:ext cx="4572000" cy="3429618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4572000" cy="3429618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706738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BCX12T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		</a:t>
            </a:r>
            <a:r>
              <a:rPr lang="en-US" altLang="en-US" sz="1600" dirty="0"/>
              <a:t>3</a:t>
            </a:r>
            <a:r>
              <a:rPr lang="en-US" sz="1600" dirty="0"/>
              <a:t>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		</a:t>
            </a:r>
            <a:r>
              <a:rPr lang="en-US" sz="1600" dirty="0"/>
              <a:t>15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):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2.0000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2.1637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[-12,+12]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[-5.5461,+5.5461]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0269" y="1295400"/>
            <a:ext cx="14334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baseline="-25000" dirty="0" err="1">
                <a:solidFill>
                  <a:srgbClr val="FF0000"/>
                </a:solidFill>
              </a:rPr>
              <a:t>trim</a:t>
            </a:r>
            <a:r>
              <a:rPr lang="en-US" dirty="0">
                <a:solidFill>
                  <a:srgbClr val="FF0000"/>
                </a:solidFill>
              </a:rPr>
              <a:t> = 0</a:t>
            </a:r>
          </a:p>
          <a:p>
            <a:pPr algn="ctr"/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baseline="-25000" dirty="0" err="1">
                <a:solidFill>
                  <a:srgbClr val="FF0000"/>
                </a:solidFill>
              </a:rPr>
              <a:t>main</a:t>
            </a:r>
            <a:r>
              <a:rPr lang="en-US" dirty="0">
                <a:solidFill>
                  <a:srgbClr val="FF0000"/>
                </a:solidFill>
              </a:rPr>
              <a:t> &lt; 230 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172269" y="1433899"/>
            <a:ext cx="9717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baseline="-25000" dirty="0" err="1">
                <a:solidFill>
                  <a:srgbClr val="FF0000"/>
                </a:solidFill>
              </a:rPr>
              <a:t>main</a:t>
            </a:r>
            <a:r>
              <a:rPr lang="en-US" dirty="0">
                <a:solidFill>
                  <a:srgbClr val="FF0000"/>
                </a:solidFill>
              </a:rPr>
              <a:t> = 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63352" y="3456801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wiredat.r29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428382"/>
            <a:ext cx="4572000" cy="3429618"/>
          </a:xfrm>
          <a:prstGeom prst="rect">
            <a:avLst/>
          </a:prstGeom>
        </p:spPr>
      </p:pic>
      <p:sp>
        <p:nvSpPr>
          <p:cNvPr id="9" name="Text Box 21">
            <a:extLst>
              <a:ext uri="{FF2B5EF4-FFF2-40B4-BE49-F238E27FC236}">
                <a16:creationId xmlns:a16="http://schemas.microsoft.com/office/drawing/2014/main" id="{CDB04E20-6EFF-05C5-5E6A-0BC08BB2B0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75137" y="1109246"/>
            <a:ext cx="147014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600" dirty="0" err="1"/>
              <a:t>I</a:t>
            </a:r>
            <a:r>
              <a:rPr lang="en-US" altLang="en-US" sz="1600" baseline="-25000" dirty="0" err="1"/>
              <a:t>trim</a:t>
            </a:r>
            <a:r>
              <a:rPr lang="en-US" altLang="en-US" sz="1600" dirty="0"/>
              <a:t> = -1.427 A</a:t>
            </a:r>
          </a:p>
        </p:txBody>
      </p:sp>
      <p:sp>
        <p:nvSpPr>
          <p:cNvPr id="12" name="Text Box 22">
            <a:extLst>
              <a:ext uri="{FF2B5EF4-FFF2-40B4-BE49-F238E27FC236}">
                <a16:creationId xmlns:a16="http://schemas.microsoft.com/office/drawing/2014/main" id="{9834AB6F-D06C-58D1-8D97-079C7375BB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31957" y="420469"/>
            <a:ext cx="104937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en-US" sz="900" b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main ramped down from 380 A to 0, then trim sets zero field</a:t>
            </a:r>
          </a:p>
        </p:txBody>
      </p:sp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22951</TotalTime>
  <Words>442</Words>
  <Application>Microsoft Office PowerPoint</Application>
  <PresentationFormat>On-screen Show (4:3)</PresentationFormat>
  <Paragraphs>75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Courier New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194</cp:revision>
  <dcterms:created xsi:type="dcterms:W3CDTF">2006-04-28T20:17:03Z</dcterms:created>
  <dcterms:modified xsi:type="dcterms:W3CDTF">2022-08-26T01:17:00Z</dcterms:modified>
</cp:coreProperties>
</file>