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74" r:id="rId6"/>
    <p:sldId id="280" r:id="rId7"/>
    <p:sldId id="277" r:id="rId8"/>
    <p:sldId id="281" r:id="rId9"/>
    <p:sldId id="282" r:id="rId10"/>
    <p:sldId id="284" r:id="rId11"/>
    <p:sldId id="285" r:id="rId12"/>
    <p:sldId id="286" r:id="rId13"/>
  </p:sldIdLst>
  <p:sldSz cx="12192000" cy="6858000"/>
  <p:notesSz cx="6950075" cy="9236075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3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1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04F39"/>
    <a:srgbClr val="8C1515"/>
    <a:srgbClr val="5F574F"/>
    <a:srgbClr val="544948"/>
    <a:srgbClr val="0000FF"/>
    <a:srgbClr val="B6B1A9"/>
    <a:srgbClr val="006983"/>
    <a:srgbClr val="53565A"/>
    <a:srgbClr val="AF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14" y="180"/>
      </p:cViewPr>
      <p:guideLst>
        <p:guide orient="horz" pos="2160"/>
        <p:guide pos="7536"/>
        <p:guide pos="144"/>
        <p:guide orient="horz" pos="1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8525D4-E4E5-6E45-BFBF-755A0F7A75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698" cy="463408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E07B5-71C0-1E4A-9609-69B224A346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9" y="2"/>
            <a:ext cx="3011698" cy="463408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r">
              <a:defRPr sz="1300"/>
            </a:lvl1pPr>
          </a:lstStyle>
          <a:p>
            <a:fld id="{8508A84D-9016-7B4D-AE65-909C2A7514B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E2EBD-498C-D449-B6F4-FFA039BB1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BEE4D-F77F-5149-AA40-7A0562E845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r">
              <a:defRPr sz="1300"/>
            </a:lvl1pPr>
          </a:lstStyle>
          <a:p>
            <a:fld id="{D3B44D06-E9C5-794B-8F2E-AE51760E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AA0B16-0F44-AB23-2A1F-BC2C908F2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ED5F-9A8E-493A-9C2C-A2E46F4360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44E67D90-AC57-F2B8-CF00-C6873BD9DB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7171" y="177800"/>
            <a:ext cx="6132352" cy="4094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997A790D-03ED-CB44-1227-1A57BDFC7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7172" y="4445000"/>
            <a:ext cx="6132352" cy="4162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46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Format PowerPoint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2">
            <a:extLst>
              <a:ext uri="{FF2B5EF4-FFF2-40B4-BE49-F238E27FC236}">
                <a16:creationId xmlns:a16="http://schemas.microsoft.com/office/drawing/2014/main" id="{775F71FC-B827-B1EA-AC78-71CEACE43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0920" y="6350072"/>
            <a:ext cx="1746885" cy="290830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0300B569-5C74-D4CF-4EA0-321E25A8C5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291" y="6276418"/>
            <a:ext cx="1610360" cy="438785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ED5B17-1F0B-42AB-5D7C-0167076EFB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3974" y="6350713"/>
            <a:ext cx="1358265" cy="290195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864A33F-CF64-FEB3-BBD2-EF9AD1E372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3083" y="6219897"/>
            <a:ext cx="1840231" cy="551180"/>
          </a:xfrm>
          <a:prstGeom prst="rect">
            <a:avLst/>
          </a:prstGeom>
        </p:spPr>
      </p:pic>
      <p:pic>
        <p:nvPicPr>
          <p:cNvPr id="27" name="Picture 26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C8D69213-ACB5-3DBD-42B3-848C34D6EF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97523" y="6379923"/>
            <a:ext cx="1403351" cy="23177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E15BEF5-C898-3D5E-BE13-8B2A555520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rcRect/>
          <a:stretch/>
        </p:blipFill>
        <p:spPr>
          <a:xfrm>
            <a:off x="6566536" y="6318957"/>
            <a:ext cx="1126491" cy="35306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0EC6537-F0D1-0386-CB58-1135DCC4B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9565"/>
            <a:ext cx="10972800" cy="6321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LCLS-II-HE Format PowerPoint Presentation Slides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26166D-7DEF-249D-EFDE-9ECB8FBCE136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6EBAAF-A3F5-0420-4B4D-35250D44D76E}"/>
              </a:ext>
            </a:extLst>
          </p:cNvPr>
          <p:cNvSpPr txBox="1"/>
          <p:nvPr userDrawn="1"/>
        </p:nvSpPr>
        <p:spPr>
          <a:xfrm>
            <a:off x="9642197" y="75677"/>
            <a:ext cx="2396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C15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Charge Question #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DB83B46-DA6C-85E9-3A15-4D90CB818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254" y="929565"/>
            <a:ext cx="12025746" cy="4803169"/>
          </a:xfrm>
          <a:prstGeom prst="rect">
            <a:avLst/>
          </a:prstGeom>
        </p:spPr>
        <p:txBody>
          <a:bodyPr numCol="3"/>
          <a:lstStyle>
            <a:lvl1pPr>
              <a:defRPr sz="1100" b="1"/>
            </a:lvl1pPr>
            <a:lvl2pPr>
              <a:defRPr sz="1200"/>
            </a:lvl2pPr>
            <a:lvl3pPr>
              <a:defRPr sz="1100"/>
            </a:lvl3pPr>
          </a:lstStyle>
          <a:p>
            <a:pPr>
              <a:spcBef>
                <a:spcPts val="100"/>
              </a:spcBef>
            </a:pPr>
            <a:r>
              <a:rPr lang="en-US" sz="1400" dirty="0"/>
              <a:t>Font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Lato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Slide Size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Widescreen 16:9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Copying text from other talks</a:t>
            </a:r>
          </a:p>
          <a:p>
            <a:pPr lvl="1">
              <a:spcBef>
                <a:spcPts val="100"/>
              </a:spcBef>
            </a:pPr>
            <a:r>
              <a:rPr lang="en-US" sz="1400" dirty="0">
                <a:solidFill>
                  <a:srgbClr val="404040"/>
                </a:solidFill>
              </a:rPr>
              <a:t>Copy</a:t>
            </a:r>
            <a:r>
              <a:rPr lang="en-US" sz="1400" dirty="0"/>
              <a:t> &amp; Paste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Reset Slide (mouse right click)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Highlight all text, then from tool bar, select decrease font size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Lists (bullet and numerical)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Select layout</a:t>
            </a:r>
          </a:p>
          <a:p>
            <a:pPr lvl="2">
              <a:spcBef>
                <a:spcPts val="100"/>
              </a:spcBef>
              <a:buClr>
                <a:srgbClr val="AF2D24"/>
              </a:buClr>
            </a:pPr>
            <a:r>
              <a:rPr lang="en-US" sz="1400" dirty="0"/>
              <a:t>Bullet: one-column or take away</a:t>
            </a:r>
          </a:p>
          <a:p>
            <a:pPr lvl="2">
              <a:spcBef>
                <a:spcPts val="100"/>
              </a:spcBef>
              <a:buSzPct val="100000"/>
            </a:pPr>
            <a:r>
              <a:rPr lang="en-US" sz="1400" dirty="0"/>
              <a:t>Numerical: one-column numerical or take away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To create list, start typing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Then indent (do not use tab, tab doesn’t create the bullet or numerical list)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Red Color: </a:t>
            </a:r>
            <a:r>
              <a:rPr lang="en-US" sz="1400" dirty="0">
                <a:solidFill>
                  <a:srgbClr val="8C1515"/>
                </a:solidFill>
              </a:rPr>
              <a:t>Dark Red | RGB, Red 140, Green 21, Blue 21, Hex# 8C1515</a:t>
            </a:r>
          </a:p>
          <a:p>
            <a:pPr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r>
              <a:rPr lang="en-US" sz="1400" dirty="0"/>
              <a:t>Footer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All slides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Edit directly on Slide Master: “Master Title Style” slide to add footer information</a:t>
            </a:r>
          </a:p>
          <a:p>
            <a:pPr lvl="1"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r>
              <a:rPr lang="en-US" sz="1400" dirty="0"/>
              <a:t>Header – Charge Question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“Charge Question” text box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Manually insert in upper right-hand corner of slide (example on this slide)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 Size: 14 pt.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 Color: </a:t>
            </a:r>
            <a:r>
              <a:rPr lang="en-US" sz="1400" dirty="0">
                <a:solidFill>
                  <a:srgbClr val="8C1515"/>
                </a:solidFill>
              </a:rPr>
              <a:t>Dark Red | RGB, Red 140, Green 21, Blue 21, Hex# 8C1515</a:t>
            </a:r>
          </a:p>
          <a:p>
            <a:pPr marL="1588" indent="-285744">
              <a:spcBef>
                <a:spcPts val="100"/>
              </a:spcBef>
            </a:pPr>
            <a:r>
              <a:rPr lang="en-US" sz="1400" dirty="0"/>
              <a:t>Slide Layouts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Title Slide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Agenda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One-</a:t>
            </a:r>
            <a:r>
              <a:rPr lang="en-US" sz="1400" dirty="0" err="1"/>
              <a:t>Column_Bullet</a:t>
            </a:r>
            <a:endParaRPr lang="en-US" sz="1400" dirty="0"/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LLCLS-II-HE One-</a:t>
            </a:r>
            <a:r>
              <a:rPr lang="en-US" sz="1400" dirty="0" err="1"/>
              <a:t>Column_Numerical</a:t>
            </a:r>
            <a:endParaRPr lang="en-US" sz="1400" dirty="0"/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Two Column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 Picture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 Picture with Text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Thank You</a:t>
            </a:r>
          </a:p>
          <a:p>
            <a:pPr marL="115872">
              <a:spcBef>
                <a:spcPts val="100"/>
              </a:spcBef>
            </a:pPr>
            <a:r>
              <a:rPr lang="en-US" sz="1400" dirty="0"/>
              <a:t>Take Away “The Red Box”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Can be moved, sized, and deleted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Size: 18 pt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Type: Lato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Color: White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Style: Regular, </a:t>
            </a:r>
            <a:r>
              <a:rPr lang="en-US" sz="1400" b="1" dirty="0"/>
              <a:t>not Bold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Red Box Color: </a:t>
            </a:r>
            <a:r>
              <a:rPr lang="en-US" sz="1100" dirty="0">
                <a:solidFill>
                  <a:srgbClr val="8C1515"/>
                </a:solidFill>
              </a:rPr>
              <a:t>Dark Red | RGB, Red 140, Green 21, Blue 21,  Hex# 8C1515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9854A8-8809-6E07-2814-8CB9D51455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6035451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16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6C29BD-F121-614E-937A-0FE293690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15" y="647701"/>
            <a:ext cx="7104228" cy="22465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8C151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 Which can be up to Three Lines High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48681D7-BD26-DD4A-83F8-CC4789ACF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365" y="4636952"/>
            <a:ext cx="7106503" cy="37587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>
                <a:solidFill>
                  <a:srgbClr val="5F574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 | Title | Department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0B93FCF-4DBA-0C20-40ED-D13E1728E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641" y="3051579"/>
            <a:ext cx="7106503" cy="50540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 text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931E12A1-5B61-81B4-62B2-658E1E6E5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7" y="5055690"/>
            <a:ext cx="7104227" cy="374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5F574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/>
              <a:t>00 Month 20xx</a:t>
            </a:r>
          </a:p>
        </p:txBody>
      </p:sp>
      <p:pic>
        <p:nvPicPr>
          <p:cNvPr id="18" name="Picture 17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F5D34F9D-AC22-FBCB-B9BB-4265343422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5" y="647706"/>
            <a:ext cx="3795215" cy="107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C7C190-7167-4D5E-E8C1-467D94321D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34178"/>
            <a:ext cx="12192000" cy="723265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pic>
        <p:nvPicPr>
          <p:cNvPr id="15" name="Graphic 12">
            <a:extLst>
              <a:ext uri="{FF2B5EF4-FFF2-40B4-BE49-F238E27FC236}">
                <a16:creationId xmlns:a16="http://schemas.microsoft.com/office/drawing/2014/main" id="{775F71FC-B827-B1EA-AC78-71CEACE43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0920" y="6350072"/>
            <a:ext cx="1746885" cy="290830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0300B569-5C74-D4CF-4EA0-321E25A8C5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291" y="6276418"/>
            <a:ext cx="1610360" cy="438785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ED5B17-1F0B-42AB-5D7C-0167076EFB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53974" y="6350713"/>
            <a:ext cx="1358265" cy="290195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864A33F-CF64-FEB3-BBD2-EF9AD1E372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3083" y="6219897"/>
            <a:ext cx="1840231" cy="551180"/>
          </a:xfrm>
          <a:prstGeom prst="rect">
            <a:avLst/>
          </a:prstGeom>
        </p:spPr>
      </p:pic>
      <p:pic>
        <p:nvPicPr>
          <p:cNvPr id="27" name="Picture 26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C8D69213-ACB5-3DBD-42B3-848C34D6EF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97523" y="6379923"/>
            <a:ext cx="1403351" cy="23177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E15BEF5-C898-3D5E-BE13-8B2A555520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/>
          <a:srcRect/>
          <a:stretch/>
        </p:blipFill>
        <p:spPr>
          <a:xfrm>
            <a:off x="6566536" y="6318957"/>
            <a:ext cx="1126491" cy="35306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712700-0C4F-784D-B4E4-5B2A2CE750C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8361" y="3624580"/>
            <a:ext cx="7154664" cy="10332"/>
          </a:xfrm>
          <a:prstGeom prst="line">
            <a:avLst/>
          </a:prstGeom>
          <a:ln w="2857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5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1"/>
            <a:ext cx="10972800" cy="5352785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EC65750-A6DE-CAED-996F-0FE65533C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356436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BA811-1ECC-042B-F50D-EA6A8B2D2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One Column_Bulle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E6215DA-E4A2-7D48-3231-8FC059487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2"/>
            <a:ext cx="10972800" cy="4584531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37226-950D-0233-9346-7C2CB0AA776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303463" y="674846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17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LS-II-HE_One Column_Numer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356436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One-</a:t>
            </a:r>
            <a:r>
              <a:rPr lang="en-US" dirty="0" err="1"/>
              <a:t>Column_Numerical_Text</a:t>
            </a:r>
            <a:r>
              <a:rPr lang="en-US" dirty="0"/>
              <a:t> Slide-Title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800"/>
            <a:ext cx="10972800" cy="469669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 marL="341313" indent="-225425">
              <a:buClr>
                <a:srgbClr val="8C1515"/>
              </a:buClr>
              <a:buSzPct val="9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3088" indent="-231775">
              <a:buClr>
                <a:srgbClr val="8C1515"/>
              </a:buClr>
              <a:buSzPct val="90000"/>
              <a:buFont typeface="+mj-lt"/>
              <a:buAutoNum type="alphaLcPeriod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3275" indent="-230188">
              <a:buClr>
                <a:srgbClr val="8C1515"/>
              </a:buClr>
              <a:buSzPct val="90000"/>
              <a:buFont typeface="+mj-lt"/>
              <a:buAutoNum type="arabicParenR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25525" indent="-231775">
              <a:buClr>
                <a:srgbClr val="8C1515"/>
              </a:buClr>
              <a:buSzPct val="90000"/>
              <a:buFont typeface="+mj-lt"/>
              <a:buAutoNum type="alphaLcParenR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8776ED3-3EB6-09F0-BCC8-3DEA78F702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8D296-3D3A-F84E-BAEE-5494216652D2}"/>
              </a:ext>
            </a:extLst>
          </p:cNvPr>
          <p:cNvSpPr txBox="1"/>
          <p:nvPr userDrawn="1"/>
        </p:nvSpPr>
        <p:spPr>
          <a:xfrm>
            <a:off x="9966036" y="270884"/>
            <a:ext cx="161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i="1" dirty="0">
              <a:solidFill>
                <a:srgbClr val="8C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0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E85F4AE-8C31-4DC0-B0F0-1CF63A6BB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421091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Two-Column Text Slide –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BA3048-A13F-4292-9A2E-11D4117D5B07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E4120259-0FA4-4A76-90B1-F00606DC0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B143972-78F6-A81D-4F2F-85D6BE2809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1066804"/>
            <a:ext cx="4949371" cy="4789052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1D8FF-31C2-1E81-1D6C-4B71431DE4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12973" y="1059547"/>
            <a:ext cx="5769428" cy="4796310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4249D1-E888-8297-9AD4-124B5B975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374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 userDrawn="1">
          <p15:clr>
            <a:srgbClr val="FBAE40"/>
          </p15:clr>
        </p15:guide>
        <p15:guide id="2" orient="horz" pos="888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On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5" y="1107628"/>
            <a:ext cx="6929879" cy="46928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9657" y="1107621"/>
            <a:ext cx="3802745" cy="39848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21CDA69-321C-44F8-8792-49CF7CDB2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Picture Slide – Title, Picture, + Bullets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C9877-C055-4691-8C6D-2AD61E840EC3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D4D98FE-9D3E-4384-A871-87C9B47FC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0D37F29-35A0-10B4-FC7B-D07F85A6E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79657" y="1647375"/>
            <a:ext cx="3788229" cy="4153062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CD7F2-E98B-2DB8-3C2F-9BA3D8538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15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LS-II-HE On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5" y="1107628"/>
            <a:ext cx="10972795" cy="46928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21CDA69-321C-44F8-8792-49CF7CDB2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Picture Slide – Title +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C9877-C055-4691-8C6D-2AD61E840EC3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D4D98FE-9D3E-4384-A871-87C9B47FC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CD7F2-E98B-2DB8-3C2F-9BA3D8538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9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CLS-II-HE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59B69E-56AF-14F6-DD13-C77B0FAD64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" y="216131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 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855074-782E-32A5-608B-7C4D5E8CAB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4693" y="6016717"/>
            <a:ext cx="1747163" cy="291194"/>
          </a:xfrm>
          <a:prstGeom prst="rect">
            <a:avLst/>
          </a:prstGeom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DE0F044E-F3D7-2D92-9151-DD5148D6A5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548" y="5942774"/>
            <a:ext cx="1610701" cy="43908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259E46-05ED-3A4F-8B92-83D5D47F94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92949" y="6017140"/>
            <a:ext cx="1358416" cy="29036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D48170E-CFD9-4F9F-4DDC-D378BE59CA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00070" y="5886585"/>
            <a:ext cx="1840727" cy="551458"/>
          </a:xfrm>
          <a:prstGeom prst="rect">
            <a:avLst/>
          </a:prstGeom>
        </p:spPr>
      </p:pic>
      <p:pic>
        <p:nvPicPr>
          <p:cNvPr id="12" name="Picture 11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3D4333D8-E8F6-F7BA-68A6-91FFE611A4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42097" y="6046367"/>
            <a:ext cx="1403897" cy="231907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C56F2AB-5991-0AB0-32E1-026AA8A3C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9"/>
          <a:srcRect l="43913" t="32797" r="37361" b="25323"/>
          <a:stretch/>
        </p:blipFill>
        <p:spPr>
          <a:xfrm>
            <a:off x="6389493" y="5948619"/>
            <a:ext cx="1403899" cy="4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696" userDrawn="1">
          <p15:clr>
            <a:srgbClr val="FBAE40"/>
          </p15:clr>
        </p15:guide>
        <p15:guide id="4" orient="horz" pos="26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1802-AD12-A14F-B8F8-0BBD77EB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31" y="289564"/>
            <a:ext cx="7719124" cy="69345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3FD21-3480-74E3-F832-870196F5A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2" r:id="rId2"/>
    <p:sldLayoutId id="2147483699" r:id="rId3"/>
    <p:sldLayoutId id="2147483705" r:id="rId4"/>
    <p:sldLayoutId id="2147483708" r:id="rId5"/>
    <p:sldLayoutId id="2147483700" r:id="rId6"/>
    <p:sldLayoutId id="2147483701" r:id="rId7"/>
    <p:sldLayoutId id="2147483710" r:id="rId8"/>
    <p:sldLayoutId id="2147483706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57189" marR="0" indent="-168270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2pPr>
      <a:lvl3pPr marL="627063" marR="0" indent="-166688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Lato" panose="020F0502020204030203" pitchFamily="34" charset="0"/>
        <a:buChar char="-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801688" indent="-166688" algn="l" defTabSz="914377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971550" indent="-169863" algn="l" defTabSz="914377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Lato" panose="020F0502020204030203" pitchFamily="34" charset="0"/>
        <a:buChar char="-"/>
        <a:tabLst/>
        <a:defRPr sz="1600" b="0" i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1104" userDrawn="1">
          <p15:clr>
            <a:srgbClr val="F26B43"/>
          </p15:clr>
        </p15:guide>
        <p15:guide id="4" orient="horz" pos="14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  <p15:guide id="9" orient="horz" pos="4128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3735CB-DB3E-94A8-B624-359CB8988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Tuning results </a:t>
            </a:r>
          </a:p>
          <a:p>
            <a:r>
              <a:rPr lang="en-US" dirty="0"/>
              <a:t>of HE-SXU-023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5B1389-2E81-2756-12ED-3AEA6174E0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Yurii</a:t>
            </a:r>
            <a:r>
              <a:rPr lang="en-US" dirty="0"/>
              <a:t> </a:t>
            </a:r>
            <a:r>
              <a:rPr lang="en-US" dirty="0" err="1"/>
              <a:t>Levashov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70AF59-31DC-268F-1B76-98CADB156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41" y="5012822"/>
            <a:ext cx="7104227" cy="374251"/>
          </a:xfrm>
        </p:spPr>
        <p:txBody>
          <a:bodyPr/>
          <a:lstStyle/>
          <a:p>
            <a:r>
              <a:rPr lang="en-US" dirty="0"/>
              <a:t>07/09/2024</a:t>
            </a:r>
          </a:p>
        </p:txBody>
      </p:sp>
    </p:spTree>
    <p:extLst>
      <p:ext uri="{BB962C8B-B14F-4D97-AF65-F5344CB8AC3E}">
        <p14:creationId xmlns:p14="http://schemas.microsoft.com/office/powerpoint/2010/main" val="290643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9F283-798B-66E3-34C1-A7C70DE4C8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764064"/>
            <a:ext cx="10972800" cy="4684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Field integrals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Hall probe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MMF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Midplane stability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2E752-775F-ADBB-B1C5-8948EC4C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F1423-4CBD-F638-DF28-C18450CC2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992CAF-8D99-299C-72DA-EB54F01C7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66701"/>
            <a:ext cx="9356436" cy="632152"/>
          </a:xfrm>
        </p:spPr>
        <p:txBody>
          <a:bodyPr>
            <a:normAutofit/>
          </a:bodyPr>
          <a:lstStyle/>
          <a:p>
            <a:r>
              <a:rPr lang="en-US" dirty="0"/>
              <a:t>Field integrals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D7316-9BA8-F4E5-474C-20C594B0D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15F6A-5702-128B-48EE-A1CA62B7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89" y="1050632"/>
            <a:ext cx="3349091" cy="2731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BB7FF-2D60-088F-2908-7C04F5A2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89" y="3782439"/>
            <a:ext cx="3410173" cy="2767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D68288-4FE3-F855-9B76-AB31ED45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674" y="1089537"/>
            <a:ext cx="3410173" cy="2747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F010B5-4F93-D7FA-172C-6BFC28DF4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673" y="3898034"/>
            <a:ext cx="3528508" cy="27599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AD45E9-6E72-38F1-C707-4D2CAFE1FFB2}"/>
              </a:ext>
            </a:extLst>
          </p:cNvPr>
          <p:cNvSpPr txBox="1"/>
          <p:nvPr/>
        </p:nvSpPr>
        <p:spPr>
          <a:xfrm>
            <a:off x="9735670" y="3429000"/>
            <a:ext cx="2154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Tolerances:</a:t>
            </a:r>
          </a:p>
          <a:p>
            <a:r>
              <a:rPr lang="en-US" dirty="0"/>
              <a:t>First ±50µTm</a:t>
            </a:r>
          </a:p>
          <a:p>
            <a:r>
              <a:rPr lang="en-US" dirty="0"/>
              <a:t>Second ± 200µTm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852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595E-CBCA-11A4-6B03-A3DC76E22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66701"/>
            <a:ext cx="9356436" cy="632152"/>
          </a:xfrm>
        </p:spPr>
        <p:txBody>
          <a:bodyPr>
            <a:normAutofit/>
          </a:bodyPr>
          <a:lstStyle/>
          <a:p>
            <a:r>
              <a:rPr lang="en-US" dirty="0"/>
              <a:t>Hall probe measurements (10mm gap)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27CD8-0B31-142C-F5D3-6290AB4BC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C28393-5CF9-AE1C-145D-F5F11A97E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1" y="1050198"/>
            <a:ext cx="4640195" cy="354331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8D8D5FB-FB00-F409-764C-A45B8A03B241}"/>
              </a:ext>
            </a:extLst>
          </p:cNvPr>
          <p:cNvSpPr/>
          <p:nvPr/>
        </p:nvSpPr>
        <p:spPr>
          <a:xfrm>
            <a:off x="3055172" y="3905025"/>
            <a:ext cx="1011219" cy="3442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54CE6-C112-427D-3D38-95C1934945E6}"/>
              </a:ext>
            </a:extLst>
          </p:cNvPr>
          <p:cNvSpPr txBox="1"/>
          <p:nvPr/>
        </p:nvSpPr>
        <p:spPr>
          <a:xfrm>
            <a:off x="879123" y="5264061"/>
            <a:ext cx="359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field shake &lt; 0.1% ( &lt;0.25%)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142699-6F07-627A-F0CF-5FDDD9DCE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645" y="1050199"/>
            <a:ext cx="4791172" cy="359337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0B1C1E5-5738-234E-6BE4-E1C28BEB0B41}"/>
              </a:ext>
            </a:extLst>
          </p:cNvPr>
          <p:cNvSpPr/>
          <p:nvPr/>
        </p:nvSpPr>
        <p:spPr>
          <a:xfrm>
            <a:off x="7630822" y="3732902"/>
            <a:ext cx="1975757" cy="6454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C8540F-52B3-3010-F21B-84E9EFC9A1C4}"/>
              </a:ext>
            </a:extLst>
          </p:cNvPr>
          <p:cNvSpPr txBox="1"/>
          <p:nvPr/>
        </p:nvSpPr>
        <p:spPr>
          <a:xfrm>
            <a:off x="6366974" y="5264061"/>
            <a:ext cx="5307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Spacing between Field Peaks =27.999mm ( 28mm)</a:t>
            </a:r>
          </a:p>
          <a:p>
            <a:r>
              <a:rPr lang="en-US" dirty="0"/>
              <a:t>R.M.S &lt; 20µm</a:t>
            </a:r>
          </a:p>
        </p:txBody>
      </p:sp>
    </p:spTree>
    <p:extLst>
      <p:ext uri="{BB962C8B-B14F-4D97-AF65-F5344CB8AC3E}">
        <p14:creationId xmlns:p14="http://schemas.microsoft.com/office/powerpoint/2010/main" val="365797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A129-DF2F-D061-54E4-6045EC9539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66701"/>
            <a:ext cx="9356436" cy="632152"/>
          </a:xfrm>
        </p:spPr>
        <p:txBody>
          <a:bodyPr>
            <a:normAutofit/>
          </a:bodyPr>
          <a:lstStyle/>
          <a:p>
            <a:r>
              <a:rPr lang="en-US" dirty="0"/>
              <a:t>Hall probe measurements (trajectories)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6A5E5-B069-5321-8762-E73D14E2B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4CFAF9-0966-2045-088C-B61E34A7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8" y="1256628"/>
            <a:ext cx="5334000" cy="400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81B041-5451-DEA3-F7DA-9E458728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016" y="125662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7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CF096F-A1BA-294D-5BC9-AC52541F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95" y="256244"/>
            <a:ext cx="9356436" cy="632152"/>
          </a:xfrm>
        </p:spPr>
        <p:txBody>
          <a:bodyPr/>
          <a:lstStyle/>
          <a:p>
            <a:r>
              <a:rPr lang="en-US" dirty="0"/>
              <a:t>Hall probe measurements (phase errors)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A5521-7916-6B58-22E4-78E4ACA5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B7F28D7-A570-4D3E-C678-F3CC6E61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05A827-BCBC-9095-A42F-0C4DE5C2B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33" y="1342016"/>
            <a:ext cx="5334000" cy="40005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AE3C0AC-060B-9DDF-6AE2-7B3719DE9496}"/>
              </a:ext>
            </a:extLst>
          </p:cNvPr>
          <p:cNvSpPr/>
          <p:nvPr/>
        </p:nvSpPr>
        <p:spPr>
          <a:xfrm>
            <a:off x="5190713" y="4514848"/>
            <a:ext cx="1011219" cy="3442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D762EF-E2A1-1762-B342-2B33EF470FD0}"/>
              </a:ext>
            </a:extLst>
          </p:cNvPr>
          <p:cNvSpPr txBox="1"/>
          <p:nvPr/>
        </p:nvSpPr>
        <p:spPr>
          <a:xfrm>
            <a:off x="7250653" y="3012141"/>
            <a:ext cx="355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matching errors (&lt;10°):</a:t>
            </a:r>
          </a:p>
          <a:p>
            <a:r>
              <a:rPr lang="en-US" dirty="0"/>
              <a:t>US = +2.3°</a:t>
            </a:r>
          </a:p>
          <a:p>
            <a:r>
              <a:rPr lang="en-US" dirty="0"/>
              <a:t>DS  = -0.7°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2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CF096F-A1BA-294D-5BC9-AC52541F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95" y="256244"/>
            <a:ext cx="9356436" cy="632152"/>
          </a:xfrm>
        </p:spPr>
        <p:txBody>
          <a:bodyPr/>
          <a:lstStyle/>
          <a:p>
            <a:r>
              <a:rPr lang="en-US" dirty="0"/>
              <a:t>MMF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A5521-7916-6B58-22E4-78E4ACA5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B7F28D7-A570-4D3E-C678-F3CC6E61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FEAA9-ECFF-8554-A4EF-8A0CAE17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768" y="1125122"/>
            <a:ext cx="7810163" cy="4607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EA2A2-43E1-8203-9E6E-B9A4559D5D33}"/>
              </a:ext>
            </a:extLst>
          </p:cNvPr>
          <p:cNvSpPr txBox="1"/>
          <p:nvPr/>
        </p:nvSpPr>
        <p:spPr>
          <a:xfrm>
            <a:off x="3896519" y="6085211"/>
            <a:ext cx="439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Cannot do calibration measurements yet!</a:t>
            </a:r>
          </a:p>
        </p:txBody>
      </p:sp>
    </p:spTree>
    <p:extLst>
      <p:ext uri="{BB962C8B-B14F-4D97-AF65-F5344CB8AC3E}">
        <p14:creationId xmlns:p14="http://schemas.microsoft.com/office/powerpoint/2010/main" val="38192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CF096F-A1BA-294D-5BC9-AC52541F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95" y="256244"/>
            <a:ext cx="9356436" cy="632152"/>
          </a:xfrm>
        </p:spPr>
        <p:txBody>
          <a:bodyPr/>
          <a:lstStyle/>
          <a:p>
            <a:r>
              <a:rPr lang="en-US" dirty="0"/>
              <a:t>Midplane stability (corrections applied)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A5521-7916-6B58-22E4-78E4ACA5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B7F28D7-A570-4D3E-C678-F3CC6E61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D762EF-E2A1-1762-B342-2B33EF470FD0}"/>
              </a:ext>
            </a:extLst>
          </p:cNvPr>
          <p:cNvSpPr txBox="1"/>
          <p:nvPr/>
        </p:nvSpPr>
        <p:spPr>
          <a:xfrm>
            <a:off x="6370695" y="1568347"/>
            <a:ext cx="476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 gap cycling (4,500 gap settings) helped.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20468-A478-14AF-E958-6B7C4B0C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72" y="2531758"/>
            <a:ext cx="4329866" cy="3412889"/>
          </a:xfrm>
          <a:prstGeom prst="rect">
            <a:avLst/>
          </a:prstGeom>
        </p:spPr>
      </p:pic>
      <p:pic>
        <p:nvPicPr>
          <p:cNvPr id="6" name="Picture 5" descr="Close-up of a metal cylinder&#10;&#10;Description automatically generated">
            <a:extLst>
              <a:ext uri="{FF2B5EF4-FFF2-40B4-BE49-F238E27FC236}">
                <a16:creationId xmlns:a16="http://schemas.microsoft.com/office/drawing/2014/main" id="{FCC0DE4A-37E8-C9A4-9788-3A32C522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33043" y="2798663"/>
            <a:ext cx="3838772" cy="28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73349"/>
      </p:ext>
    </p:extLst>
  </p:cSld>
  <p:clrMapOvr>
    <a:masterClrMapping/>
  </p:clrMapOvr>
</p:sld>
</file>

<file path=ppt/theme/theme1.xml><?xml version="1.0" encoding="utf-8"?>
<a:theme xmlns:a="http://schemas.openxmlformats.org/drawingml/2006/main" name="LCLS-II-HE Covers/Title Slides">
  <a:themeElements>
    <a:clrScheme name="SLAC LCLS-II-HE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595959"/>
      </a:accent1>
      <a:accent2>
        <a:srgbClr val="C00000"/>
      </a:accent2>
      <a:accent3>
        <a:srgbClr val="375623"/>
      </a:accent3>
      <a:accent4>
        <a:srgbClr val="FFC000"/>
      </a:accent4>
      <a:accent5>
        <a:srgbClr val="0066FF"/>
      </a:accent5>
      <a:accent6>
        <a:srgbClr val="70AD47"/>
      </a:accent6>
      <a:hlink>
        <a:srgbClr val="0563C1"/>
      </a:hlink>
      <a:folHlink>
        <a:srgbClr val="023160"/>
      </a:folHlink>
    </a:clrScheme>
    <a:fontScheme name="LCLS-II-HE_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t_heavy_template" id="{C19167A2-1C3F-BA4E-A9BB-930633BA4023}" vid="{EB900835-2674-E540-B0FC-4F6823D10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AC Published Controlled Document" ma:contentTypeID="0x010100155440659A78A0408E1D62E5CA9D3D0F010038FDF43DE38DE441B1404EB426B26F6A" ma:contentTypeVersion="64" ma:contentTypeDescription="" ma:contentTypeScope="" ma:versionID="37b30382952c6723809b5fe0faab30b0">
  <xsd:schema xmlns:xsd="http://www.w3.org/2001/XMLSchema" xmlns:xs="http://www.w3.org/2001/XMLSchema" xmlns:p="http://schemas.microsoft.com/office/2006/metadata/properties" xmlns:ns2="927df50b-eabe-45c3-be73-209499ae91ed" xmlns:ns3="http://schemas.microsoft.com/sharepoint/v3/fields" xmlns:ns4="e5906dec-eb63-41b5-b7fc-c4c00f3cefd5" targetNamespace="http://schemas.microsoft.com/office/2006/metadata/properties" ma:root="true" ma:fieldsID="4a963105cd7bd64a50a705a9671f1aa5" ns2:_="" ns3:_="" ns4:_="">
    <xsd:import namespace="927df50b-eabe-45c3-be73-209499ae91ed"/>
    <xsd:import namespace="http://schemas.microsoft.com/sharepoint/v3/fields"/>
    <xsd:import namespace="e5906dec-eb63-41b5-b7fc-c4c00f3cefd5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CD_x0020_Area" minOccurs="0"/>
                <xsd:element ref="ns2:InProgress_x0020_Revision" minOccurs="0"/>
                <xsd:element ref="ns2:Current_x0020_Release_x0020_Revision" minOccurs="0"/>
                <xsd:element ref="ns2:Current_x0020_Released_x0020_Revision_x0020_Date" minOccurs="0"/>
                <xsd:element ref="ns2:Originator" minOccurs="0"/>
                <xsd:element ref="ns2:Approvers" minOccurs="0"/>
                <xsd:element ref="ns2:In_x0020_Use" minOccurs="0"/>
                <xsd:element ref="ns2:Subsystem" minOccurs="0"/>
                <xsd:element ref="ns2:Legacy_x0020_Previous_x0020_Document_x0020_Number" minOccurs="0"/>
                <xsd:element ref="ns2:Notes1" minOccurs="0"/>
                <xsd:element ref="ns2:Document_x0020_Subsection" minOccurs="0"/>
                <xsd:element ref="ns3:ShortComment" minOccurs="0"/>
                <xsd:element ref="ns2:Source_x0020_Document_x0020_ID1" minOccurs="0"/>
                <xsd:element ref="ns2:Published_x0020_Document_x0020_ID" minOccurs="0"/>
                <xsd:element ref="ns2:Document_x0020_Sequential_x0020_Number" minOccurs="0"/>
                <xsd:element ref="ns2:DCO_x0020_Number" minOccurs="0"/>
                <xsd:element ref="ns2:_dlc_DocIdUrl" minOccurs="0"/>
                <xsd:element ref="ns2:_dlc_DocIdPersistId" minOccurs="0"/>
                <xsd:element ref="ns2:m0f8c9a06362439a93ccf8e7250f9630" minOccurs="0"/>
                <xsd:element ref="ns2:TaxCatchAll" minOccurs="0"/>
                <xsd:element ref="ns2:TaxCatchAllLabel" minOccurs="0"/>
                <xsd:element ref="ns2:dfbd1098dd984cca8e572d891b515fc5" minOccurs="0"/>
                <xsd:element ref="ns2:CD_x0020_System" minOccurs="0"/>
                <xsd:element ref="ns2:Source_x0020_Document_x0020_ID" minOccurs="0"/>
                <xsd:element ref="ns2:Related_x0020_Document_x0020_URL" minOccurs="0"/>
                <xsd:element ref="ns2:Legacy_x0020_Document_x0020_URL" minOccurs="0"/>
                <xsd:element ref="ns2:eb957945f0cf41a089fc8cbef600415c" minOccurs="0"/>
                <xsd:element ref="ns2:Related_x0020_URL" minOccurs="0"/>
                <xsd:element ref="ns2:_dlc_DocId" minOccurs="0"/>
                <xsd:element ref="ns4:MediaServiceMetadata" minOccurs="0"/>
                <xsd:element ref="ns4:MediaServiceFastMetadata" minOccurs="0"/>
                <xsd:element ref="ns4:All_x0020_Approv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df50b-eabe-45c3-be73-209499ae91ed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2" nillable="true" ma:displayName="Document Number" ma:indexed="true" ma:internalName="Legacy_x0020_Document_x0020_Number" ma:readOnly="false">
      <xsd:simpleType>
        <xsd:restriction base="dms:Text">
          <xsd:maxLength value="25"/>
        </xsd:restriction>
      </xsd:simpleType>
    </xsd:element>
    <xsd:element name="CD_x0020_Area" ma:index="6" nillable="true" ma:displayName="CD Area" ma:default="--" ma:format="Dropdown" ma:indexed="true" ma:internalName="CD_x0020_Area" ma:readOnly="false">
      <xsd:simpleType>
        <xsd:restriction base="dms:Choice">
          <xsd:enumeration value="--"/>
          <xsd:enumeration value="00 Management"/>
          <xsd:enumeration value="01 Generic (Universal)"/>
          <xsd:enumeration value="02 LINAC (includes CID, O, DRIP, Positron, LCLS, INJ, BSY)"/>
          <xsd:enumeration value="03 ESA – End Station A"/>
          <xsd:enumeration value="04 PEP – Positron Electron Project"/>
          <xsd:enumeration value="05 SLC – SLAC Linear Accelerator"/>
          <xsd:enumeration value="06 LCLS – LINAC Coherent Light Source"/>
          <xsd:enumeration value="07 LCLS-II"/>
          <xsd:enumeration value="08 FACET-II"/>
          <xsd:enumeration value="09 LCLS-II-HE"/>
          <xsd:enumeration value="11 KTL – Klystron Test Lab"/>
          <xsd:enumeration value="12 NLCTA – Next Linear Collider Test Accelerator"/>
          <xsd:enumeration value="13 ITF/HVTF – Injector Test Facility / High Voltage Test Facility"/>
          <xsd:enumeration value="14"/>
          <xsd:enumeration value="15"/>
          <xsd:enumeration value="16"/>
        </xsd:restriction>
      </xsd:simpleType>
    </xsd:element>
    <xsd:element name="InProgress_x0020_Revision" ma:index="7" nillable="true" ma:displayName="In Progress Revision" ma:internalName="InProgress_x0020_Revision" ma:readOnly="false">
      <xsd:simpleType>
        <xsd:restriction base="dms:Text">
          <xsd:maxLength value="255"/>
        </xsd:restriction>
      </xsd:simpleType>
    </xsd:element>
    <xsd:element name="Current_x0020_Release_x0020_Revision" ma:index="8" nillable="true" ma:displayName="Current Released Revision" ma:indexed="true" ma:internalName="Current_x0020_Release_x0020_Revision" ma:readOnly="false">
      <xsd:simpleType>
        <xsd:restriction base="dms:Text">
          <xsd:maxLength value="255"/>
        </xsd:restriction>
      </xsd:simpleType>
    </xsd:element>
    <xsd:element name="Current_x0020_Released_x0020_Revision_x0020_Date" ma:index="9" nillable="true" ma:displayName="Current Released Revision Date" ma:format="DateOnly" ma:indexed="true" ma:internalName="Current_x0020_Released_x0020_Revision_x0020_Date" ma:readOnly="false">
      <xsd:simpleType>
        <xsd:restriction base="dms:DateTime"/>
      </xsd:simpleType>
    </xsd:element>
    <xsd:element name="Originator" ma:index="10" nillable="true" ma:displayName="Originators" ma:list="UserInfo" ma:SearchPeopleOnly="false" ma:SharePointGroup="0" ma:internalName="Originator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11" nillable="true" ma:displayName="Approvers" ma:list="UserInfo" ma:SearchPeopleOnly="false" ma:SharePointGroup="0" ma:internalName="Approvers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_x0020_Use" ma:index="12" nillable="true" ma:displayName="In Use" ma:default="1" ma:indexed="true" ma:internalName="In_x0020_Use" ma:readOnly="false">
      <xsd:simpleType>
        <xsd:restriction base="dms:Boolean"/>
      </xsd:simpleType>
    </xsd:element>
    <xsd:element name="Subsystem" ma:index="13" nillable="true" ma:displayName="Subsystem" ma:default="----" ma:internalName="Subsystem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---"/>
                    <xsd:enumeration value="Project Interface"/>
                    <xsd:enumeration value="Controls"/>
                    <xsd:enumeration value="Emergency"/>
                    <xsd:enumeration value="HX-2"/>
                    <xsd:enumeration value="Injector LCLS"/>
                    <xsd:enumeration value="Injector S10"/>
                    <xsd:enumeration value="Injector West"/>
                    <xsd:enumeration value="Laser"/>
                    <xsd:enumeration value="LCW"/>
                    <xsd:enumeration value="Linac"/>
                    <xsd:enumeration value="Linac/Injector"/>
                    <xsd:enumeration value="NCL"/>
                    <xsd:enumeration value="PPS"/>
                    <xsd:enumeration value="Radiation Physics"/>
                    <xsd:enumeration value="RF"/>
                    <xsd:enumeration value="RSY"/>
                    <xsd:enumeration value="SCL"/>
                    <xsd:enumeration value="SPEAR3"/>
                    <xsd:enumeration value="Training"/>
                    <xsd:enumeration value="Undulator"/>
                    <xsd:enumeration value="Vacuum"/>
                    <xsd:enumeration value="Linac West"/>
                    <xsd:enumeration value="Linac Middle"/>
                    <xsd:enumeration value="Linac East"/>
                    <xsd:enumeration value="BSY"/>
                    <xsd:enumeration value="ESA"/>
                    <xsd:enumeration value="SPEAR3 Linac"/>
                    <xsd:enumeration value="SPEAR3 Booster"/>
                    <xsd:enumeration value="SPEAR3 Ring"/>
                  </xsd:restriction>
                </xsd:simpleType>
              </xsd:element>
            </xsd:sequence>
          </xsd:extension>
        </xsd:complexContent>
      </xsd:complexType>
    </xsd:element>
    <xsd:element name="Legacy_x0020_Previous_x0020_Document_x0020_Number" ma:index="14" nillable="true" ma:displayName="Previous Document Number" ma:internalName="Legacy_x0020_Previous_x0020_Document_x0020_Number" ma:readOnly="false">
      <xsd:simpleType>
        <xsd:restriction base="dms:Text">
          <xsd:maxLength value="255"/>
        </xsd:restriction>
      </xsd:simpleType>
    </xsd:element>
    <xsd:element name="Notes1" ma:index="15" nillable="true" ma:displayName="Notes" ma:internalName="Notes1" ma:readOnly="false">
      <xsd:simpleType>
        <xsd:restriction base="dms:Note">
          <xsd:maxLength value="255"/>
        </xsd:restriction>
      </xsd:simpleType>
    </xsd:element>
    <xsd:element name="Document_x0020_Subsection" ma:index="17" nillable="true" ma:displayName="Document Subsection" ma:default="00" ma:indexed="true" ma:internalName="Document_x0020_Subsection" ma:readOnly="false">
      <xsd:simpleType>
        <xsd:restriction base="dms:Text">
          <xsd:maxLength value="255"/>
        </xsd:restriction>
      </xsd:simpleType>
    </xsd:element>
    <xsd:element name="Source_x0020_Document_x0020_ID1" ma:index="21" nillable="true" ma:displayName="Source Document ID" ma:internalName="Source_x0020_Document_x0020_ID1" ma:readOnly="false">
      <xsd:simpleType>
        <xsd:restriction base="dms:Text">
          <xsd:maxLength value="255"/>
        </xsd:restriction>
      </xsd:simpleType>
    </xsd:element>
    <xsd:element name="Published_x0020_Document_x0020_ID" ma:index="22" nillable="true" ma:displayName="Published Document ID" ma:internalName="Published_x0020_Document_x0020_ID" ma:readOnly="false">
      <xsd:simpleType>
        <xsd:restriction base="dms:Text">
          <xsd:maxLength value="255"/>
        </xsd:restriction>
      </xsd:simpleType>
    </xsd:element>
    <xsd:element name="Document_x0020_Sequential_x0020_Number" ma:index="23" nillable="true" ma:displayName="Document Sequential Number" ma:hidden="true" ma:internalName="Document_x0020_Sequential_x0020_Number" ma:readOnly="false">
      <xsd:simpleType>
        <xsd:restriction base="dms:Text">
          <xsd:maxLength value="255"/>
        </xsd:restriction>
      </xsd:simpleType>
    </xsd:element>
    <xsd:element name="DCO_x0020_Number" ma:index="24" nillable="true" ma:displayName="DCO Number" ma:hidden="true" ma:internalName="DCO_x0020_Number" ma:readOnly="false">
      <xsd:simpleType>
        <xsd:restriction base="dms:Note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0f8c9a06362439a93ccf8e7250f9630" ma:index="27" nillable="true" ma:taxonomy="true" ma:internalName="m0f8c9a06362439a93ccf8e7250f9630" ma:taxonomyFieldName="Document_x0020_Type" ma:displayName="Document Type" ma:indexed="true" ma:readOnly="false" ma:fieldId="{60f8c9a0-6362-439a-93cc-f8e7250f9630}" ma:sspId="fd420da9-6cce-460f-935b-b5e0b28d9e79" ma:termSetId="cac6ab47-f0a5-45cc-9454-7a2783ec5b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hidden="true" ma:list="{fed96870-3cb8-4f71-aca6-62eeee53668a}" ma:internalName="TaxCatchAll" ma:readOnly="false" ma:showField="CatchAllData" ma:web="927df50b-eabe-45c3-be73-209499ae9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9" nillable="true" ma:displayName="Taxonomy Catch All Column1" ma:hidden="true" ma:list="{fed96870-3cb8-4f71-aca6-62eeee53668a}" ma:internalName="TaxCatchAllLabel" ma:readOnly="true" ma:showField="CatchAllDataLabel" ma:web="927df50b-eabe-45c3-be73-209499ae9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fbd1098dd984cca8e572d891b515fc5" ma:index="30" nillable="true" ma:taxonomy="true" ma:internalName="dfbd1098dd984cca8e572d891b515fc5" ma:taxonomyFieldName="Organization_x0020_Unit" ma:displayName="Organization Unit" ma:indexed="true" ma:readOnly="false" ma:fieldId="{dfbd1098-dd98-4cca-8e57-2d891b515fc5}" ma:sspId="fd420da9-6cce-460f-935b-b5e0b28d9e79" ma:termSetId="a3bef51c-adc4-4503-a1bb-0f20f3608a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_x0020_System" ma:index="31" nillable="true" ma:displayName="CD System" ma:default="--" ma:format="Dropdown" ma:hidden="true" ma:internalName="CD_x0020_System" ma:readOnly="false">
      <xsd:simpleType>
        <xsd:restriction base="dms:Choice">
          <xsd:enumeration value="--"/>
          <xsd:enumeration value="BCS"/>
          <xsd:enumeration value="MAN"/>
          <xsd:enumeration value="PPS"/>
          <xsd:enumeration value="NIRP"/>
          <xsd:enumeration value="ODM"/>
        </xsd:restriction>
      </xsd:simpleType>
    </xsd:element>
    <xsd:element name="Source_x0020_Document_x0020_ID" ma:index="37" nillable="true" ma:displayName="Source Document Library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Related_x0020_Document_x0020_URL" ma:index="38" nillable="true" ma:displayName="Related Document URL" ma:format="Hyperlink" ma:hidden="true" ma:internalName="Related_x0020_Documen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egacy_x0020_Document_x0020_URL" ma:index="39" nillable="true" ma:displayName="Legacy Document URL" ma:hidden="true" ma:internalName="Legacy_x0020_Document_x0020_URL" ma:readOnly="false">
      <xsd:simpleType>
        <xsd:restriction base="dms:Text">
          <xsd:maxLength value="255"/>
        </xsd:restriction>
      </xsd:simpleType>
    </xsd:element>
    <xsd:element name="eb957945f0cf41a089fc8cbef600415c" ma:index="40" nillable="true" ma:taxonomy="true" ma:internalName="eb957945f0cf41a089fc8cbef600415c" ma:taxonomyFieldName="Document_x0020_Sub_x0020_Type" ma:displayName="Document Sub Type" ma:indexed="true" ma:readOnly="false" ma:fieldId="{eb957945-f0cf-41a0-89fc-8cbef600415c}" ma:sspId="fd420da9-6cce-460f-935b-b5e0b28d9e79" ma:termSetId="35c1fe8f-1b00-4066-ab6b-b22f72fbb4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ated_x0020_URL" ma:index="41" nillable="true" ma:displayName="Related URL" ma:format="Hyperlink" ma:hidden="true" ma:internalName="Related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4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hortComment" ma:index="19" nillable="true" ma:displayName="Comments" ma:internalName="ShortCom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06dec-eb63-41b5-b7fc-c4c00f3ce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4" nillable="true" ma:displayName="MediaServiceFastMetadata" ma:hidden="true" ma:internalName="MediaServiceFastMetadata" ma:readOnly="true">
      <xsd:simpleType>
        <xsd:restriction base="dms:Note"/>
      </xsd:simpleType>
    </xsd:element>
    <xsd:element name="All_x0020_Approvers" ma:index="45" nillable="true" ma:displayName="All Approvers" ma:internalName="All_x0020_Approv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_x0020_Document_x0020_ID1 xmlns="927df50b-eabe-45c3-be73-209499ae91ed" xsi:nil="true"/>
    <Legacy_x0020_Document_x0020_URL xmlns="927df50b-eabe-45c3-be73-209499ae91ed" xsi:nil="true"/>
    <Originator xmlns="927df50b-eabe-45c3-be73-209499ae91ed">
      <UserInfo>
        <DisplayName/>
        <AccountId xsi:nil="true"/>
        <AccountType/>
      </UserInfo>
    </Originator>
    <Published_x0020_Document_x0020_ID xmlns="927df50b-eabe-45c3-be73-209499ae91ed" xsi:nil="true"/>
    <m0f8c9a06362439a93ccf8e7250f9630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m0f8c9a06362439a93ccf8e7250f9630>
    <CD_x0020_Area xmlns="927df50b-eabe-45c3-be73-209499ae91ed">--</CD_x0020_Area>
    <InProgress_x0020_Revision xmlns="927df50b-eabe-45c3-be73-209499ae91ed" xsi:nil="true"/>
    <All_x0020_Approvers xmlns="e5906dec-eb63-41b5-b7fc-c4c00f3cefd5" xsi:nil="true"/>
    <In_x0020_Use xmlns="927df50b-eabe-45c3-be73-209499ae91ed">true</In_x0020_Use>
    <Notes1 xmlns="927df50b-eabe-45c3-be73-209499ae91ed" xsi:nil="true"/>
    <DCO_x0020_Number xmlns="927df50b-eabe-45c3-be73-209499ae91ed" xsi:nil="true"/>
    <dfbd1098dd984cca8e572d891b515fc5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LCLS:LCLS-II-HE</TermName>
          <TermId xmlns="http://schemas.microsoft.com/office/infopath/2007/PartnerControls">f34a38a4-a388-47f5-830f-65abcb77da74</TermId>
        </TermInfo>
      </Terms>
    </dfbd1098dd984cca8e572d891b515fc5>
    <Related_x0020_URL xmlns="927df50b-eabe-45c3-be73-209499ae91ed">
      <Url xsi:nil="true"/>
      <Description xsi:nil="true"/>
    </Related_x0020_URL>
    <Subsystem xmlns="927df50b-eabe-45c3-be73-209499ae91ed">
      <Value>----</Value>
    </Subsystem>
    <Legacy_x0020_Previous_x0020_Document_x0020_Number xmlns="927df50b-eabe-45c3-be73-209499ae91ed" xsi:nil="true"/>
    <Document_x0020_Subsection xmlns="927df50b-eabe-45c3-be73-209499ae91ed">00</Document_x0020_Subsection>
    <eb957945f0cf41a089fc8cbef600415c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eb957945f0cf41a089fc8cbef600415c>
    <_dlc_DocIdPersistId xmlns="927df50b-eabe-45c3-be73-209499ae91ed" xsi:nil="true"/>
    <CD_x0020_System xmlns="927df50b-eabe-45c3-be73-209499ae91ed">--</CD_x0020_System>
    <Related_x0020_Document_x0020_URL xmlns="927df50b-eabe-45c3-be73-209499ae91ed">
      <Url xsi:nil="true"/>
      <Description xsi:nil="true"/>
    </Related_x0020_Document_x0020_URL>
    <Legacy_x0020_Document_x0020_Number xmlns="927df50b-eabe-45c3-be73-209499ae91ed">N/A</Legacy_x0020_Document_x0020_Number>
    <Current_x0020_Released_x0020_Revision_x0020_Date xmlns="927df50b-eabe-45c3-be73-209499ae91ed">2022-09-08T07:00:00+00:00</Current_x0020_Released_x0020_Revision_x0020_Date>
    <Document_x0020_Sequential_x0020_Number xmlns="927df50b-eabe-45c3-be73-209499ae91ed" xsi:nil="true"/>
    <Approvers xmlns="927df50b-eabe-45c3-be73-209499ae91ed">
      <UserInfo>
        <DisplayName/>
        <AccountId xsi:nil="true"/>
        <AccountType/>
      </UserInfo>
    </Approvers>
    <Source_x0020_Document_x0020_ID xmlns="927df50b-eabe-45c3-be73-209499ae91ed" xsi:nil="true"/>
    <Current_x0020_Release_x0020_Revision xmlns="927df50b-eabe-45c3-be73-209499ae91ed">R2</Current_x0020_Release_x0020_Revision>
    <TaxCatchAll xmlns="927df50b-eabe-45c3-be73-209499ae91ed">
      <Value>12</Value>
      <Value>11</Value>
      <Value>105</Value>
    </TaxCatchAll>
    <_dlc_DocId xmlns="927df50b-eabe-45c3-be73-209499ae91ed">SLACDOC-4-5729</_dlc_DocId>
    <_dlc_DocIdUrl xmlns="927df50b-eabe-45c3-be73-209499ae91ed">
      <Url>https://slac.sharepoint.com/sites/pub/_layouts/15/DocIdRedir.aspx?ID=SLACDOC-4-5729</Url>
      <Description>SLACDOC-4-5729</Description>
    </_dlc_DocIdUrl>
  </documentManagement>
</p:properties>
</file>

<file path=customXml/itemProps1.xml><?xml version="1.0" encoding="utf-8"?>
<ds:datastoreItem xmlns:ds="http://schemas.openxmlformats.org/officeDocument/2006/customXml" ds:itemID="{87F5602C-5E26-4831-B6B5-1FA91BF31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df50b-eabe-45c3-be73-209499ae91ed"/>
    <ds:schemaRef ds:uri="http://schemas.microsoft.com/sharepoint/v3/fields"/>
    <ds:schemaRef ds:uri="e5906dec-eb63-41b5-b7fc-c4c00f3cef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1E500-3292-49AB-89A3-D43C53AFC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8B4C26-1213-4646-8F5A-7A72C8D9390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99C0A3F-B970-457B-A59E-529584E48F65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sharepoint/v3/fields"/>
    <ds:schemaRef ds:uri="e5906dec-eb63-41b5-b7fc-c4c00f3cefd5"/>
    <ds:schemaRef ds:uri="http://schemas.openxmlformats.org/package/2006/metadata/core-properties"/>
    <ds:schemaRef ds:uri="http://purl.org/dc/elements/1.1/"/>
    <ds:schemaRef ds:uri="927df50b-eabe-45c3-be73-209499ae91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120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Courier New</vt:lpstr>
      <vt:lpstr>Arial</vt:lpstr>
      <vt:lpstr>Calibri</vt:lpstr>
      <vt:lpstr>Lato</vt:lpstr>
      <vt:lpstr>Wingdings</vt:lpstr>
      <vt:lpstr>LCLS-II-HE Covers/Title Slides</vt:lpstr>
      <vt:lpstr>PowerPoint Presentation</vt:lpstr>
      <vt:lpstr>Outline</vt:lpstr>
      <vt:lpstr>Field integrals</vt:lpstr>
      <vt:lpstr>Hall probe measurements (10mm gap)</vt:lpstr>
      <vt:lpstr>Hall probe measurements (trajectories)</vt:lpstr>
      <vt:lpstr>Hall probe measurements (phase errors)</vt:lpstr>
      <vt:lpstr>MMF temperature</vt:lpstr>
      <vt:lpstr>Midplane stability (corrections applied)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LCLS-II-HE Presentation PowerPoint Template</dc:title>
  <dc:subject/>
  <dc:creator>Hast, Carsten</dc:creator>
  <cp:keywords/>
  <dc:description/>
  <cp:lastModifiedBy>Yurii Levashov</cp:lastModifiedBy>
  <cp:revision>73</cp:revision>
  <dcterms:created xsi:type="dcterms:W3CDTF">2022-05-02T20:58:08Z</dcterms:created>
  <dcterms:modified xsi:type="dcterms:W3CDTF">2024-07-09T17:54:22Z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0x010100155440659A78A0408E1D62E5CA9D3D0F010038FDF43DE38DE441B1404EB426B26F6A</vt:lpwstr>
  </property>
  <property fmtid="{D5CDD505-2E9C-101B-9397-08002B2CF9AE}" pid="3" name="MediaServiceImageTags">
    <vt:lpwstr/>
  </property>
  <property fmtid="{D5CDD505-2E9C-101B-9397-08002B2CF9AE}" pid="4" name="TaxCatchAll">
    <vt:lpwstr/>
  </property>
  <property fmtid="{D5CDD505-2E9C-101B-9397-08002B2CF9AE}" pid="5" name="Collaborators">
    <vt:lpwstr/>
  </property>
  <property fmtid="{D5CDD505-2E9C-101B-9397-08002B2CF9AE}" pid="6" name="Associated Policy">
    <vt:lpwstr>--</vt:lpwstr>
  </property>
  <property fmtid="{D5CDD505-2E9C-101B-9397-08002B2CF9AE}" pid="7" name="CD Section">
    <vt:lpwstr>--</vt:lpwstr>
  </property>
  <property fmtid="{D5CDD505-2E9C-101B-9397-08002B2CF9AE}" pid="8" name="CDMS_Area">
    <vt:lpwstr>--</vt:lpwstr>
  </property>
  <property fmtid="{D5CDD505-2E9C-101B-9397-08002B2CF9AE}" pid="9" name="Lock and Tag">
    <vt:bool>false</vt:bool>
  </property>
  <property fmtid="{D5CDD505-2E9C-101B-9397-08002B2CF9AE}" pid="10" name="Retention Action">
    <vt:lpwstr>--</vt:lpwstr>
  </property>
  <property fmtid="{D5CDD505-2E9C-101B-9397-08002B2CF9AE}" pid="11" name="Utilization">
    <vt:lpwstr>Principal</vt:lpwstr>
  </property>
  <property fmtid="{D5CDD505-2E9C-101B-9397-08002B2CF9AE}" pid="12" name="Title1">
    <vt:lpwstr/>
  </property>
  <property fmtid="{D5CDD505-2E9C-101B-9397-08002B2CF9AE}" pid="13" name="Form">
    <vt:bool>false</vt:bool>
  </property>
  <property fmtid="{D5CDD505-2E9C-101B-9397-08002B2CF9AE}" pid="14" name="_dlc_DocIdItemGuid">
    <vt:lpwstr>1df54946-d11d-4e7a-9049-d27a4fc9d228</vt:lpwstr>
  </property>
  <property fmtid="{D5CDD505-2E9C-101B-9397-08002B2CF9AE}" pid="15" name="Document Specialists">
    <vt:lpwstr/>
  </property>
  <property fmtid="{D5CDD505-2E9C-101B-9397-08002B2CF9AE}" pid="16" name="DocType">
    <vt:lpwstr>Presentation</vt:lpwstr>
  </property>
  <property fmtid="{D5CDD505-2E9C-101B-9397-08002B2CF9AE}" pid="17" name="Plenary Agenda Item">
    <vt:lpwstr>7</vt:lpwstr>
  </property>
  <property fmtid="{D5CDD505-2E9C-101B-9397-08002B2CF9AE}" pid="18" name="Document Type">
    <vt:lpwstr>105;#Templates|09abdf3f-5dae-474d-8c44-157bf154b270</vt:lpwstr>
  </property>
  <property fmtid="{D5CDD505-2E9C-101B-9397-08002B2CF9AE}" pid="19" name="Organization Unit">
    <vt:lpwstr>12;#LCLS:LCLS-II-HE|f34a38a4-a388-47f5-830f-65abcb77da74</vt:lpwstr>
  </property>
  <property fmtid="{D5CDD505-2E9C-101B-9397-08002B2CF9AE}" pid="20" name="Document Sub Type">
    <vt:lpwstr>11;#Templates|09abdf3f-5dae-474d-8c44-157bf154b270</vt:lpwstr>
  </property>
  <property fmtid="{D5CDD505-2E9C-101B-9397-08002B2CF9AE}" pid="21" name="URL">
    <vt:lpwstr/>
  </property>
  <property fmtid="{D5CDD505-2E9C-101B-9397-08002B2CF9AE}" pid="22" name="Plenary Agenda">
    <vt:lpwstr>8</vt:lpwstr>
  </property>
  <property fmtid="{D5CDD505-2E9C-101B-9397-08002B2CF9AE}" pid="23" name="Other Collaborators">
    <vt:lpwstr/>
  </property>
  <property fmtid="{D5CDD505-2E9C-101B-9397-08002B2CF9AE}" pid="24" name="Reviewers">
    <vt:lpwstr/>
  </property>
  <property fmtid="{D5CDD505-2E9C-101B-9397-08002B2CF9AE}" pid="25" name="Rescinded">
    <vt:bool>false</vt:bool>
  </property>
  <property fmtid="{D5CDD505-2E9C-101B-9397-08002B2CF9AE}" pid="26" name="Tier">
    <vt:lpwstr>Tier 3</vt:lpwstr>
  </property>
  <property fmtid="{D5CDD505-2E9C-101B-9397-08002B2CF9AE}" pid="27" name="Formatting Updated">
    <vt:lpwstr>true</vt:lpwstr>
  </property>
</Properties>
</file>