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74" r:id="rId6"/>
    <p:sldId id="280" r:id="rId7"/>
    <p:sldId id="292" r:id="rId8"/>
    <p:sldId id="287" r:id="rId9"/>
    <p:sldId id="288" r:id="rId10"/>
    <p:sldId id="289" r:id="rId11"/>
    <p:sldId id="277" r:id="rId12"/>
    <p:sldId id="290" r:id="rId13"/>
    <p:sldId id="291" r:id="rId14"/>
  </p:sldIdLst>
  <p:sldSz cx="12192000" cy="6858000"/>
  <p:notesSz cx="6950075" cy="9236075"/>
  <p:embeddedFontLs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3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04F39"/>
    <a:srgbClr val="8C1515"/>
    <a:srgbClr val="5F574F"/>
    <a:srgbClr val="544948"/>
    <a:srgbClr val="0000FF"/>
    <a:srgbClr val="B6B1A9"/>
    <a:srgbClr val="006983"/>
    <a:srgbClr val="53565A"/>
    <a:srgbClr val="AF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14" y="90"/>
      </p:cViewPr>
      <p:guideLst>
        <p:guide orient="horz" pos="2160"/>
        <p:guide pos="7536"/>
        <p:guide pos="14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525D4-E4E5-6E45-BFBF-755A0F7A7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E07B5-71C0-1E4A-9609-69B224A34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9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300"/>
            </a:lvl1pPr>
          </a:lstStyle>
          <a:p>
            <a:fld id="{8508A84D-9016-7B4D-AE65-909C2A7514BF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E2EBD-498C-D449-B6F4-FFA039BB1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BEE4D-F77F-5149-AA40-7A0562E84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300"/>
            </a:lvl1pPr>
          </a:lstStyle>
          <a:p>
            <a:fld id="{D3B44D06-E9C5-794B-8F2E-AE51760E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AA0B16-0F44-AB23-2A1F-BC2C908F2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ED5F-9A8E-493A-9C2C-A2E46F436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44E67D90-AC57-F2B8-CF00-C6873BD9D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7171" y="177800"/>
            <a:ext cx="6132352" cy="4094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997A790D-03ED-CB44-1227-1A57BDFC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172" y="4445000"/>
            <a:ext cx="6132352" cy="4162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4475" y="177800"/>
            <a:ext cx="7275513" cy="4094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34ED5F-9A8E-493A-9C2C-A2E46F4360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Format PowerPoint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0EC6537-F0D1-0386-CB58-1135DCC4B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9565"/>
            <a:ext cx="10972800" cy="632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LCLS-II-HE Format PowerPoint Presentation Slides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26166D-7DEF-249D-EFDE-9ECB8FBCE136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6EBAAF-A3F5-0420-4B4D-35250D44D76E}"/>
              </a:ext>
            </a:extLst>
          </p:cNvPr>
          <p:cNvSpPr txBox="1"/>
          <p:nvPr userDrawn="1"/>
        </p:nvSpPr>
        <p:spPr>
          <a:xfrm>
            <a:off x="9642197" y="75677"/>
            <a:ext cx="2396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 Question #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DB83B46-DA6C-85E9-3A15-4D90CB818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254" y="929565"/>
            <a:ext cx="12025746" cy="4803169"/>
          </a:xfrm>
          <a:prstGeom prst="rect">
            <a:avLst/>
          </a:prstGeom>
        </p:spPr>
        <p:txBody>
          <a:bodyPr numCol="3"/>
          <a:lstStyle>
            <a:lvl1pPr>
              <a:defRPr sz="1100" b="1"/>
            </a:lvl1pPr>
            <a:lvl2pPr>
              <a:defRPr sz="1200"/>
            </a:lvl2pPr>
            <a:lvl3pPr>
              <a:defRPr sz="1100"/>
            </a:lvl3pPr>
          </a:lstStyle>
          <a:p>
            <a:pPr>
              <a:spcBef>
                <a:spcPts val="100"/>
              </a:spcBef>
            </a:pPr>
            <a:r>
              <a:rPr lang="en-US" sz="1400" dirty="0"/>
              <a:t>Font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Lato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Slide Size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Widescreen 16:9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Copying text from other talks</a:t>
            </a:r>
          </a:p>
          <a:p>
            <a:pPr lvl="1">
              <a:spcBef>
                <a:spcPts val="100"/>
              </a:spcBef>
            </a:pPr>
            <a:r>
              <a:rPr lang="en-US" sz="1400" dirty="0">
                <a:solidFill>
                  <a:srgbClr val="404040"/>
                </a:solidFill>
              </a:rPr>
              <a:t>Copy</a:t>
            </a:r>
            <a:r>
              <a:rPr lang="en-US" sz="1400" dirty="0"/>
              <a:t> &amp; Paste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Reset Slide (mouse right click)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Highlight all text, then from tool bar, select decrease font size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Lists (bullet and numerical)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Select layout</a:t>
            </a:r>
          </a:p>
          <a:p>
            <a:pPr lvl="2">
              <a:spcBef>
                <a:spcPts val="100"/>
              </a:spcBef>
              <a:buClr>
                <a:srgbClr val="AF2D24"/>
              </a:buClr>
            </a:pPr>
            <a:r>
              <a:rPr lang="en-US" sz="1400" dirty="0"/>
              <a:t>Bullet: one-column or take away</a:t>
            </a:r>
          </a:p>
          <a:p>
            <a:pPr lvl="2">
              <a:spcBef>
                <a:spcPts val="100"/>
              </a:spcBef>
              <a:buSzPct val="100000"/>
            </a:pPr>
            <a:r>
              <a:rPr lang="en-US" sz="1400" dirty="0"/>
              <a:t>Numerical: one-column numerical or take away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To create list, start typing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Then indent (do not use tab, tab doesn’t create the bullet or numerical list)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Red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Footer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All slides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Edit directly on Slide Master: “Master Title Style” slide to add footer information</a:t>
            </a:r>
          </a:p>
          <a:p>
            <a:pPr lvl="1"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Header – Charge Question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“Charge Question” text box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 insert in upper right-hand corner of slide (example on this slide)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Size: 14 pt.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 marL="1588" indent="-285744">
              <a:spcBef>
                <a:spcPts val="100"/>
              </a:spcBef>
            </a:pPr>
            <a:r>
              <a:rPr lang="en-US" sz="1400" dirty="0"/>
              <a:t>Slide Layouts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Title Slide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Agenda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One-</a:t>
            </a:r>
            <a:r>
              <a:rPr lang="en-US" sz="1400" dirty="0" err="1"/>
              <a:t>Column_Bullet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LLCLS-II-HE One-</a:t>
            </a:r>
            <a:r>
              <a:rPr lang="en-US" sz="1400" dirty="0" err="1"/>
              <a:t>Column_Numerical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Two Column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 with Text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Thank You</a:t>
            </a:r>
          </a:p>
          <a:p>
            <a:pPr marL="115872">
              <a:spcBef>
                <a:spcPts val="100"/>
              </a:spcBef>
            </a:pPr>
            <a:r>
              <a:rPr lang="en-US" sz="1400" dirty="0"/>
              <a:t>Take Away “The Red Box”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Can be moved, sized, and deleted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Size: 18 pt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Type: Lato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Color: White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Style: Regular, </a:t>
            </a:r>
            <a:r>
              <a:rPr lang="en-US" sz="1400" b="1" dirty="0"/>
              <a:t>not Bold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Red Box Color: </a:t>
            </a:r>
            <a:r>
              <a:rPr lang="en-US" sz="1100" dirty="0">
                <a:solidFill>
                  <a:srgbClr val="8C1515"/>
                </a:solidFill>
              </a:rPr>
              <a:t>Dark Red | RGB, Red 140, Green 21, Blue 21,  Hex# 8C1515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854A8-8809-6E07-2814-8CB9D5145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6035451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1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15" y="647701"/>
            <a:ext cx="7104228" cy="22465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8C15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Which can be up to Three Lines High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365" y="4636952"/>
            <a:ext cx="7106503" cy="37587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>
                <a:solidFill>
                  <a:srgbClr val="5F574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 | Title | Department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0B93FCF-4DBA-0C20-40ED-D13E1728E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41" y="3051579"/>
            <a:ext cx="7106503" cy="5054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text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931E12A1-5B61-81B4-62B2-658E1E6E5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7" y="5055690"/>
            <a:ext cx="7104227" cy="374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5F57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00 Month 20xx</a:t>
            </a:r>
          </a:p>
        </p:txBody>
      </p:sp>
      <p:pic>
        <p:nvPicPr>
          <p:cNvPr id="18" name="Picture 17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F5D34F9D-AC22-FBCB-B9BB-426534342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5" y="647706"/>
            <a:ext cx="3795215" cy="10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C7C190-7167-4D5E-E8C1-467D94321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34178"/>
            <a:ext cx="12192000" cy="723265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712700-0C4F-784D-B4E4-5B2A2CE750C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8361" y="3624580"/>
            <a:ext cx="7154664" cy="10332"/>
          </a:xfrm>
          <a:prstGeom prst="line">
            <a:avLst/>
          </a:prstGeom>
          <a:ln w="2857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5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1"/>
            <a:ext cx="10972800" cy="5352785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EC65750-A6DE-CAED-996F-0FE65533C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BA811-1ECC-042B-F50D-EA6A8B2D2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E6215DA-E4A2-7D48-3231-8FC059487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2"/>
            <a:ext cx="10972800" cy="4584531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37226-950D-0233-9346-7C2CB0AA77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303463" y="674846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17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_One Column_Numer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One-</a:t>
            </a:r>
            <a:r>
              <a:rPr lang="en-US" dirty="0" err="1"/>
              <a:t>Column_Numerical_Text</a:t>
            </a:r>
            <a:r>
              <a:rPr lang="en-US" dirty="0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6966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341313" indent="-225425">
              <a:buClr>
                <a:srgbClr val="8C1515"/>
              </a:buClr>
              <a:buSzPct val="9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3088" indent="-231775">
              <a:buClr>
                <a:srgbClr val="8C1515"/>
              </a:buClr>
              <a:buSzPct val="90000"/>
              <a:buFont typeface="+mj-lt"/>
              <a:buAutoNum type="alphaLcPeriod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3275" indent="-230188">
              <a:buClr>
                <a:srgbClr val="8C1515"/>
              </a:buClr>
              <a:buSzPct val="90000"/>
              <a:buFont typeface="+mj-lt"/>
              <a:buAutoNum type="arabicParenR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25525" indent="-231775">
              <a:buClr>
                <a:srgbClr val="8C1515"/>
              </a:buClr>
              <a:buSzPct val="90000"/>
              <a:buFont typeface="+mj-lt"/>
              <a:buAutoNum type="alphaLcParenR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8776ED3-3EB6-09F0-BCC8-3DEA78F702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8D296-3D3A-F84E-BAEE-5494216652D2}"/>
              </a:ext>
            </a:extLst>
          </p:cNvPr>
          <p:cNvSpPr txBox="1"/>
          <p:nvPr userDrawn="1"/>
        </p:nvSpPr>
        <p:spPr>
          <a:xfrm>
            <a:off x="9966036" y="270884"/>
            <a:ext cx="161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>
              <a:solidFill>
                <a:srgbClr val="8C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E85F4AE-8C31-4DC0-B0F0-1CF63A6B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421091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Two-Column Text Slide –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BA3048-A13F-4292-9A2E-11D4117D5B07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E4120259-0FA4-4A76-90B1-F00606DC0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143972-78F6-A81D-4F2F-85D6BE2809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1066804"/>
            <a:ext cx="4949371" cy="478905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D8FF-31C2-1E81-1D6C-4B71431DE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12973" y="1059547"/>
            <a:ext cx="5769428" cy="4796310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4249D1-E888-8297-9AD4-124B5B975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374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6929879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9657" y="1107621"/>
            <a:ext cx="3802745" cy="3984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Title, Picture, + Bullets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D37F29-35A0-10B4-FC7B-D07F85A6E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79657" y="1647375"/>
            <a:ext cx="3788229" cy="415306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1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10972795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 +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CLS-II-HE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9B69E-56AF-14F6-DD13-C77B0FAD64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" y="216131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55074-782E-32A5-608B-7C4D5E8CA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693" y="6016717"/>
            <a:ext cx="1747163" cy="291194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E0F044E-F3D7-2D92-9151-DD5148D6A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548" y="5942774"/>
            <a:ext cx="1610701" cy="43908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259E46-05ED-3A4F-8B92-83D5D47F9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2949" y="6017140"/>
            <a:ext cx="1358416" cy="29036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D48170E-CFD9-4F9F-4DDC-D378BE59C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00070" y="5886585"/>
            <a:ext cx="1840727" cy="551458"/>
          </a:xfrm>
          <a:prstGeom prst="rect">
            <a:avLst/>
          </a:prstGeom>
        </p:spPr>
      </p:pic>
      <p:pic>
        <p:nvPicPr>
          <p:cNvPr id="12" name="Picture 11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3D4333D8-E8F6-F7BA-68A6-91FFE611A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42097" y="6046367"/>
            <a:ext cx="1403897" cy="23190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C56F2AB-5991-0AB0-32E1-026AA8A3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9"/>
          <a:srcRect l="43913" t="32797" r="37361" b="25323"/>
          <a:stretch/>
        </p:blipFill>
        <p:spPr>
          <a:xfrm>
            <a:off x="6389493" y="5948619"/>
            <a:ext cx="1403899" cy="4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696" userDrawn="1">
          <p15:clr>
            <a:srgbClr val="FBAE40"/>
          </p15:clr>
        </p15:guide>
        <p15:guide id="4" orient="horz" pos="2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31" y="289564"/>
            <a:ext cx="7719124" cy="69345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FD21-3480-74E3-F832-870196F5A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699" r:id="rId3"/>
    <p:sldLayoutId id="2147483705" r:id="rId4"/>
    <p:sldLayoutId id="2147483708" r:id="rId5"/>
    <p:sldLayoutId id="2147483700" r:id="rId6"/>
    <p:sldLayoutId id="2147483701" r:id="rId7"/>
    <p:sldLayoutId id="2147483710" r:id="rId8"/>
    <p:sldLayoutId id="2147483706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57189" marR="0" indent="-16827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627063" marR="0" indent="-166688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Lato" panose="020F0502020204030203" pitchFamily="34" charset="0"/>
        <a:buChar char="-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801688" indent="-166688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971550" indent="-169863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Lato" panose="020F0502020204030203" pitchFamily="34" charset="0"/>
        <a:buChar char="-"/>
        <a:tabLst/>
        <a:defRPr sz="16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3735CB-DB3E-94A8-B624-359CB8988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5" y="2684533"/>
            <a:ext cx="7104228" cy="7444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HE-SXU-023 final measurement results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5B1389-2E81-2756-12ED-3AEA6174E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Yurii</a:t>
            </a:r>
            <a:r>
              <a:rPr lang="en-US" dirty="0"/>
              <a:t> </a:t>
            </a:r>
            <a:r>
              <a:rPr lang="en-US" dirty="0" err="1"/>
              <a:t>Levashov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70AF59-31DC-268F-1B76-98CADB156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41" y="5012822"/>
            <a:ext cx="7104227" cy="374251"/>
          </a:xfrm>
        </p:spPr>
        <p:txBody>
          <a:bodyPr/>
          <a:lstStyle/>
          <a:p>
            <a:r>
              <a:rPr lang="en-US" dirty="0"/>
              <a:t>08/13/2024</a:t>
            </a:r>
          </a:p>
        </p:txBody>
      </p:sp>
    </p:spTree>
    <p:extLst>
      <p:ext uri="{BB962C8B-B14F-4D97-AF65-F5344CB8AC3E}">
        <p14:creationId xmlns:p14="http://schemas.microsoft.com/office/powerpoint/2010/main" val="290643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9F283-798B-66E3-34C1-A7C70DE4C8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764064"/>
            <a:ext cx="10972800" cy="46845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Measurement results</a:t>
            </a:r>
          </a:p>
          <a:p>
            <a:pPr marL="525780" lvl="1" indent="-342900"/>
            <a:r>
              <a:rPr lang="en-US" dirty="0">
                <a:solidFill>
                  <a:schemeClr val="tx1"/>
                </a:solidFill>
              </a:rPr>
              <a:t>Peak fields and trajectories</a:t>
            </a:r>
          </a:p>
          <a:p>
            <a:pPr marL="525780" lvl="1" indent="-342900"/>
            <a:r>
              <a:rPr lang="en-US" dirty="0">
                <a:solidFill>
                  <a:schemeClr val="tx1"/>
                </a:solidFill>
              </a:rPr>
              <a:t>Phase errors</a:t>
            </a:r>
          </a:p>
          <a:p>
            <a:pPr marL="525780" lvl="1" indent="-342900"/>
            <a:r>
              <a:rPr lang="en-US" dirty="0">
                <a:solidFill>
                  <a:schemeClr val="tx1"/>
                </a:solidFill>
              </a:rPr>
              <a:t>K vs gap</a:t>
            </a:r>
          </a:p>
          <a:p>
            <a:pPr marL="525780" lvl="1" indent="-342900"/>
            <a:r>
              <a:rPr lang="en-US" dirty="0">
                <a:solidFill>
                  <a:schemeClr val="tx1"/>
                </a:solidFill>
              </a:rPr>
              <a:t>Field Integrals vs gap</a:t>
            </a:r>
          </a:p>
          <a:p>
            <a:pPr marL="525780" lvl="1" indent="-342900"/>
            <a:r>
              <a:rPr lang="en-US" dirty="0">
                <a:solidFill>
                  <a:schemeClr val="tx1"/>
                </a:solidFill>
              </a:rPr>
              <a:t>Phase errors vs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2E752-775F-ADBB-B1C5-8948EC4C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1423-4CBD-F638-DF28-C18450CC2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CEA47-6721-4BB5-052D-67743406C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098" y="1160195"/>
            <a:ext cx="6146391" cy="4447585"/>
          </a:xfrm>
        </p:spPr>
        <p:txBody>
          <a:bodyPr/>
          <a:lstStyle/>
          <a:p>
            <a:r>
              <a:rPr lang="en-US" sz="2000" dirty="0"/>
              <a:t>Started: 5/20/2024 Finished: 8/8/2024</a:t>
            </a:r>
          </a:p>
          <a:p>
            <a:endParaRPr lang="en-US" sz="2000" dirty="0"/>
          </a:p>
          <a:p>
            <a:r>
              <a:rPr lang="en-US" sz="2000" dirty="0"/>
              <a:t>Five tuning iterations required </a:t>
            </a:r>
          </a:p>
          <a:p>
            <a:r>
              <a:rPr lang="en-US" sz="2000" dirty="0"/>
              <a:t>(remembering how to do it and technician training).            </a:t>
            </a:r>
          </a:p>
          <a:p>
            <a:endParaRPr lang="en-US" sz="2000" dirty="0"/>
          </a:p>
          <a:p>
            <a:r>
              <a:rPr lang="en-US" sz="2000" dirty="0"/>
              <a:t>Poles adjusted:     49 x 2 (top &amp; bottom) = 98</a:t>
            </a:r>
          </a:p>
          <a:p>
            <a:r>
              <a:rPr lang="en-US" sz="2000" dirty="0"/>
              <a:t>Slugs installed: Large – 11 places x 2 x 4 = 66</a:t>
            </a:r>
          </a:p>
          <a:p>
            <a:r>
              <a:rPr lang="en-US" sz="2000" dirty="0"/>
              <a:t>                          Small –   6 places x 3 x 4 = 72</a:t>
            </a:r>
          </a:p>
          <a:p>
            <a:endParaRPr lang="en-US" sz="2000" dirty="0"/>
          </a:p>
          <a:p>
            <a:r>
              <a:rPr lang="en-US" sz="2000" dirty="0"/>
              <a:t>Midplane shift solved by cycling the gap </a:t>
            </a:r>
          </a:p>
          <a:p>
            <a:r>
              <a:rPr lang="en-US" sz="2000" dirty="0"/>
              <a:t>(~5000 gap settings).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7F83E-1FD7-B04B-6AE4-98BD7169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0D7D9-6ED2-693E-FB2B-5F6526C21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C4BBF-7D02-F383-371C-5DC98A02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13" y="2081087"/>
            <a:ext cx="4002441" cy="2755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73ED54-DF8E-945C-1A8D-81296B14FE17}"/>
              </a:ext>
            </a:extLst>
          </p:cNvPr>
          <p:cNvSpPr/>
          <p:nvPr/>
        </p:nvSpPr>
        <p:spPr>
          <a:xfrm>
            <a:off x="8033824" y="2331690"/>
            <a:ext cx="45719" cy="97170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8A5520-FD1E-F607-C1C4-B67E1D9C9906}"/>
              </a:ext>
            </a:extLst>
          </p:cNvPr>
          <p:cNvSpPr/>
          <p:nvPr/>
        </p:nvSpPr>
        <p:spPr>
          <a:xfrm>
            <a:off x="9179201" y="2331689"/>
            <a:ext cx="45719" cy="96077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2FD7C8-AD2E-4381-6700-F4CA00281E8C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8766162" y="3513924"/>
            <a:ext cx="725796" cy="1434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D5F01C-0952-157E-A2EC-1EAE22FBC5D7}"/>
              </a:ext>
            </a:extLst>
          </p:cNvPr>
          <p:cNvSpPr txBox="1"/>
          <p:nvPr/>
        </p:nvSpPr>
        <p:spPr>
          <a:xfrm>
            <a:off x="8076710" y="4948516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Locking screws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D2582A-DD7C-0D70-9105-48331EC6BE10}"/>
              </a:ext>
            </a:extLst>
          </p:cNvPr>
          <p:cNvCxnSpPr>
            <a:cxnSpLocks/>
          </p:cNvCxnSpPr>
          <p:nvPr/>
        </p:nvCxnSpPr>
        <p:spPr>
          <a:xfrm flipH="1" flipV="1">
            <a:off x="7867087" y="3513924"/>
            <a:ext cx="860602" cy="1426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6743D0-CAEF-1944-0E17-6C87B81EDC7C}"/>
              </a:ext>
            </a:extLst>
          </p:cNvPr>
          <p:cNvCxnSpPr>
            <a:cxnSpLocks/>
          </p:cNvCxnSpPr>
          <p:nvPr/>
        </p:nvCxnSpPr>
        <p:spPr>
          <a:xfrm flipH="1">
            <a:off x="7999983" y="1909484"/>
            <a:ext cx="860602" cy="1060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D210DE-644F-77E5-92ED-6A05E1931D19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8860585" y="1909484"/>
            <a:ext cx="364335" cy="971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3EF0D6-8008-4D99-BCBE-4240F97A5A46}"/>
              </a:ext>
            </a:extLst>
          </p:cNvPr>
          <p:cNvSpPr txBox="1"/>
          <p:nvPr/>
        </p:nvSpPr>
        <p:spPr>
          <a:xfrm>
            <a:off x="7913623" y="1601707"/>
            <a:ext cx="1893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Adjustment screws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EDE573-52D8-4651-D22E-EBEFEB7114FE}"/>
              </a:ext>
            </a:extLst>
          </p:cNvPr>
          <p:cNvSpPr txBox="1"/>
          <p:nvPr/>
        </p:nvSpPr>
        <p:spPr>
          <a:xfrm>
            <a:off x="5899695" y="5537856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Two SS shims 0.006” thick used to keep poles in place.</a:t>
            </a:r>
          </a:p>
        </p:txBody>
      </p:sp>
    </p:spTree>
    <p:extLst>
      <p:ext uri="{BB962C8B-B14F-4D97-AF65-F5344CB8AC3E}">
        <p14:creationId xmlns:p14="http://schemas.microsoft.com/office/powerpoint/2010/main" val="41039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F4E872-6241-ACC5-99A2-87D7924600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5097" y="954372"/>
            <a:ext cx="3242209" cy="632152"/>
          </a:xfrm>
        </p:spPr>
        <p:txBody>
          <a:bodyPr/>
          <a:lstStyle/>
          <a:p>
            <a:r>
              <a:rPr lang="en-US" sz="1600" dirty="0"/>
              <a:t>Gap = 10mm (tuning gap)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8E74DD-08AF-A8B3-44DF-0B9E4D16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fields and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C3C64-FFF8-DFD6-268E-B1542BFCB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06C38-591A-D0AA-BB5F-EDC50D50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80" y="1345394"/>
            <a:ext cx="5347724" cy="4408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C7696-F73F-CE18-29BE-A1EACB29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7" y="1336155"/>
            <a:ext cx="5739370" cy="44172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4D608CE-4637-486C-D65B-3B2FE41218FA}"/>
              </a:ext>
            </a:extLst>
          </p:cNvPr>
          <p:cNvSpPr/>
          <p:nvPr/>
        </p:nvSpPr>
        <p:spPr>
          <a:xfrm>
            <a:off x="3633325" y="5012531"/>
            <a:ext cx="922492" cy="242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AB7223-5BE6-BE13-817A-310A2757AD4A}"/>
              </a:ext>
            </a:extLst>
          </p:cNvPr>
          <p:cNvSpPr/>
          <p:nvPr/>
        </p:nvSpPr>
        <p:spPr>
          <a:xfrm>
            <a:off x="1617058" y="2248238"/>
            <a:ext cx="1142325" cy="242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921AE7-E46A-ABA7-DAA8-3FFD67BB7FCC}"/>
              </a:ext>
            </a:extLst>
          </p:cNvPr>
          <p:cNvSpPr txBox="1">
            <a:spLocks/>
          </p:cNvSpPr>
          <p:nvPr/>
        </p:nvSpPr>
        <p:spPr>
          <a:xfrm>
            <a:off x="909561" y="5917007"/>
            <a:ext cx="9941858" cy="632152"/>
          </a:xfrm>
          <a:prstGeom prst="rect">
            <a:avLst/>
          </a:prstGeom>
        </p:spPr>
        <p:txBody>
          <a:bodyPr lIns="91440" rIns="91440"/>
          <a:lstStyle>
            <a:lvl1pPr marL="0" marR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182880" marR="0" indent="-18288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365760" marR="0" indent="-18288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548640" indent="-18288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731520" indent="-182880" algn="l" defTabSz="914377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Taper is small = 0.4G/m          B</a:t>
            </a:r>
            <a:r>
              <a:rPr lang="en-US" sz="1600" baseline="-25000" dirty="0"/>
              <a:t>y</a:t>
            </a:r>
            <a:r>
              <a:rPr lang="en-US" sz="1600" dirty="0"/>
              <a:t> Peak shake = 0.096% (tolerance 0.25%)</a:t>
            </a:r>
          </a:p>
          <a:p>
            <a:r>
              <a:rPr lang="en-US" sz="1600" dirty="0"/>
              <a:t>Peak Field Spacing: Ave = 0.027999 m, RMS = 0.000016 m        Average Undulator Period = 0.055998 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184022-A823-EF4E-ECF0-BA7644FDA8D3}"/>
              </a:ext>
            </a:extLst>
          </p:cNvPr>
          <p:cNvCxnSpPr/>
          <p:nvPr/>
        </p:nvCxnSpPr>
        <p:spPr>
          <a:xfrm flipH="1" flipV="1">
            <a:off x="2209126" y="2491000"/>
            <a:ext cx="550257" cy="3426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573686-3101-92A8-923A-680122975086}"/>
              </a:ext>
            </a:extLst>
          </p:cNvPr>
          <p:cNvCxnSpPr/>
          <p:nvPr/>
        </p:nvCxnSpPr>
        <p:spPr>
          <a:xfrm flipH="1" flipV="1">
            <a:off x="4434435" y="5255293"/>
            <a:ext cx="962953" cy="661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4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203F16-30C9-0160-65A2-95F055C8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5C262-665A-1CAC-E713-AE1073835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036AC-2C6C-476B-EC24-B9834765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8" y="1442421"/>
            <a:ext cx="6057214" cy="49088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C9B8323-B118-9CC6-D10A-3F876B02E913}"/>
              </a:ext>
            </a:extLst>
          </p:cNvPr>
          <p:cNvSpPr/>
          <p:nvPr/>
        </p:nvSpPr>
        <p:spPr>
          <a:xfrm>
            <a:off x="3454966" y="5940447"/>
            <a:ext cx="1100517" cy="338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9621F-A86C-C56B-54E7-5AFF6D1A885D}"/>
              </a:ext>
            </a:extLst>
          </p:cNvPr>
          <p:cNvSpPr txBox="1"/>
          <p:nvPr/>
        </p:nvSpPr>
        <p:spPr>
          <a:xfrm>
            <a:off x="1761877" y="1148118"/>
            <a:ext cx="307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Gap = 10mm (tuning gap)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355C5-7692-EE89-BBFA-A8940E64E76A}"/>
              </a:ext>
            </a:extLst>
          </p:cNvPr>
          <p:cNvSpPr txBox="1"/>
          <p:nvPr/>
        </p:nvSpPr>
        <p:spPr>
          <a:xfrm>
            <a:off x="6559288" y="2505380"/>
            <a:ext cx="4284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Phase matching:</a:t>
            </a:r>
          </a:p>
          <a:p>
            <a:r>
              <a:rPr lang="en-US" dirty="0"/>
              <a:t>commissioning gap</a:t>
            </a:r>
            <a:r>
              <a:rPr lang="en-US" sz="1800" dirty="0"/>
              <a:t> = 16.580mm</a:t>
            </a:r>
          </a:p>
          <a:p>
            <a:r>
              <a:rPr lang="en-US" dirty="0"/>
              <a:t>K = 4.2899 (nominal = 4.29)</a:t>
            </a:r>
            <a:endParaRPr lang="en-US" sz="1800" dirty="0"/>
          </a:p>
          <a:p>
            <a:r>
              <a:rPr lang="en-US" dirty="0"/>
              <a:t>Phase error entrance = +1.5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°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800" dirty="0"/>
              <a:t>Phase error exit = +0.6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40680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0D126-B0B7-1F0D-4725-1FE8B696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vs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6D8C3-9CD1-7189-DEB3-435EEFBB2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F2A43-811E-A8D2-EEB9-D9234A32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3" y="1666959"/>
            <a:ext cx="4851713" cy="3927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E8607-74D8-95FD-A9D3-8B5042A1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793" y="1666959"/>
            <a:ext cx="4879306" cy="3927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DD61E-244E-8299-2D87-DE07C9DD6DF0}"/>
              </a:ext>
            </a:extLst>
          </p:cNvPr>
          <p:cNvSpPr txBox="1"/>
          <p:nvPr/>
        </p:nvSpPr>
        <p:spPr>
          <a:xfrm>
            <a:off x="461246" y="5672517"/>
            <a:ext cx="4129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At 7.2mm gap K = 9.6977 (nom. 9.26; 4.7%)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K roll-off at 7.5mm gap = 3.4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∙10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(&lt;5 ∙10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C357D-D494-8D92-3830-F03A967FA551}"/>
              </a:ext>
            </a:extLst>
          </p:cNvPr>
          <p:cNvSpPr txBox="1"/>
          <p:nvPr/>
        </p:nvSpPr>
        <p:spPr>
          <a:xfrm>
            <a:off x="6400473" y="5672517"/>
            <a:ext cx="400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Hysteresis is small. For SXUs - up to 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∙10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77258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92CAF-8D99-299C-72DA-EB54F01C7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66701"/>
            <a:ext cx="9356436" cy="632152"/>
          </a:xfrm>
        </p:spPr>
        <p:txBody>
          <a:bodyPr>
            <a:normAutofit/>
          </a:bodyPr>
          <a:lstStyle/>
          <a:p>
            <a:r>
              <a:rPr lang="en-US" dirty="0"/>
              <a:t>Field integrals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D7316-9BA8-F4E5-474C-20C594B0D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AD45E9-6E72-38F1-C707-4D2CAFE1FFB2}"/>
              </a:ext>
            </a:extLst>
          </p:cNvPr>
          <p:cNvSpPr txBox="1"/>
          <p:nvPr/>
        </p:nvSpPr>
        <p:spPr>
          <a:xfrm>
            <a:off x="8284434" y="3023230"/>
            <a:ext cx="3907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Tolerances (operational gap range 7.2÷33mm) :</a:t>
            </a:r>
          </a:p>
          <a:p>
            <a:r>
              <a:rPr lang="en-US" sz="1400" dirty="0"/>
              <a:t>First Integral &lt; ±50µTm</a:t>
            </a:r>
          </a:p>
          <a:p>
            <a:r>
              <a:rPr lang="en-US" sz="1400" dirty="0"/>
              <a:t>Second Integral &lt; ± 200µTm</a:t>
            </a:r>
            <a:r>
              <a:rPr lang="en-US" sz="1400" baseline="30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29974-DB4B-216C-51E9-E69697E7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6" y="1019598"/>
            <a:ext cx="3554778" cy="283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4286F-32A7-A8FB-76A5-A72773433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23" y="3957006"/>
            <a:ext cx="3513962" cy="28346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8E8F17-B18D-6875-6B10-A5734AA2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700" y="1019599"/>
            <a:ext cx="3652735" cy="2937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112AF-10C6-A9BA-F2D7-FA97272EE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700" y="3957006"/>
            <a:ext cx="3538330" cy="28346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0FA5A2-C2DC-0C51-DF1B-1EC31C1D7DB2}"/>
              </a:ext>
            </a:extLst>
          </p:cNvPr>
          <p:cNvCxnSpPr/>
          <p:nvPr/>
        </p:nvCxnSpPr>
        <p:spPr>
          <a:xfrm>
            <a:off x="1310910" y="2383960"/>
            <a:ext cx="0" cy="11005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DF3CD-990C-CEC8-E6E2-794C59E8EE7B}"/>
              </a:ext>
            </a:extLst>
          </p:cNvPr>
          <p:cNvCxnSpPr>
            <a:cxnSpLocks/>
          </p:cNvCxnSpPr>
          <p:nvPr/>
        </p:nvCxnSpPr>
        <p:spPr>
          <a:xfrm>
            <a:off x="5663076" y="2298138"/>
            <a:ext cx="0" cy="12659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760458-D2A3-DA0E-DCD1-C11825BF8A00}"/>
              </a:ext>
            </a:extLst>
          </p:cNvPr>
          <p:cNvCxnSpPr>
            <a:cxnSpLocks/>
          </p:cNvCxnSpPr>
          <p:nvPr/>
        </p:nvCxnSpPr>
        <p:spPr>
          <a:xfrm>
            <a:off x="1244824" y="4507264"/>
            <a:ext cx="0" cy="18921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CED579-AE96-65DE-C13A-2C455CF6BDCD}"/>
              </a:ext>
            </a:extLst>
          </p:cNvPr>
          <p:cNvCxnSpPr>
            <a:cxnSpLocks/>
          </p:cNvCxnSpPr>
          <p:nvPr/>
        </p:nvCxnSpPr>
        <p:spPr>
          <a:xfrm>
            <a:off x="5599688" y="4628644"/>
            <a:ext cx="0" cy="18288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2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61A92-A910-8D4D-EFCC-B04CACD3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errors vs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C22AC-E889-466A-4190-4EE961374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5994-B5C2-4870-462B-3B274F2B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06" y="1725280"/>
            <a:ext cx="5752909" cy="432740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EBC9DF-794D-8761-F624-855958DDE2E0}"/>
              </a:ext>
            </a:extLst>
          </p:cNvPr>
          <p:cNvCxnSpPr/>
          <p:nvPr/>
        </p:nvCxnSpPr>
        <p:spPr>
          <a:xfrm flipH="1" flipV="1">
            <a:off x="3495759" y="4636737"/>
            <a:ext cx="712099" cy="129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2FF97F-2153-84EB-D19A-D3DC008857DB}"/>
              </a:ext>
            </a:extLst>
          </p:cNvPr>
          <p:cNvSpPr txBox="1"/>
          <p:nvPr/>
        </p:nvSpPr>
        <p:spPr>
          <a:xfrm>
            <a:off x="4207858" y="4612320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Tuned at 10mm gap</a:t>
            </a:r>
          </a:p>
        </p:txBody>
      </p:sp>
    </p:spTree>
    <p:extLst>
      <p:ext uri="{BB962C8B-B14F-4D97-AF65-F5344CB8AC3E}">
        <p14:creationId xmlns:p14="http://schemas.microsoft.com/office/powerpoint/2010/main" val="318248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A38460-8CFE-8F73-EA08-77328D61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C4C5-2732-E7E7-BD29-B976DB4BF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6C9E5-73AD-5233-9D8B-19219519D6E5}"/>
              </a:ext>
            </a:extLst>
          </p:cNvPr>
          <p:cNvSpPr txBox="1"/>
          <p:nvPr/>
        </p:nvSpPr>
        <p:spPr>
          <a:xfrm>
            <a:off x="744468" y="1505119"/>
            <a:ext cx="65437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HE-SXU-023 is tuned to tolerances and calibrated.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It required 5 tuning iterations. No issues.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Gap cycling (5,000 gap changes) added to tuning procedure.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Final report is on SLAC v-drive: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F5C73-73A1-0E85-6AD5-9EAAFC04F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914" y="2224262"/>
            <a:ext cx="4309721" cy="378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C9B0AA-F5D7-924C-11C7-AC28D9D85A92}"/>
              </a:ext>
            </a:extLst>
          </p:cNvPr>
          <p:cNvSpPr txBox="1"/>
          <p:nvPr/>
        </p:nvSpPr>
        <p:spPr>
          <a:xfrm>
            <a:off x="979135" y="3429000"/>
            <a:ext cx="5602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V:\MET\MagServe\MagData\LCLS-II-HE\Undulator\ HE_SXU_023\ DATASET0001\Final Results\                                                         </a:t>
            </a:r>
            <a:r>
              <a:rPr lang="en-US" sz="1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2024-08-08 HE-SXU-023 Tuning Results Traveler_signed.pdf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E39E4-D29C-B8BE-833F-118B7872DE9A}"/>
              </a:ext>
            </a:extLst>
          </p:cNvPr>
          <p:cNvSpPr txBox="1"/>
          <p:nvPr/>
        </p:nvSpPr>
        <p:spPr>
          <a:xfrm>
            <a:off x="7833090" y="6210519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By: H-D. Nuhn</a:t>
            </a:r>
          </a:p>
        </p:txBody>
      </p:sp>
    </p:spTree>
    <p:extLst>
      <p:ext uri="{BB962C8B-B14F-4D97-AF65-F5344CB8AC3E}">
        <p14:creationId xmlns:p14="http://schemas.microsoft.com/office/powerpoint/2010/main" val="2039084087"/>
      </p:ext>
    </p:extLst>
  </p:cSld>
  <p:clrMapOvr>
    <a:masterClrMapping/>
  </p:clrMapOvr>
</p:sld>
</file>

<file path=ppt/theme/theme1.xml><?xml version="1.0" encoding="utf-8"?>
<a:theme xmlns:a="http://schemas.openxmlformats.org/drawingml/2006/main" name="LCLS-II-HE Covers/Title Slides">
  <a:themeElements>
    <a:clrScheme name="SLAC LCLS-II-HE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595959"/>
      </a:accent1>
      <a:accent2>
        <a:srgbClr val="C00000"/>
      </a:accent2>
      <a:accent3>
        <a:srgbClr val="375623"/>
      </a:accent3>
      <a:accent4>
        <a:srgbClr val="FFC000"/>
      </a:accent4>
      <a:accent5>
        <a:srgbClr val="0066FF"/>
      </a:accent5>
      <a:accent6>
        <a:srgbClr val="70AD47"/>
      </a:accent6>
      <a:hlink>
        <a:srgbClr val="0563C1"/>
      </a:hlink>
      <a:folHlink>
        <a:srgbClr val="023160"/>
      </a:folHlink>
    </a:clrScheme>
    <a:fontScheme name="LCLS-II-HE_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heavy_template" id="{C19167A2-1C3F-BA4E-A9BB-930633BA4023}" vid="{EB900835-2674-E540-B0FC-4F6823D10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155440659A78A0408E1D62E5CA9D3D0F010038FDF43DE38DE441B1404EB426B26F6A" ma:contentTypeVersion="64" ma:contentTypeDescription="" ma:contentTypeScope="" ma:versionID="37b30382952c6723809b5fe0faab30b0">
  <xsd:schema xmlns:xsd="http://www.w3.org/2001/XMLSchema" xmlns:xs="http://www.w3.org/2001/XMLSchema" xmlns:p="http://schemas.microsoft.com/office/2006/metadata/properties" xmlns:ns2="927df50b-eabe-45c3-be73-209499ae91ed" xmlns:ns3="http://schemas.microsoft.com/sharepoint/v3/fields" xmlns:ns4="e5906dec-eb63-41b5-b7fc-c4c00f3cefd5" targetNamespace="http://schemas.microsoft.com/office/2006/metadata/properties" ma:root="true" ma:fieldsID="4a963105cd7bd64a50a705a9671f1aa5" ns2:_="" ns3:_="" ns4:_="">
    <xsd:import namespace="927df50b-eabe-45c3-be73-209499ae91ed"/>
    <xsd:import namespace="http://schemas.microsoft.com/sharepoint/v3/fields"/>
    <xsd:import namespace="e5906dec-eb63-41b5-b7fc-c4c00f3cefd5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D_x0020_Area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Originator" minOccurs="0"/>
                <xsd:element ref="ns2:Approvers" minOccurs="0"/>
                <xsd:element ref="ns2:In_x0020_Use" minOccurs="0"/>
                <xsd:element ref="ns2:Subsystem" minOccurs="0"/>
                <xsd:element ref="ns2:Legacy_x0020_Previous_x0020_Document_x0020_Number" minOccurs="0"/>
                <xsd:element ref="ns2:Notes1" minOccurs="0"/>
                <xsd:element ref="ns2:Document_x0020_Subsection" minOccurs="0"/>
                <xsd:element ref="ns3:ShortComment" minOccurs="0"/>
                <xsd:element ref="ns2:Source_x0020_Document_x0020_ID1" minOccurs="0"/>
                <xsd:element ref="ns2:Published_x0020_Document_x0020_ID" minOccurs="0"/>
                <xsd:element ref="ns2:Document_x0020_Sequential_x0020_Number" minOccurs="0"/>
                <xsd:element ref="ns2:DCO_x0020_Number" minOccurs="0"/>
                <xsd:element ref="ns2:_dlc_DocIdUrl" minOccurs="0"/>
                <xsd:element ref="ns2:_dlc_DocIdPersistId" minOccurs="0"/>
                <xsd:element ref="ns2:m0f8c9a06362439a93ccf8e7250f9630" minOccurs="0"/>
                <xsd:element ref="ns2:TaxCatchAll" minOccurs="0"/>
                <xsd:element ref="ns2:TaxCatchAllLabel" minOccurs="0"/>
                <xsd:element ref="ns2:dfbd1098dd984cca8e572d891b515fc5" minOccurs="0"/>
                <xsd:element ref="ns2:CD_x0020_System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2:eb957945f0cf41a089fc8cbef600415c" minOccurs="0"/>
                <xsd:element ref="ns2:Related_x0020_URL" minOccurs="0"/>
                <xsd:element ref="ns2:_dlc_DocId" minOccurs="0"/>
                <xsd:element ref="ns4:MediaServiceMetadata" minOccurs="0"/>
                <xsd:element ref="ns4:MediaServiceFastMetadata" minOccurs="0"/>
                <xsd:element ref="ns4:All_x0020_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f50b-eabe-45c3-be73-209499ae91ed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Document Number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D_x0020_Area" ma:index="6" nillable="true" ma:displayName="CD Area" ma:default="--" ma:format="Dropdown" ma:indexed="true" ma:internalName="CD_x0020_Area" ma:readOnly="false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08 FACET-II"/>
          <xsd:enumeration value="09 LCLS-II-HE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InProgress_x0020_Revision" ma:index="7" nillable="true" ma:displayName="In Progress Revision" ma:internalName="InProgress_x0020_Revision" ma:readOnly="false">
      <xsd:simpleType>
        <xsd:restriction base="dms:Text">
          <xsd:maxLength value="255"/>
        </xsd:restriction>
      </xsd:simpleType>
    </xsd:element>
    <xsd:element name="Current_x0020_Release_x0020_Revision" ma:index="8" nillable="true" ma:displayName="Current Released Revision" ma:indexed="true" ma:internalName="Current_x0020_Release_x0020_Revision" ma:readOnly="false">
      <xsd:simpleType>
        <xsd:restriction base="dms:Text">
          <xsd:maxLength value="255"/>
        </xsd:restriction>
      </xsd:simpleType>
    </xsd:element>
    <xsd:element name="Current_x0020_Released_x0020_Revision_x0020_Date" ma:index="9" nillable="true" ma:displayName="Current Released Revision Date" ma:format="DateOnly" ma:indexed="true" ma:internalName="Current_x0020_Released_x0020_Revision_x0020_Date" ma:readOnly="false">
      <xsd:simpleType>
        <xsd:restriction base="dms:DateTime"/>
      </xsd:simpleType>
    </xsd:element>
    <xsd:element name="Originator" ma:index="10" nillable="true" ma:displayName="Originators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11" nillable="true" ma:displayName="Approvers" ma:list="UserInfo" ma:SearchPeopleOnly="false" ma:SharePointGroup="0" ma:internalName="Approvers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_x0020_Use" ma:index="12" nillable="true" ma:displayName="In Use" ma:default="1" ma:indexed="true" ma:internalName="In_x0020_Use" ma:readOnly="false">
      <xsd:simpleType>
        <xsd:restriction base="dms:Boolean"/>
      </xsd:simpleType>
    </xsd:element>
    <xsd:element name="Subsystem" ma:index="13" nillable="true" ma:displayName="Subsystem" ma:default="----" ma:internalName="Subsyste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Project Interface"/>
                    <xsd:enumeration value="Controls"/>
                    <xsd:enumeration value="Emergency"/>
                    <xsd:enumeration value="HX-2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RSY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Legacy_x0020_Previous_x0020_Document_x0020_Number" ma:index="14" nillable="true" ma:displayName="Previous Document Number" ma:internalName="Legacy_x0020_Previous_x0020_Document_x0020_Number" ma:readOnly="false">
      <xsd:simpleType>
        <xsd:restriction base="dms:Text">
          <xsd:maxLength value="255"/>
        </xsd:restriction>
      </xsd:simpleType>
    </xsd:element>
    <xsd:element name="Notes1" ma:index="15" nillable="true" ma:displayName="Notes" ma:internalName="Notes1" ma:readOnly="false">
      <xsd:simpleType>
        <xsd:restriction base="dms:Note">
          <xsd:maxLength value="255"/>
        </xsd:restriction>
      </xsd:simpleType>
    </xsd:element>
    <xsd:element name="Document_x0020_Subsection" ma:index="17" nillable="true" ma:displayName="Document Subsection" ma:default="00" ma:indexed="true" ma:internalName="Document_x0020_Subsection" ma:readOnly="false">
      <xsd:simpleType>
        <xsd:restriction base="dms:Text">
          <xsd:maxLength value="255"/>
        </xsd:restriction>
      </xsd:simpleType>
    </xsd:element>
    <xsd:element name="Source_x0020_Document_x0020_ID1" ma:index="21" nillable="true" ma:displayName="Source Document ID" ma:internalName="Source_x0020_Document_x0020_ID1" ma:readOnly="false">
      <xsd:simpleType>
        <xsd:restriction base="dms:Text">
          <xsd:maxLength value="255"/>
        </xsd:restriction>
      </xsd:simpleType>
    </xsd:element>
    <xsd:element name="Published_x0020_Document_x0020_ID" ma:index="22" nillable="true" ma:displayName="Published Document ID" ma:internalName="Published_x0020_Document_x0020_ID" ma:readOnly="false">
      <xsd:simpleType>
        <xsd:restriction base="dms:Text">
          <xsd:maxLength value="255"/>
        </xsd:restriction>
      </xsd:simpleType>
    </xsd:element>
    <xsd:element name="Document_x0020_Sequential_x0020_Number" ma:index="23" nillable="true" ma:displayName="Document Sequential Number" ma:hidden="true" ma:internalName="Document_x0020_Sequential_x0020_Number" ma:readOnly="false">
      <xsd:simpleType>
        <xsd:restriction base="dms:Text">
          <xsd:maxLength value="255"/>
        </xsd:restriction>
      </xsd:simpleType>
    </xsd:element>
    <xsd:element name="DCO_x0020_Number" ma:index="24" nillable="true" ma:displayName="DCO Number" ma:hidden="true" ma:internalName="DCO_x0020_Number" ma:readOnly="false">
      <xsd:simpleType>
        <xsd:restriction base="dms:Not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0f8c9a06362439a93ccf8e7250f9630" ma:index="27" nillable="true" ma:taxonomy="true" ma:internalName="m0f8c9a06362439a93ccf8e7250f9630" ma:taxonomyFieldName="Document_x0020_Type" ma:displayName="Document Type" ma:indexed="true" ma:readOnly="false" ma:fieldId="{60f8c9a0-6362-439a-93cc-f8e7250f9630}" ma:sspId="fd420da9-6cce-460f-935b-b5e0b28d9e79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fed96870-3cb8-4f71-aca6-62eeee53668a}" ma:internalName="TaxCatchAll" ma:readOnly="false" ma:showField="CatchAllData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hidden="true" ma:list="{fed96870-3cb8-4f71-aca6-62eeee53668a}" ma:internalName="TaxCatchAllLabel" ma:readOnly="true" ma:showField="CatchAllDataLabel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bd1098dd984cca8e572d891b515fc5" ma:index="30" nillable="true" ma:taxonomy="true" ma:internalName="dfbd1098dd984cca8e572d891b515fc5" ma:taxonomyFieldName="Organization_x0020_Unit" ma:displayName="Organization Unit" ma:indexed="true" ma:readOnly="false" ma:fieldId="{dfbd1098-dd98-4cca-8e57-2d891b515fc5}" ma:sspId="fd420da9-6cce-460f-935b-b5e0b28d9e79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_x0020_System" ma:index="31" nillable="true" ma:displayName="CD System" ma:default="--" ma:format="Dropdown" ma:hidden="true" ma:internalName="CD_x0020_System" ma:readOnly="false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Source_x0020_Document_x0020_ID" ma:index="37" nillable="true" ma:displayName="Source Document Library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38" nillable="true" ma:displayName="Related Document URL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39" nillable="true" ma:displayName="Legacy Document URL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eb957945f0cf41a089fc8cbef600415c" ma:index="40" nillable="true" ma:taxonomy="true" ma:internalName="eb957945f0cf41a089fc8cbef600415c" ma:taxonomyFieldName="Document_x0020_Sub_x0020_Type" ma:displayName="Document Sub Type" ma:indexed="true" ma:readOnly="false" ma:fieldId="{eb957945-f0cf-41a0-89fc-8cbef600415c}" ma:sspId="fd420da9-6cce-460f-935b-b5e0b28d9e79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_x0020_URL" ma:index="41" nillable="true" ma:displayName="Related URL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19" nillable="true" ma:displayName="Comments" ma:internalName="ShortCom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6dec-eb63-41b5-b7fc-c4c00f3ce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4" nillable="true" ma:displayName="MediaServiceFastMetadata" ma:hidden="true" ma:internalName="MediaServiceFastMetadata" ma:readOnly="true">
      <xsd:simpleType>
        <xsd:restriction base="dms:Note"/>
      </xsd:simpleType>
    </xsd:element>
    <xsd:element name="All_x0020_Approvers" ma:index="45" nillable="true" ma:displayName="All Approvers" ma:internalName="All_x0020_Approv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0_Document_x0020_ID1 xmlns="927df50b-eabe-45c3-be73-209499ae91ed" xsi:nil="true"/>
    <Legacy_x0020_Document_x0020_URL xmlns="927df50b-eabe-45c3-be73-209499ae91ed" xsi:nil="true"/>
    <Originator xmlns="927df50b-eabe-45c3-be73-209499ae91ed">
      <UserInfo>
        <DisplayName/>
        <AccountId xsi:nil="true"/>
        <AccountType/>
      </UserInfo>
    </Originator>
    <Published_x0020_Document_x0020_ID xmlns="927df50b-eabe-45c3-be73-209499ae91ed" xsi:nil="true"/>
    <m0f8c9a06362439a93ccf8e7250f9630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CD_x0020_Area xmlns="927df50b-eabe-45c3-be73-209499ae91ed">--</CD_x0020_Area>
    <InProgress_x0020_Revision xmlns="927df50b-eabe-45c3-be73-209499ae91ed" xsi:nil="true"/>
    <All_x0020_Approvers xmlns="e5906dec-eb63-41b5-b7fc-c4c00f3cefd5" xsi:nil="true"/>
    <In_x0020_Use xmlns="927df50b-eabe-45c3-be73-209499ae91ed">true</In_x0020_Use>
    <Notes1 xmlns="927df50b-eabe-45c3-be73-209499ae91ed" xsi:nil="true"/>
    <DCO_x0020_Number xmlns="927df50b-eabe-45c3-be73-209499ae91ed" xsi:nil="true"/>
    <dfbd1098dd984cca8e572d891b515fc5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LCLS:LCLS-II-HE</TermName>
          <TermId xmlns="http://schemas.microsoft.com/office/infopath/2007/PartnerControls">f34a38a4-a388-47f5-830f-65abcb77da74</TermId>
        </TermInfo>
      </Terms>
    </dfbd1098dd984cca8e572d891b515fc5>
    <Related_x0020_URL xmlns="927df50b-eabe-45c3-be73-209499ae91ed">
      <Url xsi:nil="true"/>
      <Description xsi:nil="true"/>
    </Related_x0020_URL>
    <Subsystem xmlns="927df50b-eabe-45c3-be73-209499ae91ed">
      <Value>----</Value>
    </Subsystem>
    <Legacy_x0020_Previous_x0020_Document_x0020_Number xmlns="927df50b-eabe-45c3-be73-209499ae91ed" xsi:nil="true"/>
    <Document_x0020_Subsection xmlns="927df50b-eabe-45c3-be73-209499ae91ed">00</Document_x0020_Subsection>
    <eb957945f0cf41a089fc8cbef600415c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_dlc_DocIdPersistId xmlns="927df50b-eabe-45c3-be73-209499ae91ed" xsi:nil="true"/>
    <CD_x0020_System xmlns="927df50b-eabe-45c3-be73-209499ae91ed">--</CD_x0020_System>
    <Related_x0020_Document_x0020_URL xmlns="927df50b-eabe-45c3-be73-209499ae91ed">
      <Url xsi:nil="true"/>
      <Description xsi:nil="true"/>
    </Related_x0020_Document_x0020_URL>
    <Legacy_x0020_Document_x0020_Number xmlns="927df50b-eabe-45c3-be73-209499ae91ed">N/A</Legacy_x0020_Document_x0020_Number>
    <Current_x0020_Released_x0020_Revision_x0020_Date xmlns="927df50b-eabe-45c3-be73-209499ae91ed">2022-09-08T07:00:00+00:00</Current_x0020_Released_x0020_Revision_x0020_Date>
    <Document_x0020_Sequential_x0020_Number xmlns="927df50b-eabe-45c3-be73-209499ae91ed" xsi:nil="true"/>
    <Approvers xmlns="927df50b-eabe-45c3-be73-209499ae91ed">
      <UserInfo>
        <DisplayName/>
        <AccountId xsi:nil="true"/>
        <AccountType/>
      </UserInfo>
    </Approvers>
    <Source_x0020_Document_x0020_ID xmlns="927df50b-eabe-45c3-be73-209499ae91ed" xsi:nil="true"/>
    <Current_x0020_Release_x0020_Revision xmlns="927df50b-eabe-45c3-be73-209499ae91ed">R2</Current_x0020_Release_x0020_Revision>
    <TaxCatchAll xmlns="927df50b-eabe-45c3-be73-209499ae91ed">
      <Value>12</Value>
      <Value>11</Value>
      <Value>105</Value>
    </TaxCatchAll>
    <_dlc_DocId xmlns="927df50b-eabe-45c3-be73-209499ae91ed">SLACDOC-4-5729</_dlc_DocId>
    <_dlc_DocIdUrl xmlns="927df50b-eabe-45c3-be73-209499ae91ed">
      <Url>https://slac.sharepoint.com/sites/pub/_layouts/15/DocIdRedir.aspx?ID=SLACDOC-4-5729</Url>
      <Description>SLACDOC-4-5729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A1E500-3292-49AB-89A3-D43C53AFC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5602C-5E26-4831-B6B5-1FA91BF31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f50b-eabe-45c3-be73-209499ae91ed"/>
    <ds:schemaRef ds:uri="http://schemas.microsoft.com/sharepoint/v3/fields"/>
    <ds:schemaRef ds:uri="e5906dec-eb63-41b5-b7fc-c4c00f3ce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9C0A3F-B970-457B-A59E-529584E48F6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e5906dec-eb63-41b5-b7fc-c4c00f3cefd5"/>
    <ds:schemaRef ds:uri="http://schemas.openxmlformats.org/package/2006/metadata/core-properties"/>
    <ds:schemaRef ds:uri="http://purl.org/dc/elements/1.1/"/>
    <ds:schemaRef ds:uri="927df50b-eabe-45c3-be73-209499ae91e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98B4C26-1213-4646-8F5A-7A72C8D939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356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Lato</vt:lpstr>
      <vt:lpstr>Courier New</vt:lpstr>
      <vt:lpstr>LCLS-II-HE Covers/Title Slides</vt:lpstr>
      <vt:lpstr>PowerPoint Presentation</vt:lpstr>
      <vt:lpstr>Outline</vt:lpstr>
      <vt:lpstr>Tuning</vt:lpstr>
      <vt:lpstr>Peak fields and trajectories</vt:lpstr>
      <vt:lpstr>Phase errors</vt:lpstr>
      <vt:lpstr>K vs gap</vt:lpstr>
      <vt:lpstr>Field integrals</vt:lpstr>
      <vt:lpstr>Phase errors vs gap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Presentation PowerPoint Template</dc:title>
  <dc:subject/>
  <dc:creator>Hast, Carsten</dc:creator>
  <cp:keywords/>
  <dc:description/>
  <cp:lastModifiedBy>Levashov, Yurii I.</cp:lastModifiedBy>
  <cp:revision>111</cp:revision>
  <dcterms:created xsi:type="dcterms:W3CDTF">2022-05-02T20:58:08Z</dcterms:created>
  <dcterms:modified xsi:type="dcterms:W3CDTF">2024-08-13T16:11:35Z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0x010100155440659A78A0408E1D62E5CA9D3D0F010038FDF43DE38DE441B1404EB426B26F6A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Collaborators">
    <vt:lpwstr/>
  </property>
  <property fmtid="{D5CDD505-2E9C-101B-9397-08002B2CF9AE}" pid="6" name="Associated Policy">
    <vt:lpwstr>--</vt:lpwstr>
  </property>
  <property fmtid="{D5CDD505-2E9C-101B-9397-08002B2CF9AE}" pid="7" name="CD Section">
    <vt:lpwstr>--</vt:lpwstr>
  </property>
  <property fmtid="{D5CDD505-2E9C-101B-9397-08002B2CF9AE}" pid="8" name="CDMS_Area">
    <vt:lpwstr>--</vt:lpwstr>
  </property>
  <property fmtid="{D5CDD505-2E9C-101B-9397-08002B2CF9AE}" pid="9" name="Lock and Tag">
    <vt:bool>false</vt:bool>
  </property>
  <property fmtid="{D5CDD505-2E9C-101B-9397-08002B2CF9AE}" pid="10" name="Retention Action">
    <vt:lpwstr>--</vt:lpwstr>
  </property>
  <property fmtid="{D5CDD505-2E9C-101B-9397-08002B2CF9AE}" pid="11" name="Utilization">
    <vt:lpwstr>Principal</vt:lpwstr>
  </property>
  <property fmtid="{D5CDD505-2E9C-101B-9397-08002B2CF9AE}" pid="12" name="Title1">
    <vt:lpwstr/>
  </property>
  <property fmtid="{D5CDD505-2E9C-101B-9397-08002B2CF9AE}" pid="13" name="Form">
    <vt:bool>false</vt:bool>
  </property>
  <property fmtid="{D5CDD505-2E9C-101B-9397-08002B2CF9AE}" pid="14" name="_dlc_DocIdItemGuid">
    <vt:lpwstr>1df54946-d11d-4e7a-9049-d27a4fc9d228</vt:lpwstr>
  </property>
  <property fmtid="{D5CDD505-2E9C-101B-9397-08002B2CF9AE}" pid="15" name="Document Specialists">
    <vt:lpwstr/>
  </property>
  <property fmtid="{D5CDD505-2E9C-101B-9397-08002B2CF9AE}" pid="16" name="DocType">
    <vt:lpwstr>Presentation</vt:lpwstr>
  </property>
  <property fmtid="{D5CDD505-2E9C-101B-9397-08002B2CF9AE}" pid="17" name="Plenary Agenda Item">
    <vt:lpwstr>7</vt:lpwstr>
  </property>
  <property fmtid="{D5CDD505-2E9C-101B-9397-08002B2CF9AE}" pid="18" name="Document Type">
    <vt:lpwstr>105;#Templates|09abdf3f-5dae-474d-8c44-157bf154b270</vt:lpwstr>
  </property>
  <property fmtid="{D5CDD505-2E9C-101B-9397-08002B2CF9AE}" pid="19" name="Organization Unit">
    <vt:lpwstr>12;#LCLS:LCLS-II-HE|f34a38a4-a388-47f5-830f-65abcb77da74</vt:lpwstr>
  </property>
  <property fmtid="{D5CDD505-2E9C-101B-9397-08002B2CF9AE}" pid="20" name="Document Sub Type">
    <vt:lpwstr>11;#Templates|09abdf3f-5dae-474d-8c44-157bf154b270</vt:lpwstr>
  </property>
  <property fmtid="{D5CDD505-2E9C-101B-9397-08002B2CF9AE}" pid="21" name="URL">
    <vt:lpwstr/>
  </property>
  <property fmtid="{D5CDD505-2E9C-101B-9397-08002B2CF9AE}" pid="22" name="Plenary Agenda">
    <vt:lpwstr>8</vt:lpwstr>
  </property>
  <property fmtid="{D5CDD505-2E9C-101B-9397-08002B2CF9AE}" pid="23" name="Other Collaborators">
    <vt:lpwstr/>
  </property>
  <property fmtid="{D5CDD505-2E9C-101B-9397-08002B2CF9AE}" pid="24" name="Reviewers">
    <vt:lpwstr/>
  </property>
  <property fmtid="{D5CDD505-2E9C-101B-9397-08002B2CF9AE}" pid="25" name="Rescinded">
    <vt:bool>false</vt:bool>
  </property>
  <property fmtid="{D5CDD505-2E9C-101B-9397-08002B2CF9AE}" pid="26" name="Tier">
    <vt:lpwstr>Tier 3</vt:lpwstr>
  </property>
  <property fmtid="{D5CDD505-2E9C-101B-9397-08002B2CF9AE}" pid="27" name="Formatting Updated">
    <vt:lpwstr>true</vt:lpwstr>
  </property>
</Properties>
</file>