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02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96EB-EF72-4C62-9D24-1F799C727D3D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1084-45A8-4D8B-8409-0A92BB316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746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96EB-EF72-4C62-9D24-1F799C727D3D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1084-45A8-4D8B-8409-0A92BB316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873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96EB-EF72-4C62-9D24-1F799C727D3D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1084-45A8-4D8B-8409-0A92BB316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68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48001" y="1"/>
            <a:ext cx="9144025" cy="1252732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609600" y="1243584"/>
            <a:ext cx="10811933" cy="5065523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spcBef>
                <a:spcPts val="0"/>
              </a:spcBef>
              <a:buClr>
                <a:srgbClr val="981E32"/>
              </a:buClr>
              <a:defRPr sz="2933"/>
            </a:lvl2pPr>
            <a:lvl3pPr>
              <a:buClr>
                <a:srgbClr val="981E32"/>
              </a:buClr>
              <a:defRPr/>
            </a:lvl3pPr>
            <a:lvl4pPr>
              <a:buClr>
                <a:srgbClr val="981E32"/>
              </a:buClr>
              <a:defRPr sz="2400"/>
            </a:lvl4pPr>
            <a:lvl5pPr>
              <a:buClr>
                <a:srgbClr val="981E32"/>
              </a:buClr>
              <a:defRPr sz="2133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A197638-9851-F747-8EBB-B9AD703D4D33}"/>
              </a:ext>
            </a:extLst>
          </p:cNvPr>
          <p:cNvCxnSpPr>
            <a:cxnSpLocks/>
          </p:cNvCxnSpPr>
          <p:nvPr userDrawn="1"/>
        </p:nvCxnSpPr>
        <p:spPr>
          <a:xfrm>
            <a:off x="-1979" y="1036320"/>
            <a:ext cx="11582400" cy="0"/>
          </a:xfrm>
          <a:prstGeom prst="line">
            <a:avLst/>
          </a:prstGeom>
          <a:ln w="22225">
            <a:solidFill>
              <a:srgbClr val="A4001D"/>
            </a:solidFill>
            <a:headEnd type="none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2AC4ED-84D0-F24C-9847-AD823FEB318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593965" y="6497473"/>
            <a:ext cx="10813225" cy="366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marL="8466" algn="l"/>
            <a:r>
              <a:rPr lang="en-US" smtClean="0"/>
              <a:t>Convener email: xxx@slac.stanford.edu               Presenter email: xxx@slac.stanford.edu                             LCLS-II-HE 2022 Director’s Status Review,  8-11 Feb 2022​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53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96EB-EF72-4C62-9D24-1F799C727D3D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1084-45A8-4D8B-8409-0A92BB316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971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96EB-EF72-4C62-9D24-1F799C727D3D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1084-45A8-4D8B-8409-0A92BB316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350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96EB-EF72-4C62-9D24-1F799C727D3D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1084-45A8-4D8B-8409-0A92BB316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491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96EB-EF72-4C62-9D24-1F799C727D3D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1084-45A8-4D8B-8409-0A92BB316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904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96EB-EF72-4C62-9D24-1F799C727D3D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1084-45A8-4D8B-8409-0A92BB316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059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96EB-EF72-4C62-9D24-1F799C727D3D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1084-45A8-4D8B-8409-0A92BB316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98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96EB-EF72-4C62-9D24-1F799C727D3D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1084-45A8-4D8B-8409-0A92BB316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185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696EB-EF72-4C62-9D24-1F799C727D3D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E1084-45A8-4D8B-8409-0A92BB316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083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96EB-EF72-4C62-9D24-1F799C727D3D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E1084-45A8-4D8B-8409-0A92BB316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213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89065" y="9562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Evaluation of magnetic structure design, requirements.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924198"/>
              </p:ext>
            </p:extLst>
          </p:nvPr>
        </p:nvGraphicFramePr>
        <p:xfrm>
          <a:off x="417690" y="1263415"/>
          <a:ext cx="10788475" cy="4593023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1554263">
                  <a:extLst>
                    <a:ext uri="{9D8B030D-6E8A-4147-A177-3AD203B41FA5}">
                      <a16:colId xmlns:a16="http://schemas.microsoft.com/office/drawing/2014/main" val="3978225211"/>
                    </a:ext>
                  </a:extLst>
                </a:gridCol>
                <a:gridCol w="3433703">
                  <a:extLst>
                    <a:ext uri="{9D8B030D-6E8A-4147-A177-3AD203B41FA5}">
                      <a16:colId xmlns:a16="http://schemas.microsoft.com/office/drawing/2014/main" val="2993669107"/>
                    </a:ext>
                  </a:extLst>
                </a:gridCol>
                <a:gridCol w="940739">
                  <a:extLst>
                    <a:ext uri="{9D8B030D-6E8A-4147-A177-3AD203B41FA5}">
                      <a16:colId xmlns:a16="http://schemas.microsoft.com/office/drawing/2014/main" val="1704174844"/>
                    </a:ext>
                  </a:extLst>
                </a:gridCol>
                <a:gridCol w="1483820">
                  <a:extLst>
                    <a:ext uri="{9D8B030D-6E8A-4147-A177-3AD203B41FA5}">
                      <a16:colId xmlns:a16="http://schemas.microsoft.com/office/drawing/2014/main" val="1881600075"/>
                    </a:ext>
                  </a:extLst>
                </a:gridCol>
                <a:gridCol w="1687975">
                  <a:extLst>
                    <a:ext uri="{9D8B030D-6E8A-4147-A177-3AD203B41FA5}">
                      <a16:colId xmlns:a16="http://schemas.microsoft.com/office/drawing/2014/main" val="2860241930"/>
                    </a:ext>
                  </a:extLst>
                </a:gridCol>
                <a:gridCol w="1687975">
                  <a:extLst>
                    <a:ext uri="{9D8B030D-6E8A-4147-A177-3AD203B41FA5}">
                      <a16:colId xmlns:a16="http://schemas.microsoft.com/office/drawing/2014/main" val="2658693004"/>
                    </a:ext>
                  </a:extLst>
                </a:gridCol>
              </a:tblGrid>
              <a:tr h="297971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Arial"/>
                        </a:rPr>
                        <a:t>Requirement # </a:t>
                      </a:r>
                      <a:endParaRPr lang="en-US" sz="1200" b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Arial"/>
                        </a:rPr>
                        <a:t>Parameter </a:t>
                      </a:r>
                      <a:endParaRPr lang="en-US" sz="1200" b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29845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Arial"/>
                        </a:rPr>
                        <a:t>Unit </a:t>
                      </a:r>
                      <a:endParaRPr lang="en-US" sz="1200" b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2921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Arial"/>
                        </a:rPr>
                        <a:t>Requirement</a:t>
                      </a:r>
                      <a:endParaRPr lang="en-US" sz="1200" b="0" dirty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>
                          <a:effectLst/>
                        </a:rPr>
                        <a:t>Verification</a:t>
                      </a:r>
                      <a:endParaRPr lang="en-US" sz="2400" dirty="0"/>
                    </a:p>
                  </a:txBody>
                  <a:tcPr marL="53213" marR="30548" marT="23649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>
                          <a:effectLst/>
                        </a:rPr>
                        <a:t>Test Results</a:t>
                      </a:r>
                    </a:p>
                  </a:txBody>
                  <a:tcPr marL="53212" marR="30547" marT="23648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19366"/>
                  </a:ext>
                </a:extLst>
              </a:tr>
              <a:tr h="320024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Arial"/>
                        </a:rPr>
                        <a:t>PRD0049.4014 </a:t>
                      </a:r>
                      <a:endParaRPr lang="en-US" sz="1200" b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</a:rPr>
                        <a:t>Undulator period length 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3048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</a:rPr>
                        <a:t>mm 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3048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56 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Test</a:t>
                      </a:r>
                    </a:p>
                  </a:txBody>
                  <a:tcPr marL="53213" marR="30548" marT="23649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56.000±0.020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3212" marR="30547" marT="23648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885151"/>
                  </a:ext>
                </a:extLst>
              </a:tr>
              <a:tr h="32844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Arial"/>
                        </a:rPr>
                        <a:t>PRD0049.4024 </a:t>
                      </a:r>
                      <a:endParaRPr lang="en-US" sz="1200" b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/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</a:rPr>
                        <a:t>Minimum operational magnetic gap 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/>
                </a:tc>
                <a:tc>
                  <a:txBody>
                    <a:bodyPr/>
                    <a:lstStyle/>
                    <a:p>
                      <a:pPr marL="0" marR="3048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</a:rPr>
                        <a:t>mm 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/>
                </a:tc>
                <a:tc>
                  <a:txBody>
                    <a:bodyPr/>
                    <a:lstStyle/>
                    <a:p>
                      <a:pPr marL="0" marR="3048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7.2 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>
                          <a:effectLst/>
                        </a:rPr>
                        <a:t>Inspection</a:t>
                      </a:r>
                      <a:endParaRPr lang="en-US" sz="2400" dirty="0"/>
                    </a:p>
                  </a:txBody>
                  <a:tcPr marL="53213" marR="30548" marT="23649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7.2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3212" marR="30547" marT="23648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8774612"/>
                  </a:ext>
                </a:extLst>
              </a:tr>
              <a:tr h="33686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Arial"/>
                        </a:rPr>
                        <a:t>PRD0049.4025 </a:t>
                      </a:r>
                      <a:endParaRPr lang="en-US" sz="1200" b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</a:rPr>
                        <a:t>Maximum operational magnetic gap 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3048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</a:rPr>
                        <a:t>mm 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3048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33 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>
                          <a:effectLst/>
                        </a:rPr>
                        <a:t>Inspection</a:t>
                      </a:r>
                      <a:endParaRPr lang="en-US" sz="2400" dirty="0"/>
                    </a:p>
                  </a:txBody>
                  <a:tcPr marL="53213" marR="30548" marT="23649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3212" marR="30547" marT="23648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8637777"/>
                  </a:ext>
                </a:extLst>
              </a:tr>
              <a:tr h="33686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dirty="0">
                          <a:effectLst/>
                          <a:latin typeface="Arial"/>
                        </a:rPr>
                        <a:t>PRD0049.4026</a:t>
                      </a:r>
                    </a:p>
                  </a:txBody>
                  <a:tcPr marL="53213" marR="30548" marT="23649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Arial"/>
                        </a:rPr>
                        <a:t>On-Axis vertical effective field at min. </a:t>
                      </a:r>
                      <a:r>
                        <a:rPr lang="en-US" sz="1200" dirty="0" err="1">
                          <a:effectLst/>
                          <a:latin typeface="Arial"/>
                        </a:rPr>
                        <a:t>oper</a:t>
                      </a:r>
                      <a:r>
                        <a:rPr lang="en-US" sz="1200" dirty="0">
                          <a:effectLst/>
                          <a:latin typeface="Arial"/>
                        </a:rPr>
                        <a:t>. gap</a:t>
                      </a:r>
                    </a:p>
                  </a:txBody>
                  <a:tcPr marL="53213" marR="30548" marT="23649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Arial"/>
                        </a:rPr>
                        <a:t>T</a:t>
                      </a:r>
                    </a:p>
                  </a:txBody>
                  <a:tcPr marL="53213" marR="30548" marT="23649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&gt;1.76</a:t>
                      </a:r>
                    </a:p>
                  </a:txBody>
                  <a:tcPr marL="53213" marR="30548" marT="23649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>
                          <a:effectLst/>
                        </a:rPr>
                        <a:t>Test</a:t>
                      </a:r>
                    </a:p>
                  </a:txBody>
                  <a:tcPr marL="53212" marR="30547" marT="23648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1.8505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3212" marR="30547" marT="23648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5627769"/>
                  </a:ext>
                </a:extLst>
              </a:tr>
              <a:tr h="33686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dirty="0">
                          <a:effectLst/>
                          <a:latin typeface="Arial"/>
                        </a:rPr>
                        <a:t>PRD0049.4027</a:t>
                      </a:r>
                    </a:p>
                  </a:txBody>
                  <a:tcPr marL="53212" marR="30547" marT="23648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Arial"/>
                        </a:rPr>
                        <a:t>Keff at minimum operational gap</a:t>
                      </a:r>
                    </a:p>
                  </a:txBody>
                  <a:tcPr marL="53212" marR="30547" marT="23648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53212" marR="30547" marT="23648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&gt;9.21</a:t>
                      </a:r>
                    </a:p>
                  </a:txBody>
                  <a:tcPr marL="53212" marR="30547" marT="23648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>
                          <a:effectLst/>
                        </a:rPr>
                        <a:t>Test/Analysis</a:t>
                      </a:r>
                    </a:p>
                  </a:txBody>
                  <a:tcPr marL="53212" marR="30547" marT="23648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9.7362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3212" marR="30547" marT="23648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4964329"/>
                  </a:ext>
                </a:extLst>
              </a:tr>
              <a:tr h="336867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dirty="0">
                          <a:effectLst/>
                          <a:latin typeface="Arial"/>
                        </a:rPr>
                        <a:t>PRD0049.4033</a:t>
                      </a:r>
                    </a:p>
                  </a:txBody>
                  <a:tcPr marL="53212" marR="30547" marT="23648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Arial"/>
                        </a:rPr>
                        <a:t>Undulator parameter tolerance </a:t>
                      </a:r>
                      <a:r>
                        <a:rPr lang="en-US" sz="1200" dirty="0" err="1">
                          <a:effectLst/>
                          <a:latin typeface="Arial"/>
                        </a:rPr>
                        <a:t>ΔKeff</a:t>
                      </a:r>
                      <a:r>
                        <a:rPr lang="en-US" sz="1200" dirty="0">
                          <a:effectLst/>
                          <a:latin typeface="Arial"/>
                        </a:rPr>
                        <a:t>/Keff</a:t>
                      </a:r>
                    </a:p>
                  </a:txBody>
                  <a:tcPr marL="53212" marR="30547" marT="23648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Arial"/>
                        </a:rPr>
                        <a:t>-</a:t>
                      </a:r>
                    </a:p>
                  </a:txBody>
                  <a:tcPr marL="53212" marR="30547" marT="23648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>
                          <a:effectLst/>
                        </a:rPr>
                        <a:t>±5.5×10</a:t>
                      </a:r>
                      <a:r>
                        <a:rPr lang="en-US" sz="1200" b="0" i="0" u="none" strike="noStrike" baseline="30000" noProof="0" dirty="0">
                          <a:effectLst/>
                        </a:rPr>
                        <a:t>-4</a:t>
                      </a:r>
                      <a:endParaRPr lang="en-US" sz="2400" dirty="0"/>
                    </a:p>
                  </a:txBody>
                  <a:tcPr marL="53212" marR="30547" marT="23648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>
                          <a:effectLst/>
                        </a:rPr>
                        <a:t>Test/Analysis</a:t>
                      </a:r>
                    </a:p>
                  </a:txBody>
                  <a:tcPr marL="53212" marR="30547" marT="23648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±5×10</a:t>
                      </a:r>
                      <a:r>
                        <a:rPr lang="en-US" sz="1200" b="0" i="0" u="none" strike="noStrike" baseline="30000" noProof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3212" marR="30547" marT="23648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4889527"/>
                  </a:ext>
                </a:extLst>
              </a:tr>
              <a:tr h="32844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Arial"/>
                        </a:rPr>
                        <a:t>PRD0049.4029 </a:t>
                      </a:r>
                      <a:endParaRPr lang="en-US" sz="1200" b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</a:rPr>
                        <a:t>Minimum operational K values 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29845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</a:rPr>
                        <a:t>- 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2921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1.51 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>
                          <a:effectLst/>
                        </a:rPr>
                        <a:t> Test/ Analysis</a:t>
                      </a:r>
                      <a:endParaRPr lang="en-US" sz="2400" dirty="0"/>
                    </a:p>
                  </a:txBody>
                  <a:tcPr marL="53213" marR="30548" marT="23649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1.5209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at 33mm gap)</a:t>
                      </a:r>
                    </a:p>
                  </a:txBody>
                  <a:tcPr marL="53212" marR="30547" marT="23648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5993864"/>
                  </a:ext>
                </a:extLst>
              </a:tr>
              <a:tr h="32844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Arial"/>
                        </a:rPr>
                        <a:t>PRD0049.4034</a:t>
                      </a:r>
                      <a:endParaRPr lang="en-US" sz="1200" b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effectLst/>
                          <a:latin typeface="Arial"/>
                        </a:rPr>
                        <a:t>Horizontal K </a:t>
                      </a:r>
                      <a:r>
                        <a:rPr lang="en-US" sz="1200" dirty="0" err="1">
                          <a:effectLst/>
                          <a:latin typeface="Arial"/>
                        </a:rPr>
                        <a:t>sextupole</a:t>
                      </a:r>
                      <a:endParaRPr lang="en-US" sz="1200" dirty="0">
                        <a:effectLst/>
                        <a:latin typeface="Arial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29845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</a:rPr>
                        <a:t>1/mm</a:t>
                      </a:r>
                      <a:r>
                        <a:rPr lang="en-US" sz="1200" baseline="30000" dirty="0">
                          <a:effectLst/>
                          <a:latin typeface="Arial"/>
                        </a:rPr>
                        <a:t>2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29210" lvl="0" indent="0" algn="ctr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&lt;5×10</a:t>
                      </a:r>
                      <a:r>
                        <a:rPr lang="en-US" sz="1200" baseline="300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-4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>
                          <a:effectLst/>
                        </a:rPr>
                        <a:t> Test/ Analysis</a:t>
                      </a:r>
                      <a:endParaRPr lang="en-US" sz="2400" dirty="0"/>
                    </a:p>
                  </a:txBody>
                  <a:tcPr marL="53213" marR="30548" marT="23649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3.5×</a:t>
                      </a:r>
                      <a:r>
                        <a:rPr lang="en-US" sz="1200" b="0" i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r>
                        <a:rPr lang="en-US" sz="1200" b="0" i="0" u="none" strike="noStrike" baseline="30000" noProof="0" dirty="0">
                          <a:solidFill>
                            <a:schemeClr val="tx1"/>
                          </a:solidFill>
                          <a:effectLst/>
                        </a:rPr>
                        <a:t>-4</a:t>
                      </a:r>
                      <a:endParaRPr lang="en-US" sz="2400" baseline="30000">
                        <a:solidFill>
                          <a:schemeClr val="tx1"/>
                        </a:solidFill>
                      </a:endParaRPr>
                    </a:p>
                  </a:txBody>
                  <a:tcPr marL="53212" marR="30547" marT="23648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699432"/>
                  </a:ext>
                </a:extLst>
              </a:tr>
              <a:tr h="32844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Arial"/>
                        </a:rPr>
                        <a:t>PRD0049.4038 </a:t>
                      </a:r>
                      <a:endParaRPr lang="en-US" sz="1200" b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</a:rPr>
                        <a:t>Phase shake (rms) over </a:t>
                      </a:r>
                      <a:r>
                        <a:rPr lang="en-US" sz="1200" dirty="0" err="1">
                          <a:effectLst/>
                          <a:latin typeface="Arial"/>
                        </a:rPr>
                        <a:t>L</a:t>
                      </a:r>
                      <a:r>
                        <a:rPr lang="en-US" sz="1200" baseline="-25000" dirty="0" err="1">
                          <a:effectLst/>
                          <a:latin typeface="Arial"/>
                        </a:rPr>
                        <a:t>cell</a:t>
                      </a:r>
                      <a:r>
                        <a:rPr lang="en-US" sz="1200" dirty="0">
                          <a:effectLst/>
                          <a:latin typeface="Arial"/>
                        </a:rPr>
                        <a:t> 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2794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</a:rPr>
                        <a:t>deg Xray 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2921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&lt;5.0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>
                          <a:effectLst/>
                        </a:rPr>
                        <a:t> Test/ Analysis</a:t>
                      </a:r>
                      <a:endParaRPr lang="en-US" sz="2400" dirty="0"/>
                    </a:p>
                  </a:txBody>
                  <a:tcPr marL="53213" marR="30548" marT="23649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1.9</a:t>
                      </a:r>
                      <a:endParaRPr lang="en-US" sz="110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3212" marR="30547" marT="23648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110906"/>
                  </a:ext>
                </a:extLst>
              </a:tr>
              <a:tr h="32844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Arial"/>
                        </a:rPr>
                        <a:t>PRD0049.4040 </a:t>
                      </a:r>
                      <a:endParaRPr lang="en-US" sz="1200" b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</a:rPr>
                        <a:t>First field integral of By per cell (abs) 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3048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Arial"/>
                        </a:rPr>
                        <a:t>μTm</a:t>
                      </a:r>
                      <a:r>
                        <a:rPr lang="en-US" sz="1200" dirty="0">
                          <a:effectLst/>
                          <a:latin typeface="Arial"/>
                        </a:rPr>
                        <a:t> 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2921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&lt;50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>
                          <a:effectLst/>
                        </a:rPr>
                        <a:t> Test/ Analysis</a:t>
                      </a:r>
                      <a:endParaRPr lang="en-US" sz="2400" dirty="0"/>
                    </a:p>
                  </a:txBody>
                  <a:tcPr marL="53213" marR="30548" marT="23649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3212" marR="30547" marT="23648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4107278"/>
                  </a:ext>
                </a:extLst>
              </a:tr>
              <a:tr h="32844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Arial"/>
                        </a:rPr>
                        <a:t>PRD0049.4041 </a:t>
                      </a:r>
                      <a:endParaRPr lang="en-US" sz="1200" b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</a:rPr>
                        <a:t>Second field integral of By per cell (abs) 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29845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</a:rPr>
                        <a:t>μTm</a:t>
                      </a:r>
                      <a:r>
                        <a:rPr lang="en-US" sz="1200" baseline="30000" dirty="0">
                          <a:effectLst/>
                          <a:latin typeface="Arial"/>
                        </a:rPr>
                        <a:t>2</a:t>
                      </a:r>
                      <a:r>
                        <a:rPr lang="en-US" sz="1200" dirty="0">
                          <a:effectLst/>
                          <a:latin typeface="Arial"/>
                        </a:rPr>
                        <a:t> 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3048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&lt;200 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L="53215" marR="30549" marT="2365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>
                          <a:effectLst/>
                        </a:rPr>
                        <a:t> Test/ Analysis</a:t>
                      </a:r>
                      <a:endParaRPr lang="en-US" sz="2400" dirty="0"/>
                    </a:p>
                  </a:txBody>
                  <a:tcPr marL="53213" marR="30548" marT="23649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85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3212" marR="30547" marT="23648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1213522"/>
                  </a:ext>
                </a:extLst>
              </a:tr>
              <a:tr h="32844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 panose="020F0502020204030204" pitchFamily="34" charset="0"/>
                          <a:cs typeface="Georgia" panose="02040502050405020303" pitchFamily="18" charset="0"/>
                        </a:rPr>
                        <a:t>PRD0049.4042 </a:t>
                      </a:r>
                      <a:endParaRPr lang="en-US" sz="1200" b="0" dirty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R="52493" marT="406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 panose="020F0502020204030204" pitchFamily="34" charset="0"/>
                          <a:cs typeface="Georgia" panose="02040502050405020303" pitchFamily="18" charset="0"/>
                        </a:rPr>
                        <a:t>First field integral of Bx per cell (abs) </a:t>
                      </a:r>
                      <a:endParaRPr lang="en-US" sz="1200" b="0" dirty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R="52493" marT="406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3048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 panose="020F0502020204030204" pitchFamily="34" charset="0"/>
                          <a:cs typeface="Georgia" panose="02040502050405020303" pitchFamily="18" charset="0"/>
                        </a:rPr>
                        <a:t>μTm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 panose="020F0502020204030204" pitchFamily="34" charset="0"/>
                          <a:cs typeface="Georgia" panose="02040502050405020303" pitchFamily="18" charset="0"/>
                        </a:rPr>
                        <a:t> </a:t>
                      </a:r>
                      <a:endParaRPr lang="en-US" sz="1200" b="0" dirty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R="52493" marT="406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2921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 panose="020F0502020204030204" pitchFamily="34" charset="0"/>
                          <a:cs typeface="Georgia" panose="02040502050405020303" pitchFamily="18" charset="0"/>
                        </a:rPr>
                        <a:t>&lt;50 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R="52493" marT="406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>
                          <a:effectLst/>
                        </a:rPr>
                        <a:t> Test/ Analysis</a:t>
                      </a:r>
                      <a:endParaRPr lang="en-US" sz="2400" dirty="0"/>
                    </a:p>
                  </a:txBody>
                  <a:tcPr marR="52492" marT="406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Georgia" panose="02040502050405020303" pitchFamily="18" charset="0"/>
                          <a:cs typeface="Georgia" panose="02040502050405020303" pitchFamily="18" charset="0"/>
                        </a:rPr>
                        <a:t>38</a:t>
                      </a:r>
                      <a:endParaRPr lang="en-US" sz="110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R="52491" marT="4064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8274054"/>
                  </a:ext>
                </a:extLst>
              </a:tr>
              <a:tr h="32844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 panose="020F0502020204030204" pitchFamily="34" charset="0"/>
                          <a:cs typeface="Georgia" panose="02040502050405020303" pitchFamily="18" charset="0"/>
                        </a:rPr>
                        <a:t>PRD0049.4043 </a:t>
                      </a:r>
                      <a:endParaRPr lang="en-US" sz="1200" b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R="52493" marT="406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Calibri" panose="020F0502020204030204" pitchFamily="34" charset="0"/>
                          <a:cs typeface="Georgia" panose="02040502050405020303" pitchFamily="18" charset="0"/>
                        </a:rPr>
                        <a:t>Second field integral of By per cell (abs) </a:t>
                      </a:r>
                      <a:endParaRPr lang="en-US" sz="1200" b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R="52493" marT="406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3048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"/>
                        </a:rPr>
                        <a:t>μTm</a:t>
                      </a:r>
                      <a:r>
                        <a:rPr lang="en-US" sz="1200" baseline="30000" dirty="0">
                          <a:effectLst/>
                          <a:latin typeface="Arial"/>
                        </a:rPr>
                        <a:t>2</a:t>
                      </a:r>
                      <a:r>
                        <a:rPr lang="en-US" sz="1200" b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200" b="0">
                        <a:solidFill>
                          <a:srgbClr val="000000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R="52493" marT="406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2921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 panose="020F0502020204030204" pitchFamily="34" charset="0"/>
                          <a:cs typeface="Georgia" panose="02040502050405020303" pitchFamily="18" charset="0"/>
                        </a:rPr>
                        <a:t>&lt;200 </a:t>
                      </a:r>
                      <a:endParaRPr lang="en-US" sz="1200" b="0">
                        <a:solidFill>
                          <a:schemeClr val="tx1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R="52493" marT="4064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i="0" u="none" strike="noStrike" noProof="0" dirty="0">
                          <a:effectLst/>
                        </a:rPr>
                        <a:t> Test/ Analysis</a:t>
                      </a:r>
                      <a:endParaRPr lang="en-US" sz="2400" dirty="0"/>
                    </a:p>
                  </a:txBody>
                  <a:tcPr marR="52492" marT="40640" marB="0"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Georgia" panose="02040502050405020303" pitchFamily="18" charset="0"/>
                          <a:cs typeface="Georgia" panose="02040502050405020303" pitchFamily="18" charset="0"/>
                        </a:rPr>
                        <a:t>40</a:t>
                      </a:r>
                      <a:endParaRPr lang="en-US" sz="12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Georgia" panose="02040502050405020303" pitchFamily="18" charset="0"/>
                        <a:cs typeface="Georgia" panose="02040502050405020303" pitchFamily="18" charset="0"/>
                      </a:endParaRPr>
                    </a:p>
                  </a:txBody>
                  <a:tcPr marR="52491" marT="4064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9792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3473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244</Words>
  <Application>Microsoft Office PowerPoint</Application>
  <PresentationFormat>Widescreen</PresentationFormat>
  <Paragraphs>86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Georgia</vt:lpstr>
      <vt:lpstr>Office Theme</vt:lpstr>
      <vt:lpstr>Evaluation of magnetic structure design, requirements.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of magnetic structure design, requirements.</dc:title>
  <dc:creator>Levashov, Yurii I.</dc:creator>
  <cp:lastModifiedBy>Levashov, Yurii I.</cp:lastModifiedBy>
  <cp:revision>2</cp:revision>
  <dcterms:created xsi:type="dcterms:W3CDTF">2022-11-11T18:05:24Z</dcterms:created>
  <dcterms:modified xsi:type="dcterms:W3CDTF">2022-11-11T18:07:15Z</dcterms:modified>
</cp:coreProperties>
</file>