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79" r:id="rId2"/>
  </p:sldIdLst>
  <p:sldSz cx="9144000" cy="5143500" type="screen16x9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5">
          <p15:clr>
            <a:srgbClr val="A4A3A4"/>
          </p15:clr>
        </p15:guide>
        <p15:guide id="2" orient="horz" pos="971">
          <p15:clr>
            <a:srgbClr val="A4A3A4"/>
          </p15:clr>
        </p15:guide>
        <p15:guide id="3" orient="horz" pos="2809">
          <p15:clr>
            <a:srgbClr val="A4A3A4"/>
          </p15:clr>
        </p15:guide>
        <p15:guide id="4" orient="horz" pos="2985">
          <p15:clr>
            <a:srgbClr val="A4A3A4"/>
          </p15:clr>
        </p15:guide>
        <p15:guide id="5" orient="horz" pos="789">
          <p15:clr>
            <a:srgbClr val="A4A3A4"/>
          </p15:clr>
        </p15:guide>
        <p15:guide id="6" orient="horz" pos="1332" userDrawn="1">
          <p15:clr>
            <a:srgbClr val="A4A3A4"/>
          </p15:clr>
        </p15:guide>
        <p15:guide id="7" orient="horz" pos="3137">
          <p15:clr>
            <a:srgbClr val="A4A3A4"/>
          </p15:clr>
        </p15:guide>
        <p15:guide id="8" orient="horz" pos="425">
          <p15:clr>
            <a:srgbClr val="A4A3A4"/>
          </p15:clr>
        </p15:guide>
        <p15:guide id="9" orient="horz" pos="2106">
          <p15:clr>
            <a:srgbClr val="A4A3A4"/>
          </p15:clr>
        </p15:guide>
        <p15:guide id="10" pos="2880">
          <p15:clr>
            <a:srgbClr val="A4A3A4"/>
          </p15:clr>
        </p15:guide>
        <p15:guide id="11" pos="363">
          <p15:clr>
            <a:srgbClr val="A4A3A4"/>
          </p15:clr>
        </p15:guide>
        <p15:guide id="12" pos="5396">
          <p15:clr>
            <a:srgbClr val="A4A3A4"/>
          </p15:clr>
        </p15:guide>
        <p15:guide id="13" pos="282">
          <p15:clr>
            <a:srgbClr val="A4A3A4"/>
          </p15:clr>
        </p15:guide>
        <p15:guide id="14" pos="3784">
          <p15:clr>
            <a:srgbClr val="A4A3A4"/>
          </p15:clr>
        </p15:guide>
        <p15:guide id="15" pos="3736">
          <p15:clr>
            <a:srgbClr val="A4A3A4"/>
          </p15:clr>
        </p15:guide>
        <p15:guide id="16" pos="2179">
          <p15:clr>
            <a:srgbClr val="A4A3A4"/>
          </p15:clr>
        </p15:guide>
        <p15:guide id="17" pos="5464">
          <p15:clr>
            <a:srgbClr val="A4A3A4"/>
          </p15:clr>
        </p15:guide>
        <p15:guide id="18" pos="386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C295"/>
    <a:srgbClr val="A79E70"/>
    <a:srgbClr val="DB5807"/>
    <a:srgbClr val="F66308"/>
    <a:srgbClr val="E17000"/>
    <a:srgbClr val="981E32"/>
    <a:srgbClr val="FFFFFF"/>
    <a:srgbClr val="C75B12"/>
    <a:srgbClr val="5B8F22"/>
    <a:srgbClr val="4D4F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13" autoAdjust="0"/>
    <p:restoredTop sz="94685" autoAdjust="0"/>
  </p:normalViewPr>
  <p:slideViewPr>
    <p:cSldViewPr snapToObjects="1" showGuides="1">
      <p:cViewPr varScale="1">
        <p:scale>
          <a:sx n="110" d="100"/>
          <a:sy n="110" d="100"/>
        </p:scale>
        <p:origin x="642" y="96"/>
      </p:cViewPr>
      <p:guideLst>
        <p:guide orient="horz" pos="245"/>
        <p:guide orient="horz" pos="971"/>
        <p:guide orient="horz" pos="2809"/>
        <p:guide orient="horz" pos="2985"/>
        <p:guide orient="horz" pos="789"/>
        <p:guide orient="horz" pos="1332"/>
        <p:guide orient="horz" pos="3137"/>
        <p:guide orient="horz" pos="425"/>
        <p:guide orient="horz" pos="2106"/>
        <p:guide pos="2880"/>
        <p:guide pos="363"/>
        <p:guide pos="5396"/>
        <p:guide pos="282"/>
        <p:guide pos="3784"/>
        <p:guide pos="3736"/>
        <p:guide pos="2179"/>
        <p:guide pos="5464"/>
        <p:guide pos="38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85" d="100"/>
          <a:sy n="85" d="100"/>
        </p:scale>
        <p:origin x="-313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000" dirty="0">
                <a:solidFill>
                  <a:schemeClr val="tx1"/>
                </a:solidFill>
              </a:rPr>
              <a:t>First field integrals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v>I1Y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(integrals_table!$F$22,integrals_table!$F$26,integrals_table!$F$30,integrals_table!$F$34,integrals_table!$F$38,integrals_table!$F$42,integrals_table!$F$46,integrals_table!$F$50,integrals_table!$F$54,integrals_table!$F$58,integrals_table!$F$62)</c:f>
              <c:numCache>
                <c:formatCode>0.00E+00</c:formatCode>
                <c:ptCount val="11"/>
                <c:pt idx="0">
                  <c:v>-14.538333333333334</c:v>
                </c:pt>
                <c:pt idx="1">
                  <c:v>2.5209999999999999</c:v>
                </c:pt>
                <c:pt idx="2">
                  <c:v>28.045666666666666</c:v>
                </c:pt>
                <c:pt idx="3">
                  <c:v>32.140333333333331</c:v>
                </c:pt>
                <c:pt idx="4">
                  <c:v>30.188666666666666</c:v>
                </c:pt>
                <c:pt idx="5">
                  <c:v>21.394666666666669</c:v>
                </c:pt>
                <c:pt idx="6">
                  <c:v>9.0436666666666685</c:v>
                </c:pt>
                <c:pt idx="7">
                  <c:v>9.2033333333333331</c:v>
                </c:pt>
                <c:pt idx="8">
                  <c:v>-9.8726666666666656</c:v>
                </c:pt>
                <c:pt idx="9">
                  <c:v>-20.569666666666667</c:v>
                </c:pt>
                <c:pt idx="10">
                  <c:v>-28.895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C2BA-4B7A-8B83-EFF970E25A33}"/>
            </c:ext>
          </c:extLst>
        </c:ser>
        <c:ser>
          <c:idx val="1"/>
          <c:order val="1"/>
          <c:tx>
            <c:v>Lower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(integrals_table!$R$22,integrals_table!$R$26,integrals_table!$R$30,integrals_table!$R$34,integrals_table!$R$38,integrals_table!$R$42,integrals_table!$R$46,integrals_table!$R$50,integrals_table!$R$54,integrals_table!$R$58,integrals_table!$R$62)</c:f>
              <c:numCache>
                <c:formatCode>General</c:formatCode>
                <c:ptCount val="11"/>
                <c:pt idx="0">
                  <c:v>-50</c:v>
                </c:pt>
                <c:pt idx="1">
                  <c:v>-50</c:v>
                </c:pt>
                <c:pt idx="2">
                  <c:v>-50</c:v>
                </c:pt>
                <c:pt idx="3">
                  <c:v>-50</c:v>
                </c:pt>
                <c:pt idx="4">
                  <c:v>-50</c:v>
                </c:pt>
                <c:pt idx="5">
                  <c:v>-50</c:v>
                </c:pt>
                <c:pt idx="6">
                  <c:v>-50</c:v>
                </c:pt>
                <c:pt idx="7">
                  <c:v>-50</c:v>
                </c:pt>
                <c:pt idx="8">
                  <c:v>-50</c:v>
                </c:pt>
                <c:pt idx="9">
                  <c:v>-50</c:v>
                </c:pt>
                <c:pt idx="10">
                  <c:v>-50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2BA-4B7A-8B83-EFF970E25A33}"/>
            </c:ext>
          </c:extLst>
        </c:ser>
        <c:ser>
          <c:idx val="2"/>
          <c:order val="2"/>
          <c:tx>
            <c:v>Higher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(integrals_table!$S$22,integrals_table!$S$26,integrals_table!$S$30,integrals_table!$S$34,integrals_table!$S$38,integrals_table!$S$42,integrals_table!$S$46,integrals_table!$S$50,integrals_table!$S$54,integrals_table!$S$58,integrals_table!$S$62)</c:f>
              <c:numCache>
                <c:formatCode>General</c:formatCode>
                <c:ptCount val="11"/>
                <c:pt idx="0">
                  <c:v>50</c:v>
                </c:pt>
                <c:pt idx="1">
                  <c:v>50</c:v>
                </c:pt>
                <c:pt idx="2">
                  <c:v>50</c:v>
                </c:pt>
                <c:pt idx="3">
                  <c:v>50</c:v>
                </c:pt>
                <c:pt idx="4">
                  <c:v>50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50</c:v>
                </c:pt>
                <c:pt idx="9">
                  <c:v>50</c:v>
                </c:pt>
                <c:pt idx="10">
                  <c:v>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2BA-4B7A-8B83-EFF970E25A33}"/>
            </c:ext>
          </c:extLst>
        </c:ser>
        <c:ser>
          <c:idx val="3"/>
          <c:order val="3"/>
          <c:tx>
            <c:v>I1X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(integrals_table!$D$22,integrals_table!$D$26,integrals_table!$D$30,integrals_table!$D$34,integrals_table!$D$38,integrals_table!$D$42,integrals_table!$D$46,integrals_table!$D$50,integrals_table!$D$54,integrals_table!$D$58,integrals_table!$D$62)</c:f>
              <c:numCache>
                <c:formatCode>0.00E+00</c:formatCode>
                <c:ptCount val="11"/>
                <c:pt idx="0">
                  <c:v>-1.2169999999999999</c:v>
                </c:pt>
                <c:pt idx="1">
                  <c:v>-2.8410000000000002</c:v>
                </c:pt>
                <c:pt idx="2">
                  <c:v>5.1376666666666662</c:v>
                </c:pt>
                <c:pt idx="3">
                  <c:v>18.274333333333331</c:v>
                </c:pt>
                <c:pt idx="4">
                  <c:v>25.988</c:v>
                </c:pt>
                <c:pt idx="5">
                  <c:v>34.727333333333334</c:v>
                </c:pt>
                <c:pt idx="6">
                  <c:v>28.575666666666667</c:v>
                </c:pt>
                <c:pt idx="7">
                  <c:v>28.987999999999996</c:v>
                </c:pt>
                <c:pt idx="8">
                  <c:v>-35.585000000000001</c:v>
                </c:pt>
                <c:pt idx="9">
                  <c:v>-62.400333333333336</c:v>
                </c:pt>
                <c:pt idx="10">
                  <c:v>-66.824333333333328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2BA-4B7A-8B83-EFF970E25A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612800"/>
        <c:axId val="522613456"/>
      </c:scatterChart>
      <c:valAx>
        <c:axId val="522612800"/>
        <c:scaling>
          <c:orientation val="minMax"/>
          <c:max val="40"/>
          <c:min val="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>
                    <a:solidFill>
                      <a:schemeClr val="tx1"/>
                    </a:solidFill>
                  </a:rPr>
                  <a:t>Gap 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3456"/>
        <c:crossesAt val="-100"/>
        <c:crossBetween val="midCat"/>
      </c:valAx>
      <c:valAx>
        <c:axId val="52261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dirty="0">
                    <a:solidFill>
                      <a:schemeClr val="tx1"/>
                    </a:solidFill>
                  </a:rPr>
                  <a:t>ᶴ</a:t>
                </a:r>
                <a:r>
                  <a:rPr lang="en-US" sz="900" dirty="0" err="1">
                    <a:solidFill>
                      <a:schemeClr val="tx1"/>
                    </a:solidFill>
                  </a:rPr>
                  <a:t>B</a:t>
                </a:r>
                <a:r>
                  <a:rPr lang="en-US" sz="900" i="1" dirty="0" err="1">
                    <a:solidFill>
                      <a:schemeClr val="tx1"/>
                    </a:solidFill>
                  </a:rPr>
                  <a:t>dz</a:t>
                </a:r>
                <a:r>
                  <a:rPr lang="en-US" sz="900" dirty="0">
                    <a:solidFill>
                      <a:schemeClr val="tx1"/>
                    </a:solidFill>
                  </a:rPr>
                  <a:t> [µTm]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2800"/>
        <c:crossesAt val="0"/>
        <c:crossBetween val="midCat"/>
      </c:valAx>
      <c:spPr>
        <a:noFill/>
        <a:ln>
          <a:noFill/>
        </a:ln>
        <a:effectLst/>
      </c:spPr>
    </c:plotArea>
    <c:legend>
      <c:legendPos val="r"/>
      <c:legendEntry>
        <c:idx val="1"/>
        <c:delete val="1"/>
      </c:legendEntry>
      <c:legendEntry>
        <c:idx val="2"/>
        <c:delete val="1"/>
      </c:legendEntry>
      <c:layout>
        <c:manualLayout>
          <c:xMode val="edge"/>
          <c:yMode val="edge"/>
          <c:x val="0.81875345398681321"/>
          <c:y val="0.46895705745115196"/>
          <c:w val="0.13648005290030618"/>
          <c:h val="0.1458355205599300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0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000">
                <a:solidFill>
                  <a:schemeClr val="tx1"/>
                </a:solidFill>
              </a:rPr>
              <a:t>Second Field Integrals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1"/>
          <c:order val="0"/>
          <c:tx>
            <c:v>Lower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(integrals_table!$P$22,integrals_table!$P$26,integrals_table!$P$30,integrals_table!$P$34,integrals_table!$P$38,integrals_table!$P$42,integrals_table!$P$46,integrals_table!$P$50,integrals_table!$P$54,integrals_table!$P$58,integrals_table!$P$62)</c:f>
              <c:numCache>
                <c:formatCode>General</c:formatCode>
                <c:ptCount val="11"/>
                <c:pt idx="0">
                  <c:v>-200</c:v>
                </c:pt>
                <c:pt idx="1">
                  <c:v>-200</c:v>
                </c:pt>
                <c:pt idx="2">
                  <c:v>-200</c:v>
                </c:pt>
                <c:pt idx="3">
                  <c:v>-200</c:v>
                </c:pt>
                <c:pt idx="4">
                  <c:v>-200</c:v>
                </c:pt>
                <c:pt idx="5">
                  <c:v>-200</c:v>
                </c:pt>
                <c:pt idx="6">
                  <c:v>-200</c:v>
                </c:pt>
                <c:pt idx="7">
                  <c:v>-200</c:v>
                </c:pt>
                <c:pt idx="8">
                  <c:v>-200</c:v>
                </c:pt>
                <c:pt idx="9">
                  <c:v>-200</c:v>
                </c:pt>
                <c:pt idx="10">
                  <c:v>-200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AA3-4230-9804-E44CA245429B}"/>
            </c:ext>
          </c:extLst>
        </c:ser>
        <c:ser>
          <c:idx val="2"/>
          <c:order val="1"/>
          <c:tx>
            <c:v>Higher tolerance</c:v>
          </c:tx>
          <c:spPr>
            <a:ln w="19050" cap="rnd">
              <a:solidFill>
                <a:srgbClr val="C00000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(integrals_table!$Q$22,integrals_table!$Q$26,integrals_table!$Q$30,integrals_table!$Q$34,integrals_table!$Q$38,integrals_table!$Q$42,integrals_table!$Q$46,integrals_table!$Q$50,integrals_table!$Q$54,integrals_table!$Q$58,integrals_table!$Q$62)</c:f>
              <c:numCache>
                <c:formatCode>General</c:formatCode>
                <c:ptCount val="11"/>
                <c:pt idx="0">
                  <c:v>200</c:v>
                </c:pt>
                <c:pt idx="1">
                  <c:v>200</c:v>
                </c:pt>
                <c:pt idx="2">
                  <c:v>200</c:v>
                </c:pt>
                <c:pt idx="3">
                  <c:v>200</c:v>
                </c:pt>
                <c:pt idx="4">
                  <c:v>200</c:v>
                </c:pt>
                <c:pt idx="5">
                  <c:v>200</c:v>
                </c:pt>
                <c:pt idx="6">
                  <c:v>200</c:v>
                </c:pt>
                <c:pt idx="7">
                  <c:v>200</c:v>
                </c:pt>
                <c:pt idx="8">
                  <c:v>200</c:v>
                </c:pt>
                <c:pt idx="9">
                  <c:v>200</c:v>
                </c:pt>
                <c:pt idx="10">
                  <c:v>200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AA3-4230-9804-E44CA245429B}"/>
            </c:ext>
          </c:extLst>
        </c:ser>
        <c:ser>
          <c:idx val="3"/>
          <c:order val="2"/>
          <c:tx>
            <c:v>I2X</c:v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(integrals_table!$E$22,integrals_table!$E$26,integrals_table!$E$30,integrals_table!$E$34,integrals_table!$E$38,integrals_table!$E$42,integrals_table!$E$46,integrals_table!$E$50,integrals_table!$E$54,integrals_table!$E$58,integrals_table!$E$62)</c:f>
              <c:numCache>
                <c:formatCode>0.00E+00</c:formatCode>
                <c:ptCount val="11"/>
                <c:pt idx="0">
                  <c:v>19.701333333333331</c:v>
                </c:pt>
                <c:pt idx="1">
                  <c:v>21.297666666666665</c:v>
                </c:pt>
                <c:pt idx="2">
                  <c:v>22.222333333333335</c:v>
                </c:pt>
                <c:pt idx="3">
                  <c:v>30.104333333333333</c:v>
                </c:pt>
                <c:pt idx="4">
                  <c:v>19.251666666666669</c:v>
                </c:pt>
                <c:pt idx="5">
                  <c:v>-0.81333333333333346</c:v>
                </c:pt>
                <c:pt idx="6">
                  <c:v>-21.887666666666671</c:v>
                </c:pt>
                <c:pt idx="7">
                  <c:v>-12.848666666666666</c:v>
                </c:pt>
                <c:pt idx="8">
                  <c:v>-106.789</c:v>
                </c:pt>
                <c:pt idx="9">
                  <c:v>-157.34533333333331</c:v>
                </c:pt>
                <c:pt idx="10">
                  <c:v>-173.59799999999998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EAA3-4230-9804-E44CA245429B}"/>
            </c:ext>
          </c:extLst>
        </c:ser>
        <c:ser>
          <c:idx val="0"/>
          <c:order val="3"/>
          <c:tx>
            <c:v>I2Y</c:v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(integrals_table!$B$22,integrals_table!$B$26,integrals_table!$B$30,integrals_table!$B$34,integrals_table!$B$38,integrals_table!$B$42,integrals_table!$B$46,integrals_table!$B$50,integrals_table!$B$54,integrals_table!$B$58,integrals_table!$B$62)</c:f>
              <c:numCache>
                <c:formatCode>0.00E+00</c:formatCode>
                <c:ptCount val="11"/>
                <c:pt idx="0">
                  <c:v>7.2</c:v>
                </c:pt>
                <c:pt idx="1">
                  <c:v>8</c:v>
                </c:pt>
                <c:pt idx="2">
                  <c:v>9</c:v>
                </c:pt>
                <c:pt idx="3">
                  <c:v>11</c:v>
                </c:pt>
                <c:pt idx="4">
                  <c:v>13</c:v>
                </c:pt>
                <c:pt idx="5">
                  <c:v>17</c:v>
                </c:pt>
                <c:pt idx="6">
                  <c:v>25</c:v>
                </c:pt>
                <c:pt idx="7">
                  <c:v>33</c:v>
                </c:pt>
                <c:pt idx="8">
                  <c:v>50</c:v>
                </c:pt>
                <c:pt idx="9">
                  <c:v>70</c:v>
                </c:pt>
                <c:pt idx="10">
                  <c:v>100</c:v>
                </c:pt>
              </c:numCache>
            </c:numRef>
          </c:xVal>
          <c:yVal>
            <c:numRef>
              <c:f>(integrals_table!$G$22,integrals_table!$G$26,integrals_table!$G$30,integrals_table!$G$34,integrals_table!$G$38,integrals_table!$G$42,integrals_table!$G$46,integrals_table!$G$50,integrals_table!$G$54,integrals_table!$G$58,integrals_table!$G$62)</c:f>
              <c:numCache>
                <c:formatCode>0.00E+00</c:formatCode>
                <c:ptCount val="11"/>
                <c:pt idx="0">
                  <c:v>-58.326999999999998</c:v>
                </c:pt>
                <c:pt idx="1">
                  <c:v>-41.087333333333326</c:v>
                </c:pt>
                <c:pt idx="2">
                  <c:v>-28.212666666666664</c:v>
                </c:pt>
                <c:pt idx="3">
                  <c:v>-23.169666666666664</c:v>
                </c:pt>
                <c:pt idx="4">
                  <c:v>-23.019666666666669</c:v>
                </c:pt>
                <c:pt idx="5">
                  <c:v>-15.828000000000001</c:v>
                </c:pt>
                <c:pt idx="6">
                  <c:v>-18.654333333333334</c:v>
                </c:pt>
                <c:pt idx="7">
                  <c:v>-19.564666666666668</c:v>
                </c:pt>
                <c:pt idx="8">
                  <c:v>-34.322999999999993</c:v>
                </c:pt>
                <c:pt idx="9">
                  <c:v>-52.050333333333334</c:v>
                </c:pt>
                <c:pt idx="10">
                  <c:v>-69.225999999999985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EAA3-4230-9804-E44CA24542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22612800"/>
        <c:axId val="522613456"/>
      </c:scatterChart>
      <c:valAx>
        <c:axId val="522612800"/>
        <c:scaling>
          <c:orientation val="minMax"/>
          <c:max val="40"/>
          <c:min val="5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>
                    <a:solidFill>
                      <a:schemeClr val="tx1"/>
                    </a:solidFill>
                  </a:rPr>
                  <a:t>Gap (mm)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3456"/>
        <c:crossesAt val="-800"/>
        <c:crossBetween val="midCat"/>
      </c:valAx>
      <c:valAx>
        <c:axId val="522613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900" dirty="0">
                    <a:solidFill>
                      <a:schemeClr val="tx1"/>
                    </a:solidFill>
                  </a:rPr>
                  <a:t>ᶴ</a:t>
                </a:r>
                <a:r>
                  <a:rPr lang="en-US" sz="9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ᶴ</a:t>
                </a:r>
                <a:r>
                  <a:rPr lang="en-US" sz="900" dirty="0" err="1">
                    <a:solidFill>
                      <a:schemeClr val="tx1"/>
                    </a:solidFill>
                  </a:rPr>
                  <a:t>B</a:t>
                </a:r>
                <a:r>
                  <a:rPr lang="en-US" sz="900" i="1" dirty="0" err="1">
                    <a:solidFill>
                      <a:schemeClr val="tx1"/>
                    </a:solidFill>
                  </a:rPr>
                  <a:t>dzdz</a:t>
                </a:r>
                <a:r>
                  <a:rPr lang="en-US" sz="900" dirty="0">
                    <a:solidFill>
                      <a:schemeClr val="tx1"/>
                    </a:solidFill>
                  </a:rPr>
                  <a:t> [µTm</a:t>
                </a:r>
                <a:r>
                  <a:rPr lang="en-US" sz="900" baseline="30000" dirty="0">
                    <a:solidFill>
                      <a:schemeClr val="tx1"/>
                    </a:solidFill>
                  </a:rPr>
                  <a:t>2</a:t>
                </a:r>
                <a:r>
                  <a:rPr lang="en-US" sz="900" baseline="0" dirty="0">
                    <a:solidFill>
                      <a:schemeClr val="tx1"/>
                    </a:solidFill>
                  </a:rPr>
                  <a:t>]</a:t>
                </a:r>
                <a:endParaRPr lang="en-US" sz="900" dirty="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2612800"/>
        <c:crossesAt val="0"/>
        <c:crossBetween val="midCat"/>
      </c:valAx>
      <c:spPr>
        <a:noFill/>
        <a:ln>
          <a:noFill/>
        </a:ln>
        <a:effectLst/>
      </c:spPr>
    </c:plotArea>
    <c:legend>
      <c:legendPos val="tr"/>
      <c:legendEntry>
        <c:idx val="0"/>
        <c:delete val="1"/>
      </c:legendEntry>
      <c:legendEntry>
        <c:idx val="1"/>
        <c:delete val="1"/>
      </c:legendEntry>
      <c:layout>
        <c:manualLayout>
          <c:xMode val="edge"/>
          <c:yMode val="edge"/>
          <c:x val="0.82995231450426421"/>
          <c:y val="0.31677631519032756"/>
          <c:w val="0.11449205974050349"/>
          <c:h val="0.15625109361329836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BF33E-D9A7-42CC-B598-9AD8356CBB5A}" type="datetimeFigureOut">
              <a:rPr lang="en-US" smtClean="0"/>
              <a:pPr/>
              <a:t>10/7/2022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AAB5D-0CC4-45A8-B4B6-0B8B738A4E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699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58700-9FA2-48CE-AC88-D71D45EB490A}" type="datetimeFigureOut">
              <a:rPr lang="en-US" smtClean="0"/>
              <a:pPr/>
              <a:t>10/7/2022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9BC4E5-2BC1-4F43-85DD-A1B8F74CB7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42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FEBBD4D-A077-694F-949C-816E31DDFCB4}"/>
              </a:ext>
            </a:extLst>
          </p:cNvPr>
          <p:cNvSpPr/>
          <p:nvPr userDrawn="1"/>
        </p:nvSpPr>
        <p:spPr>
          <a:xfrm>
            <a:off x="0" y="4371107"/>
            <a:ext cx="9144000" cy="7723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line dot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8" y="-3597"/>
            <a:ext cx="9143245" cy="5150695"/>
          </a:xfrm>
          <a:prstGeom prst="rect">
            <a:avLst/>
          </a:prstGeom>
        </p:spPr>
      </p:pic>
      <p:pic>
        <p:nvPicPr>
          <p:cNvPr id="16" name="logo SLAC">
            <a:extLst>
              <a:ext uri="{FF2B5EF4-FFF2-40B4-BE49-F238E27FC236}">
                <a16:creationId xmlns:a16="http://schemas.microsoft.com/office/drawing/2014/main" id="{9B359C41-4F1D-C34A-A6F5-56B5093A7BD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223" y="4566855"/>
            <a:ext cx="2302769" cy="6690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7214" y="402432"/>
            <a:ext cx="8008937" cy="1684735"/>
          </a:xfrm>
        </p:spPr>
        <p:txBody>
          <a:bodyPr anchor="b" anchorCtr="0">
            <a:noAutofit/>
          </a:bodyPr>
          <a:lstStyle>
            <a:lvl1pPr>
              <a:defRPr sz="43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7056" y="2730330"/>
            <a:ext cx="7989887" cy="1640777"/>
          </a:xfrm>
        </p:spPr>
        <p:txBody>
          <a:bodyPr>
            <a:noAutofit/>
          </a:bodyPr>
          <a:lstStyle>
            <a:lvl1pPr marL="0" indent="0" algn="l">
              <a:lnSpc>
                <a:spcPct val="110000"/>
              </a:lnSpc>
              <a:buNone/>
              <a:defRPr sz="16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557214" y="2066259"/>
            <a:ext cx="8008937" cy="47691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42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CA" dirty="0"/>
              <a:t>Click to edit Master subtitle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12191F-B767-D04B-9D40-AFF96A3B3B2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77056" y="4566854"/>
            <a:ext cx="2209800" cy="324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51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810895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spcBef>
                <a:spcPts val="0"/>
              </a:spcBef>
              <a:buClr>
                <a:srgbClr val="981E32"/>
              </a:buClr>
              <a:defRPr sz="2200"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 sz="1800"/>
            </a:lvl4pPr>
            <a:lvl5pPr>
              <a:buClr>
                <a:srgbClr val="981E32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14"/>
          </p:nvPr>
        </p:nvSpPr>
        <p:spPr>
          <a:xfrm>
            <a:off x="457200" y="932688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11" name="Content Placeholder 15"/>
          <p:cNvSpPr>
            <a:spLocks noGrp="1"/>
          </p:cNvSpPr>
          <p:nvPr>
            <p:ph sz="quarter" idx="15"/>
          </p:nvPr>
        </p:nvSpPr>
        <p:spPr>
          <a:xfrm>
            <a:off x="4648200" y="939547"/>
            <a:ext cx="3886200" cy="3799142"/>
          </a:xfrm>
        </p:spPr>
        <p:txBody>
          <a:bodyPr/>
          <a:lstStyle>
            <a:lvl1pPr>
              <a:buClr>
                <a:srgbClr val="981E32"/>
              </a:buClr>
              <a:defRPr/>
            </a:lvl1pPr>
            <a:lvl2pPr>
              <a:buClr>
                <a:srgbClr val="981E32"/>
              </a:buClr>
              <a:defRPr/>
            </a:lvl2pPr>
            <a:lvl3pPr>
              <a:buClr>
                <a:srgbClr val="981E32"/>
              </a:buClr>
              <a:defRPr/>
            </a:lvl3pPr>
            <a:lvl4pPr>
              <a:buClr>
                <a:srgbClr val="981E32"/>
              </a:buClr>
              <a:defRPr/>
            </a:lvl4pPr>
            <a:lvl5pPr>
              <a:buClr>
                <a:srgbClr val="981E32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0323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3646488" y="939546"/>
            <a:ext cx="2442340" cy="1860804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1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3646488" y="2914650"/>
            <a:ext cx="2442340" cy="1824038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13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242954" y="932688"/>
            <a:ext cx="2442340" cy="3799142"/>
          </a:xfrm>
        </p:spPr>
        <p:txBody>
          <a:bodyPr/>
          <a:lstStyle/>
          <a:p>
            <a:r>
              <a:rPr lang="en-US" dirty="0"/>
              <a:t>Click icon to add picture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8"/>
          </p:nvPr>
        </p:nvSpPr>
        <p:spPr>
          <a:xfrm>
            <a:off x="457201" y="932688"/>
            <a:ext cx="3013075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69646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hart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0"/>
            <a:ext cx="6858019" cy="9395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" y="616458"/>
            <a:ext cx="8685294" cy="202692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5"/>
          </p:nvPr>
        </p:nvSpPr>
        <p:spPr>
          <a:xfrm>
            <a:off x="6007100" y="932688"/>
            <a:ext cx="2667000" cy="3799142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6"/>
          </p:nvPr>
        </p:nvSpPr>
        <p:spPr>
          <a:xfrm>
            <a:off x="457200" y="932688"/>
            <a:ext cx="5484812" cy="37991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5472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5143500"/>
          </a:xfrm>
        </p:spPr>
        <p:txBody>
          <a:bodyPr lIns="432000"/>
          <a:lstStyle>
            <a:lvl1pPr>
              <a:defRPr b="1" baseline="0">
                <a:solidFill>
                  <a:srgbClr val="FF0000"/>
                </a:solidFill>
              </a:defRPr>
            </a:lvl1pPr>
          </a:lstStyle>
          <a:p>
            <a:br>
              <a:rPr lang="en-CA" dirty="0"/>
            </a:br>
            <a:br>
              <a:rPr lang="en-CA" dirty="0"/>
            </a:br>
            <a:br>
              <a:rPr lang="en-CA" dirty="0"/>
            </a:br>
            <a:br>
              <a:rPr lang="en-CA" dirty="0"/>
            </a:br>
            <a:br>
              <a:rPr lang="en-CA" dirty="0"/>
            </a:br>
            <a:br>
              <a:rPr lang="en-CA" dirty="0"/>
            </a:br>
            <a:r>
              <a:rPr lang="en-CA" dirty="0"/>
              <a:t>***INSTRUCTIONS ON HOW TO APPLY IMAGE MASKING TO SLIDE LAYOUT***</a:t>
            </a:r>
            <a:br>
              <a:rPr lang="en-CA" dirty="0"/>
            </a:br>
            <a:r>
              <a:rPr lang="en-CA" dirty="0"/>
              <a:t>STEP 1: Click icon to insert image</a:t>
            </a:r>
            <a:br>
              <a:rPr lang="en-CA" dirty="0"/>
            </a:br>
            <a:r>
              <a:rPr lang="en-CA" dirty="0"/>
              <a:t>STEP 2: Once image is inserted, right-click image, and choose ‘Send to Back’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691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939546"/>
          </a:xfrm>
          <a:prstGeom prst="rect">
            <a:avLst/>
          </a:prstGeom>
        </p:spPr>
      </p:pic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3"/>
          </p:nvPr>
        </p:nvSpPr>
        <p:spPr>
          <a:xfrm>
            <a:off x="445472" y="4800600"/>
            <a:ext cx="4126528" cy="235745"/>
          </a:xfrm>
          <a:prstGeom prst="rect">
            <a:avLst/>
          </a:prstGeom>
        </p:spPr>
        <p:txBody>
          <a:bodyPr/>
          <a:lstStyle>
            <a:lvl1pPr algn="l">
              <a:defRPr sz="825" b="0">
                <a:solidFill>
                  <a:schemeClr val="tx1"/>
                </a:solidFill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LCLS-II Director's Review, February 12-14, 2019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22" y="805785"/>
            <a:ext cx="8553429" cy="1459"/>
          </a:xfrm>
          <a:prstGeom prst="line">
            <a:avLst/>
          </a:prstGeom>
          <a:ln w="22225">
            <a:solidFill>
              <a:srgbClr val="A4001D"/>
            </a:solidFill>
            <a:headEnd type="none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80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1822" y="96818"/>
            <a:ext cx="8103570" cy="56477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932688"/>
            <a:ext cx="8109919" cy="37719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6150" y="4738688"/>
            <a:ext cx="318932" cy="404813"/>
          </a:xfrm>
          <a:prstGeom prst="rect">
            <a:avLst/>
          </a:prstGeom>
        </p:spPr>
        <p:txBody>
          <a:bodyPr vert="horz" lIns="72000" tIns="57600" rIns="72000" bIns="45720" rtlCol="0" anchor="ctr"/>
          <a:lstStyle>
            <a:lvl1pPr algn="l">
              <a:defRPr sz="1100" b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D36294-2849-48A8-8531-5354CF3095D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531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75" r:id="rId3"/>
    <p:sldLayoutId id="2147483674" r:id="rId4"/>
    <p:sldLayoutId id="2147483671" r:id="rId5"/>
    <p:sldLayoutId id="2147483672" r:id="rId6"/>
    <p:sldLayoutId id="2147483673" r:id="rId7"/>
    <p:sldLayoutId id="2147483676" r:id="rId8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bg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ct val="120000"/>
        </a:lnSpc>
        <a:spcBef>
          <a:spcPts val="0"/>
        </a:spcBef>
        <a:spcAft>
          <a:spcPts val="300"/>
        </a:spcAft>
        <a:buClr>
          <a:schemeClr val="tx1"/>
        </a:buClr>
        <a:buFont typeface="Arial" pitchFamily="34" charset="0"/>
        <a:buNone/>
        <a:defRPr sz="2400" b="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457200" indent="-223838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bg2"/>
        </a:buClr>
        <a:buSzPct val="120000"/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690563" indent="-233363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914400" indent="-223838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•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52000" indent="-180000" algn="l" defTabSz="914400" rtl="0" eaLnBrk="1" latinLnBrk="0" hangingPunct="1">
        <a:lnSpc>
          <a:spcPct val="120000"/>
        </a:lnSpc>
        <a:spcBef>
          <a:spcPts val="0"/>
        </a:spcBef>
        <a:buClr>
          <a:schemeClr val="bg2"/>
        </a:buClr>
        <a:buSzPct val="120000"/>
        <a:buFont typeface="Arial" pitchFamily="34" charset="0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BD36294-2849-48A8-8531-5354CF3095D2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HE-SXU-000 Tuning Results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4294967295"/>
          </p:nvPr>
        </p:nvSpPr>
        <p:spPr>
          <a:xfrm>
            <a:off x="4914384" y="3333750"/>
            <a:ext cx="3962399" cy="1404938"/>
          </a:xfrm>
        </p:spPr>
        <p:txBody>
          <a:bodyPr>
            <a:normAutofit fontScale="55000" lnSpcReduction="20000"/>
          </a:bodyPr>
          <a:lstStyle/>
          <a:p>
            <a:pPr marL="233362" lvl="1" indent="0">
              <a:buNone/>
            </a:pPr>
            <a:r>
              <a:rPr lang="en-US" sz="2000" dirty="0"/>
              <a:t>Summary:</a:t>
            </a:r>
          </a:p>
          <a:p>
            <a:pPr lvl="1"/>
            <a:r>
              <a:rPr lang="en-US" sz="2000" dirty="0"/>
              <a:t>Shim signatures measured.</a:t>
            </a:r>
          </a:p>
          <a:p>
            <a:pPr lvl="1"/>
            <a:r>
              <a:rPr lang="en-US" sz="2000" dirty="0"/>
              <a:t>Field integrals tuned to tolerances in operational range 7.2mm to 33mm.</a:t>
            </a:r>
          </a:p>
          <a:p>
            <a:pPr lvl="1"/>
            <a:r>
              <a:rPr lang="en-US" sz="2000" dirty="0"/>
              <a:t>Phase errors tuned well below tolerance in operational range.</a:t>
            </a:r>
          </a:p>
          <a:p>
            <a:pPr lvl="1"/>
            <a:r>
              <a:rPr lang="en-CA" sz="2000" dirty="0"/>
              <a:t>The K-value at 7.2mm gap is 9.7355 (~5% higher than required).</a:t>
            </a:r>
            <a:endParaRPr lang="en-US" sz="20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3784375"/>
              </p:ext>
            </p:extLst>
          </p:nvPr>
        </p:nvGraphicFramePr>
        <p:xfrm>
          <a:off x="193676" y="895350"/>
          <a:ext cx="4296484" cy="2004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0000000-0008-0000-0000-00000B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3400866"/>
              </p:ext>
            </p:extLst>
          </p:nvPr>
        </p:nvGraphicFramePr>
        <p:xfrm>
          <a:off x="217582" y="2899758"/>
          <a:ext cx="4272578" cy="2196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432C77D-CD46-E252-D9D4-25BD9BD0E7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67200" y="954676"/>
            <a:ext cx="5069564" cy="236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141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ESENTER_VERSION" val="6"/>
  <p:tag name="ARTICULATE_PROJECT_CHECK" val="0"/>
  <p:tag name="ARTICULATE_PROJECT_OPEN" val="0"/>
</p:tagLst>
</file>

<file path=ppt/theme/theme1.xml><?xml version="1.0" encoding="utf-8"?>
<a:theme xmlns:a="http://schemas.openxmlformats.org/drawingml/2006/main" name="Blank">
  <a:themeElements>
    <a:clrScheme name="SLAC_RevisedPalette_2012">
      <a:dk1>
        <a:srgbClr val="000000"/>
      </a:dk1>
      <a:lt1>
        <a:sysClr val="window" lastClr="FFFFFF"/>
      </a:lt1>
      <a:dk2>
        <a:srgbClr val="E17000"/>
      </a:dk2>
      <a:lt2>
        <a:srgbClr val="A4001D"/>
      </a:lt2>
      <a:accent1>
        <a:srgbClr val="A4001D"/>
      </a:accent1>
      <a:accent2>
        <a:srgbClr val="E17000"/>
      </a:accent2>
      <a:accent3>
        <a:srgbClr val="4D4F53"/>
      </a:accent3>
      <a:accent4>
        <a:srgbClr val="545455"/>
      </a:accent4>
      <a:accent5>
        <a:srgbClr val="0099CC"/>
      </a:accent5>
      <a:accent6>
        <a:srgbClr val="69BE28"/>
      </a:accent6>
      <a:hlink>
        <a:srgbClr val="A4001D"/>
      </a:hlink>
      <a:folHlink>
        <a:srgbClr val="A4001D"/>
      </a:folHlink>
    </a:clrScheme>
    <a:fontScheme name="TH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SLAC_PPT_052412</Template>
  <TotalTime>0</TotalTime>
  <Words>68</Words>
  <Application>Microsoft Office PowerPoint</Application>
  <PresentationFormat>On-screen Show (16:9)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Blank</vt:lpstr>
      <vt:lpstr>HE-SXU-000 Tuning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2018-12-07T23:44:51Z</cp:lastPrinted>
  <dcterms:created xsi:type="dcterms:W3CDTF">2012-06-11T23:48:53Z</dcterms:created>
  <dcterms:modified xsi:type="dcterms:W3CDTF">2022-10-07T17:16:00Z</dcterms:modified>
</cp:coreProperties>
</file>