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3.xml" ContentType="application/vnd.openxmlformats-officedocument.drawingml.chartshapes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78" r:id="rId5"/>
    <p:sldId id="279" r:id="rId6"/>
    <p:sldId id="280" r:id="rId7"/>
    <p:sldId id="291" r:id="rId8"/>
    <p:sldId id="281" r:id="rId9"/>
    <p:sldId id="282" r:id="rId10"/>
    <p:sldId id="283" r:id="rId11"/>
    <p:sldId id="284" r:id="rId12"/>
    <p:sldId id="292" r:id="rId13"/>
    <p:sldId id="285" r:id="rId14"/>
    <p:sldId id="293" r:id="rId15"/>
    <p:sldId id="286" r:id="rId16"/>
    <p:sldId id="287" r:id="rId17"/>
    <p:sldId id="288" r:id="rId18"/>
    <p:sldId id="289" r:id="rId19"/>
  </p:sldIdLst>
  <p:sldSz cx="9144000" cy="5143500" type="screen16x9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">
          <p15:clr>
            <a:srgbClr val="A4A3A4"/>
          </p15:clr>
        </p15:guide>
        <p15:guide id="2" orient="horz" pos="971">
          <p15:clr>
            <a:srgbClr val="A4A3A4"/>
          </p15:clr>
        </p15:guide>
        <p15:guide id="3" orient="horz" pos="2809">
          <p15:clr>
            <a:srgbClr val="A4A3A4"/>
          </p15:clr>
        </p15:guide>
        <p15:guide id="4" orient="horz" pos="2985">
          <p15:clr>
            <a:srgbClr val="A4A3A4"/>
          </p15:clr>
        </p15:guide>
        <p15:guide id="5" orient="horz" pos="789">
          <p15:clr>
            <a:srgbClr val="A4A3A4"/>
          </p15:clr>
        </p15:guide>
        <p15:guide id="6" orient="horz" pos="1332" userDrawn="1">
          <p15:clr>
            <a:srgbClr val="A4A3A4"/>
          </p15:clr>
        </p15:guide>
        <p15:guide id="7" orient="horz" pos="3137">
          <p15:clr>
            <a:srgbClr val="A4A3A4"/>
          </p15:clr>
        </p15:guide>
        <p15:guide id="8" orient="horz" pos="425">
          <p15:clr>
            <a:srgbClr val="A4A3A4"/>
          </p15:clr>
        </p15:guide>
        <p15:guide id="9" orient="horz" pos="2106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9E70"/>
    <a:srgbClr val="D2C295"/>
    <a:srgbClr val="DB5807"/>
    <a:srgbClr val="F66308"/>
    <a:srgbClr val="E17000"/>
    <a:srgbClr val="981E32"/>
    <a:srgbClr val="FFFFFF"/>
    <a:srgbClr val="C75B12"/>
    <a:srgbClr val="5B8F22"/>
    <a:srgbClr val="4D4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043DDB-BC68-2B2D-D3D8-F74BB9476C66}" v="21" dt="2022-01-13T17:54:16.714"/>
    <p1510:client id="{58959AD0-1C87-0468-587D-DD611DDBE618}" v="1" dt="2022-01-12T21:58:01.890"/>
    <p1510:client id="{E88248C6-6276-57BC-AD52-DF9ADF3EEF81}" v="73" dt="2022-01-13T17:47:19.0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66" autoAdjust="0"/>
    <p:restoredTop sz="95808" autoAdjust="0"/>
  </p:normalViewPr>
  <p:slideViewPr>
    <p:cSldViewPr snapToObjects="1" showGuides="1">
      <p:cViewPr varScale="1">
        <p:scale>
          <a:sx n="148" d="100"/>
          <a:sy n="148" d="100"/>
        </p:scale>
        <p:origin x="744" y="120"/>
      </p:cViewPr>
      <p:guideLst>
        <p:guide orient="horz" pos="245"/>
        <p:guide orient="horz" pos="971"/>
        <p:guide orient="horz" pos="2809"/>
        <p:guide orient="horz" pos="2985"/>
        <p:guide orient="horz" pos="789"/>
        <p:guide orient="horz" pos="1332"/>
        <p:guide orient="horz" pos="3137"/>
        <p:guide orient="horz" pos="425"/>
        <p:guide orient="horz" pos="2106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mmfstorage\ddrive\magdata\LCLS-II-HE\Phase%20Shifter\SXHEPS-000\DATASET0001\Cross-talk\Coil%20measurement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MagData\LCLS-II\Calibration%20Magnet%20Field_gap35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 dirty="0"/>
              <a:t>Differences in shim signatures, By</a:t>
            </a:r>
          </a:p>
        </c:rich>
      </c:tx>
      <c:layout>
        <c:manualLayout>
          <c:xMode val="edge"/>
          <c:yMode val="edge"/>
          <c:x val="0.21246597212322685"/>
          <c:y val="7.02514152043369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44147486880803"/>
          <c:y val="0.17171296296296296"/>
          <c:w val="0.78635120801487834"/>
          <c:h val="0.62271617089530473"/>
        </c:manualLayout>
      </c:layout>
      <c:scatterChart>
        <c:scatterStyle val="lineMarker"/>
        <c:varyColors val="0"/>
        <c:ser>
          <c:idx val="1"/>
          <c:order val="0"/>
          <c:tx>
            <c:v>H-slugs- small slugs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(integrals_table!$D$4:$D$5,integrals_table!$D$7,integrals_table!$D$9:$D$19)</c:f>
              <c:numCache>
                <c:formatCode>General</c:formatCode>
                <c:ptCount val="14"/>
                <c:pt idx="0" formatCode="0.0">
                  <c:v>7.2</c:v>
                </c:pt>
                <c:pt idx="1">
                  <c:v>7.5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75</c:v>
                </c:pt>
                <c:pt idx="11">
                  <c:v>100</c:v>
                </c:pt>
                <c:pt idx="12">
                  <c:v>125</c:v>
                </c:pt>
                <c:pt idx="13">
                  <c:v>150</c:v>
                </c:pt>
              </c:numCache>
            </c:numRef>
          </c:xVal>
          <c:yVal>
            <c:numRef>
              <c:f>integrals_table!$Z$4:$Z$19</c:f>
              <c:numCache>
                <c:formatCode>0</c:formatCode>
                <c:ptCount val="16"/>
                <c:pt idx="0">
                  <c:v>17.547666666666672</c:v>
                </c:pt>
                <c:pt idx="1">
                  <c:v>21.86999999999999</c:v>
                </c:pt>
                <c:pt idx="2">
                  <c:v>23</c:v>
                </c:pt>
                <c:pt idx="3">
                  <c:v>25.48599999999999</c:v>
                </c:pt>
                <c:pt idx="4">
                  <c:v>25.670999999999992</c:v>
                </c:pt>
                <c:pt idx="5">
                  <c:v>29.902666666666661</c:v>
                </c:pt>
                <c:pt idx="6">
                  <c:v>33.581666666666685</c:v>
                </c:pt>
                <c:pt idx="7">
                  <c:v>36.153333333333329</c:v>
                </c:pt>
                <c:pt idx="8">
                  <c:v>35.118333333333325</c:v>
                </c:pt>
                <c:pt idx="9">
                  <c:v>32.937333333333328</c:v>
                </c:pt>
                <c:pt idx="10">
                  <c:v>36.128999999999976</c:v>
                </c:pt>
                <c:pt idx="11">
                  <c:v>38.025333333333336</c:v>
                </c:pt>
                <c:pt idx="12">
                  <c:v>31.217666666666663</c:v>
                </c:pt>
                <c:pt idx="13">
                  <c:v>21.518666666666686</c:v>
                </c:pt>
                <c:pt idx="14">
                  <c:v>15.929333333333325</c:v>
                </c:pt>
                <c:pt idx="15">
                  <c:v>11.381333333333339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5A4-4215-8244-AFCD747FC69A}"/>
            </c:ext>
          </c:extLst>
        </c:ser>
        <c:ser>
          <c:idx val="3"/>
          <c:order val="1"/>
          <c:tx>
            <c:v>pole 50um- small slugs</c:v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integrals_table!$AB$4:$AB$19</c:f>
              <c:numCache>
                <c:formatCode>0</c:formatCode>
                <c:ptCount val="16"/>
                <c:pt idx="0">
                  <c:v>42.995000000000005</c:v>
                </c:pt>
                <c:pt idx="1">
                  <c:v>46.191999999999993</c:v>
                </c:pt>
                <c:pt idx="2">
                  <c:v>44.617333333333335</c:v>
                </c:pt>
                <c:pt idx="3">
                  <c:v>36.999666666666656</c:v>
                </c:pt>
                <c:pt idx="4">
                  <c:v>26.584333333333333</c:v>
                </c:pt>
                <c:pt idx="5">
                  <c:v>12.864666666666665</c:v>
                </c:pt>
                <c:pt idx="6">
                  <c:v>0.75933333333333053</c:v>
                </c:pt>
                <c:pt idx="7">
                  <c:v>-11.148666666666678</c:v>
                </c:pt>
                <c:pt idx="8">
                  <c:v>-15.411000000000005</c:v>
                </c:pt>
                <c:pt idx="9">
                  <c:v>-17.963999999999995</c:v>
                </c:pt>
                <c:pt idx="10">
                  <c:v>-18.272000000000034</c:v>
                </c:pt>
                <c:pt idx="11">
                  <c:v>-14.835666666666672</c:v>
                </c:pt>
                <c:pt idx="12">
                  <c:v>-8.0293333333333337</c:v>
                </c:pt>
                <c:pt idx="13">
                  <c:v>-7.6586666666666554</c:v>
                </c:pt>
                <c:pt idx="14">
                  <c:v>-4.6213333333333155</c:v>
                </c:pt>
                <c:pt idx="15">
                  <c:v>-4.9946666666666673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5A4-4215-8244-AFCD747FC69A}"/>
            </c:ext>
          </c:extLst>
        </c:ser>
        <c:ser>
          <c:idx val="4"/>
          <c:order val="2"/>
          <c:tx>
            <c:v>steel shim - pole 50um</c:v>
          </c:tx>
          <c:spPr>
            <a:ln w="1270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integrals_table!$AD$4:$AD$19</c:f>
              <c:numCache>
                <c:formatCode>0</c:formatCode>
                <c:ptCount val="16"/>
                <c:pt idx="0">
                  <c:v>6.5708333333333542</c:v>
                </c:pt>
                <c:pt idx="1">
                  <c:v>2.581333333333319</c:v>
                </c:pt>
                <c:pt idx="2">
                  <c:v>11.575333333333347</c:v>
                </c:pt>
                <c:pt idx="3">
                  <c:v>18.88300000000001</c:v>
                </c:pt>
                <c:pt idx="4">
                  <c:v>30.006999999999977</c:v>
                </c:pt>
                <c:pt idx="5">
                  <c:v>34.794000000000011</c:v>
                </c:pt>
                <c:pt idx="6">
                  <c:v>27.379666666666687</c:v>
                </c:pt>
                <c:pt idx="7">
                  <c:v>17.710999999999991</c:v>
                </c:pt>
                <c:pt idx="8">
                  <c:v>12.624999999999996</c:v>
                </c:pt>
                <c:pt idx="9">
                  <c:v>7.079666666666661</c:v>
                </c:pt>
                <c:pt idx="10">
                  <c:v>3.5430000000000046</c:v>
                </c:pt>
                <c:pt idx="11">
                  <c:v>1.7559999999999878</c:v>
                </c:pt>
                <c:pt idx="12">
                  <c:v>-2.3743333333333352</c:v>
                </c:pt>
                <c:pt idx="13">
                  <c:v>-4.8876666666666768</c:v>
                </c:pt>
                <c:pt idx="14">
                  <c:v>-3.2000000000000126</c:v>
                </c:pt>
                <c:pt idx="15">
                  <c:v>3.8223333333333254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5A4-4215-8244-AFCD747FC6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2863728"/>
        <c:axId val="572864712"/>
      </c:scatterChart>
      <c:valAx>
        <c:axId val="572863728"/>
        <c:scaling>
          <c:orientation val="minMax"/>
          <c:max val="35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 dirty="0" smtClean="0"/>
                  <a:t>Gap (mm)</a:t>
                </a:r>
                <a:endParaRPr lang="en-US" sz="7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864712"/>
        <c:crossesAt val="-50"/>
        <c:crossBetween val="midCat"/>
      </c:valAx>
      <c:valAx>
        <c:axId val="572864712"/>
        <c:scaling>
          <c:orientation val="minMax"/>
          <c:min val="-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/>
                  <a:t>G-cm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8637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2125293548832712"/>
          <c:y val="0.65724350470478576"/>
          <c:w val="0.47658171018096412"/>
          <c:h val="0.126753176627899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00">
                <a:solidFill>
                  <a:schemeClr val="tx1"/>
                </a:solidFill>
              </a:rPr>
              <a:t>Change in By first field integral</a:t>
            </a:r>
          </a:p>
        </c:rich>
      </c:tx>
      <c:layout>
        <c:manualLayout>
          <c:xMode val="edge"/>
          <c:yMode val="edge"/>
          <c:x val="0.26300729983157028"/>
          <c:y val="8.04222848432489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I1Y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rgbClr val="0070C0"/>
              </a:solidFill>
              <a:ln w="6350">
                <a:noFill/>
              </a:ln>
              <a:effectLst/>
            </c:spPr>
          </c:marker>
          <c:trendline>
            <c:spPr>
              <a:ln w="19050" cap="rnd">
                <a:solidFill>
                  <a:srgbClr val="0070C0"/>
                </a:solidFill>
                <a:prstDash val="sysDot"/>
              </a:ln>
              <a:effectLst/>
            </c:spPr>
            <c:trendlineType val="poly"/>
            <c:order val="5"/>
            <c:dispRSqr val="0"/>
            <c:dispEq val="0"/>
          </c:trendline>
          <c:errBars>
            <c:errDir val="x"/>
            <c:errBarType val="both"/>
            <c:errValType val="fixedVal"/>
            <c:noEndCap val="0"/>
            <c:val val="2"/>
            <c:spPr>
              <a:noFill/>
              <a:ln w="9525" cap="flat" cmpd="sng" algn="ctr">
                <a:noFill/>
                <a:round/>
              </a:ln>
              <a:effectLst/>
            </c:spPr>
          </c:errBars>
          <c:errBars>
            <c:errDir val="y"/>
            <c:errBarType val="both"/>
            <c:errValType val="fixedVal"/>
            <c:noEndCap val="0"/>
            <c:val val="3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Sheet1!$A$5:$A$43</c:f>
              <c:numCache>
                <c:formatCode>General</c:formatCode>
                <c:ptCount val="39"/>
                <c:pt idx="0">
                  <c:v>25</c:v>
                </c:pt>
                <c:pt idx="1">
                  <c:v>20</c:v>
                </c:pt>
                <c:pt idx="2">
                  <c:v>15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13.5</c:v>
                </c:pt>
                <c:pt idx="17">
                  <c:v>12.5</c:v>
                </c:pt>
                <c:pt idx="18">
                  <c:v>11.5</c:v>
                </c:pt>
                <c:pt idx="19">
                  <c:v>12</c:v>
                </c:pt>
                <c:pt idx="20">
                  <c:v>10.5</c:v>
                </c:pt>
                <c:pt idx="21">
                  <c:v>10</c:v>
                </c:pt>
                <c:pt idx="22">
                  <c:v>10</c:v>
                </c:pt>
                <c:pt idx="23">
                  <c:v>10.5</c:v>
                </c:pt>
                <c:pt idx="24">
                  <c:v>11</c:v>
                </c:pt>
                <c:pt idx="25">
                  <c:v>11.5</c:v>
                </c:pt>
                <c:pt idx="26">
                  <c:v>12</c:v>
                </c:pt>
                <c:pt idx="27">
                  <c:v>12.5</c:v>
                </c:pt>
                <c:pt idx="28">
                  <c:v>13</c:v>
                </c:pt>
                <c:pt idx="29">
                  <c:v>13.5</c:v>
                </c:pt>
                <c:pt idx="30">
                  <c:v>14</c:v>
                </c:pt>
                <c:pt idx="31">
                  <c:v>14.5</c:v>
                </c:pt>
                <c:pt idx="32">
                  <c:v>15</c:v>
                </c:pt>
                <c:pt idx="33">
                  <c:v>16</c:v>
                </c:pt>
                <c:pt idx="34">
                  <c:v>17</c:v>
                </c:pt>
                <c:pt idx="35">
                  <c:v>18</c:v>
                </c:pt>
                <c:pt idx="36">
                  <c:v>19</c:v>
                </c:pt>
                <c:pt idx="37">
                  <c:v>20</c:v>
                </c:pt>
                <c:pt idx="38">
                  <c:v>25</c:v>
                </c:pt>
              </c:numCache>
            </c:numRef>
          </c:xVal>
          <c:yVal>
            <c:numRef>
              <c:f>Sheet1!$E$5:$E$43</c:f>
              <c:numCache>
                <c:formatCode>0</c:formatCode>
                <c:ptCount val="39"/>
                <c:pt idx="0">
                  <c:v>1.1875</c:v>
                </c:pt>
                <c:pt idx="1">
                  <c:v>1.1875</c:v>
                </c:pt>
                <c:pt idx="2">
                  <c:v>-1.8125</c:v>
                </c:pt>
                <c:pt idx="3">
                  <c:v>-11.8125</c:v>
                </c:pt>
                <c:pt idx="4">
                  <c:v>-7.8125</c:v>
                </c:pt>
                <c:pt idx="5">
                  <c:v>-9.8125</c:v>
                </c:pt>
                <c:pt idx="6">
                  <c:v>-3.8125</c:v>
                </c:pt>
                <c:pt idx="7">
                  <c:v>-1.8125</c:v>
                </c:pt>
                <c:pt idx="8">
                  <c:v>-3.8125</c:v>
                </c:pt>
                <c:pt idx="9">
                  <c:v>1.1875</c:v>
                </c:pt>
                <c:pt idx="10">
                  <c:v>1.1875</c:v>
                </c:pt>
                <c:pt idx="11">
                  <c:v>2.1875</c:v>
                </c:pt>
                <c:pt idx="12">
                  <c:v>3.1875</c:v>
                </c:pt>
                <c:pt idx="13">
                  <c:v>-0.8125</c:v>
                </c:pt>
                <c:pt idx="14">
                  <c:v>1.1875</c:v>
                </c:pt>
                <c:pt idx="15">
                  <c:v>3.1875</c:v>
                </c:pt>
                <c:pt idx="16">
                  <c:v>-0.8125</c:v>
                </c:pt>
                <c:pt idx="17">
                  <c:v>-3.8125</c:v>
                </c:pt>
                <c:pt idx="18">
                  <c:v>-3.8125</c:v>
                </c:pt>
                <c:pt idx="19">
                  <c:v>-1.8125</c:v>
                </c:pt>
                <c:pt idx="20">
                  <c:v>-6.8125</c:v>
                </c:pt>
                <c:pt idx="21">
                  <c:v>-8.8125</c:v>
                </c:pt>
                <c:pt idx="22">
                  <c:v>-14.8125</c:v>
                </c:pt>
                <c:pt idx="23">
                  <c:v>-9.8125</c:v>
                </c:pt>
                <c:pt idx="24">
                  <c:v>-6.8125</c:v>
                </c:pt>
                <c:pt idx="25">
                  <c:v>-7.8125</c:v>
                </c:pt>
                <c:pt idx="26">
                  <c:v>-5.8125</c:v>
                </c:pt>
                <c:pt idx="27">
                  <c:v>-2.8125</c:v>
                </c:pt>
                <c:pt idx="28">
                  <c:v>-2.8125</c:v>
                </c:pt>
                <c:pt idx="29">
                  <c:v>-3.8125</c:v>
                </c:pt>
                <c:pt idx="30">
                  <c:v>-1.8125</c:v>
                </c:pt>
                <c:pt idx="31">
                  <c:v>-1.8125</c:v>
                </c:pt>
                <c:pt idx="32">
                  <c:v>-2.8125</c:v>
                </c:pt>
                <c:pt idx="33">
                  <c:v>-3.8125</c:v>
                </c:pt>
                <c:pt idx="34">
                  <c:v>-1.8125</c:v>
                </c:pt>
                <c:pt idx="35">
                  <c:v>-0.8125</c:v>
                </c:pt>
                <c:pt idx="36">
                  <c:v>0.1875</c:v>
                </c:pt>
                <c:pt idx="37">
                  <c:v>-1.8125</c:v>
                </c:pt>
                <c:pt idx="38">
                  <c:v>0.1875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29F-43F1-B8C5-6D49E9A937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4203776"/>
        <c:axId val="624207104"/>
      </c:scatterChart>
      <c:valAx>
        <c:axId val="624203776"/>
        <c:scaling>
          <c:orientation val="minMax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>
                    <a:ln>
                      <a:noFill/>
                    </a:ln>
                    <a:solidFill>
                      <a:schemeClr val="tx1"/>
                    </a:solidFill>
                    <a:latin typeface="+mn-lt"/>
                  </a:rPr>
                  <a:t>Distance Undulator/Phase shifter (cm)</a:t>
                </a:r>
              </a:p>
            </c:rich>
          </c:tx>
          <c:layout>
            <c:manualLayout>
              <c:xMode val="edge"/>
              <c:yMode val="edge"/>
              <c:x val="0.30362844951411117"/>
              <c:y val="0.855268383367332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ln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cross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4207104"/>
        <c:crossesAt val="-15"/>
        <c:crossBetween val="midCat"/>
      </c:valAx>
      <c:valAx>
        <c:axId val="624207104"/>
        <c:scaling>
          <c:orientation val="minMax"/>
          <c:min val="-1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ln w="3175">
                      <a:noFill/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>
                    <a:ln w="3175">
                      <a:noFill/>
                    </a:ln>
                    <a:solidFill>
                      <a:schemeClr val="tx1"/>
                    </a:solidFill>
                  </a:rPr>
                  <a:t>G-cm</a:t>
                </a:r>
              </a:p>
            </c:rich>
          </c:tx>
          <c:layout>
            <c:manualLayout>
              <c:xMode val="edge"/>
              <c:yMode val="edge"/>
              <c:x val="4.6207058037156398E-2"/>
              <c:y val="0.41075975990917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ln w="3175"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4203776"/>
        <c:crosses val="autoZero"/>
        <c:crossBetween val="midCat"/>
        <c:majorUnit val="5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dirty="0"/>
              <a:t>Shim signatures, </a:t>
            </a:r>
            <a:r>
              <a:rPr lang="en-US" sz="1000" dirty="0" smtClean="0"/>
              <a:t>By</a:t>
            </a:r>
            <a:endParaRPr lang="en-US" sz="1000" dirty="0"/>
          </a:p>
        </c:rich>
      </c:tx>
      <c:layout>
        <c:manualLayout>
          <c:xMode val="edge"/>
          <c:yMode val="edge"/>
          <c:x val="0.25554268422708182"/>
          <c:y val="7.05545472217784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44147486880803"/>
          <c:y val="0.17171296296296296"/>
          <c:w val="0.78635120801487834"/>
          <c:h val="0.62271617089530473"/>
        </c:manualLayout>
      </c:layout>
      <c:scatterChart>
        <c:scatterStyle val="lineMarker"/>
        <c:varyColors val="0"/>
        <c:ser>
          <c:idx val="0"/>
          <c:order val="0"/>
          <c:tx>
            <c:v>4 small slugs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integrals_table!$Q$4:$Q$19</c:f>
              <c:numCache>
                <c:formatCode>0</c:formatCode>
                <c:ptCount val="16"/>
                <c:pt idx="0">
                  <c:v>88</c:v>
                </c:pt>
                <c:pt idx="1">
                  <c:v>81.715666666666692</c:v>
                </c:pt>
                <c:pt idx="2">
                  <c:v>79.070666666666668</c:v>
                </c:pt>
                <c:pt idx="3">
                  <c:v>76.260999999999996</c:v>
                </c:pt>
                <c:pt idx="4">
                  <c:v>68.77433333333336</c:v>
                </c:pt>
                <c:pt idx="5">
                  <c:v>66.040333333333308</c:v>
                </c:pt>
                <c:pt idx="6">
                  <c:v>55.955333333333336</c:v>
                </c:pt>
                <c:pt idx="7">
                  <c:v>49.920999999999999</c:v>
                </c:pt>
                <c:pt idx="8">
                  <c:v>45.811666666666653</c:v>
                </c:pt>
                <c:pt idx="9">
                  <c:v>42.36399999999999</c:v>
                </c:pt>
                <c:pt idx="10">
                  <c:v>30.471000000000014</c:v>
                </c:pt>
                <c:pt idx="11">
                  <c:v>22.89933333333332</c:v>
                </c:pt>
                <c:pt idx="12">
                  <c:v>15.308666666666664</c:v>
                </c:pt>
                <c:pt idx="13">
                  <c:v>11.810666666666652</c:v>
                </c:pt>
                <c:pt idx="14">
                  <c:v>6.8213333333333281</c:v>
                </c:pt>
                <c:pt idx="15">
                  <c:v>7.4536666666666793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E74-46DE-884B-3A5027A04E69}"/>
            </c:ext>
          </c:extLst>
        </c:ser>
        <c:ser>
          <c:idx val="1"/>
          <c:order val="1"/>
          <c:tx>
            <c:v>2 H-slugs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(integrals_table!$D$4:$D$5,integrals_table!$D$7,integrals_table!$D$9:$D$19)</c:f>
              <c:numCache>
                <c:formatCode>General</c:formatCode>
                <c:ptCount val="14"/>
                <c:pt idx="0" formatCode="0.0">
                  <c:v>7.2</c:v>
                </c:pt>
                <c:pt idx="1">
                  <c:v>7.5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75</c:v>
                </c:pt>
                <c:pt idx="11">
                  <c:v>100</c:v>
                </c:pt>
                <c:pt idx="12">
                  <c:v>125</c:v>
                </c:pt>
                <c:pt idx="13">
                  <c:v>150</c:v>
                </c:pt>
              </c:numCache>
            </c:numRef>
          </c:xVal>
          <c:yVal>
            <c:numRef>
              <c:f>(integrals_table!$I$4:$I$5,integrals_table!$I$7,integrals_table!$I$9:$I$19,integrals_table!$I$6,integrals_table!$I$6)</c:f>
              <c:numCache>
                <c:formatCode>0</c:formatCode>
                <c:ptCount val="16"/>
                <c:pt idx="0">
                  <c:v>105.54766666666667</c:v>
                </c:pt>
                <c:pt idx="1">
                  <c:v>103.58566666666668</c:v>
                </c:pt>
                <c:pt idx="2">
                  <c:v>101.74699999999999</c:v>
                </c:pt>
                <c:pt idx="3">
                  <c:v>95.942999999999969</c:v>
                </c:pt>
                <c:pt idx="4">
                  <c:v>89.53700000000002</c:v>
                </c:pt>
                <c:pt idx="5">
                  <c:v>86.074333333333328</c:v>
                </c:pt>
                <c:pt idx="6">
                  <c:v>80.929999999999978</c:v>
                </c:pt>
                <c:pt idx="7">
                  <c:v>75.301333333333318</c:v>
                </c:pt>
                <c:pt idx="8">
                  <c:v>66.599999999999994</c:v>
                </c:pt>
                <c:pt idx="9">
                  <c:v>60.924666666666653</c:v>
                </c:pt>
                <c:pt idx="10">
                  <c:v>46.526333333333326</c:v>
                </c:pt>
                <c:pt idx="11">
                  <c:v>33.329333333333338</c:v>
                </c:pt>
                <c:pt idx="12">
                  <c:v>22.750666666666653</c:v>
                </c:pt>
                <c:pt idx="13">
                  <c:v>18.835000000000019</c:v>
                </c:pt>
                <c:pt idx="14">
                  <c:v>96.11999999999999</c:v>
                </c:pt>
                <c:pt idx="15">
                  <c:v>96.11999999999999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E74-46DE-884B-3A5027A04E69}"/>
            </c:ext>
          </c:extLst>
        </c:ser>
        <c:ser>
          <c:idx val="3"/>
          <c:order val="2"/>
          <c:tx>
            <c:v>pole 50um</c:v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integrals_table!$T$4:$T$19</c:f>
              <c:numCache>
                <c:formatCode>0</c:formatCode>
                <c:ptCount val="16"/>
                <c:pt idx="0">
                  <c:v>130.995</c:v>
                </c:pt>
                <c:pt idx="1">
                  <c:v>127.90766666666669</c:v>
                </c:pt>
                <c:pt idx="2">
                  <c:v>123.688</c:v>
                </c:pt>
                <c:pt idx="3">
                  <c:v>113.26066666666665</c:v>
                </c:pt>
                <c:pt idx="4">
                  <c:v>95.358666666666693</c:v>
                </c:pt>
                <c:pt idx="5">
                  <c:v>78.904999999999973</c:v>
                </c:pt>
                <c:pt idx="6">
                  <c:v>56.714666666666666</c:v>
                </c:pt>
                <c:pt idx="7">
                  <c:v>38.772333333333322</c:v>
                </c:pt>
                <c:pt idx="8">
                  <c:v>30.400666666666648</c:v>
                </c:pt>
                <c:pt idx="9">
                  <c:v>24.399999999999995</c:v>
                </c:pt>
                <c:pt idx="10">
                  <c:v>12.198999999999982</c:v>
                </c:pt>
                <c:pt idx="11">
                  <c:v>8.0636666666666486</c:v>
                </c:pt>
                <c:pt idx="12">
                  <c:v>7.2793333333333301</c:v>
                </c:pt>
                <c:pt idx="13">
                  <c:v>4.1519999999999966</c:v>
                </c:pt>
                <c:pt idx="14">
                  <c:v>2.2000000000000126</c:v>
                </c:pt>
                <c:pt idx="15">
                  <c:v>2.4590000000000116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E74-46DE-884B-3A5027A04E69}"/>
            </c:ext>
          </c:extLst>
        </c:ser>
        <c:ser>
          <c:idx val="4"/>
          <c:order val="3"/>
          <c:tx>
            <c:v>LCLS-II SXU</c:v>
          </c:tx>
          <c:spPr>
            <a:ln w="190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4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(integrals_table!$D$4,integrals_table!$D$6,integrals_table!$D$8,integrals_table!$D$9,integrals_table!$D$11,integrals_table!$D$13:$D$19)</c:f>
              <c:numCache>
                <c:formatCode>General</c:formatCode>
                <c:ptCount val="12"/>
                <c:pt idx="0" formatCode="0.0">
                  <c:v>7.2</c:v>
                </c:pt>
                <c:pt idx="1">
                  <c:v>8</c:v>
                </c:pt>
                <c:pt idx="2">
                  <c:v>10</c:v>
                </c:pt>
                <c:pt idx="3">
                  <c:v>12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50</c:v>
                </c:pt>
                <c:pt idx="8">
                  <c:v>75</c:v>
                </c:pt>
                <c:pt idx="9">
                  <c:v>100</c:v>
                </c:pt>
                <c:pt idx="10">
                  <c:v>125</c:v>
                </c:pt>
                <c:pt idx="11">
                  <c:v>150</c:v>
                </c:pt>
              </c:numCache>
            </c:numRef>
          </c:xVal>
          <c:yVal>
            <c:numRef>
              <c:f>(integrals_table!$U$4,integrals_table!$U$6,integrals_table!$U$8,integrals_table!$U$9,integrals_table!$U$11,integrals_table!$U$13:$U$19)</c:f>
              <c:numCache>
                <c:formatCode>0.00E+00</c:formatCode>
                <c:ptCount val="12"/>
                <c:pt idx="0">
                  <c:v>96</c:v>
                </c:pt>
                <c:pt idx="1">
                  <c:v>110</c:v>
                </c:pt>
                <c:pt idx="2">
                  <c:v>88</c:v>
                </c:pt>
                <c:pt idx="3">
                  <c:v>72</c:v>
                </c:pt>
                <c:pt idx="4">
                  <c:v>52</c:v>
                </c:pt>
                <c:pt idx="5">
                  <c:v>37</c:v>
                </c:pt>
                <c:pt idx="6">
                  <c:v>25</c:v>
                </c:pt>
                <c:pt idx="7">
                  <c:v>20</c:v>
                </c:pt>
                <c:pt idx="8">
                  <c:v>10</c:v>
                </c:pt>
                <c:pt idx="9">
                  <c:v>6</c:v>
                </c:pt>
                <c:pt idx="10">
                  <c:v>2</c:v>
                </c:pt>
                <c:pt idx="1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E74-46DE-884B-3A5027A04E69}"/>
            </c:ext>
          </c:extLst>
        </c:ser>
        <c:ser>
          <c:idx val="5"/>
          <c:order val="4"/>
          <c:tx>
            <c:v>Steel 7.5x15mm</c:v>
          </c:tx>
          <c:spPr>
            <a:ln w="1270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0070C0"/>
              </a:solidFill>
              <a:ln w="9525">
                <a:noFill/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integrals_table!$X$4:$X$19</c:f>
              <c:numCache>
                <c:formatCode>0</c:formatCode>
                <c:ptCount val="16"/>
                <c:pt idx="0">
                  <c:v>137.56583333333336</c:v>
                </c:pt>
                <c:pt idx="1">
                  <c:v>130.489</c:v>
                </c:pt>
                <c:pt idx="2">
                  <c:v>135.26333333333335</c:v>
                </c:pt>
                <c:pt idx="3">
                  <c:v>132.14366666666666</c:v>
                </c:pt>
                <c:pt idx="4">
                  <c:v>125.36566666666667</c:v>
                </c:pt>
                <c:pt idx="5">
                  <c:v>113.69899999999998</c:v>
                </c:pt>
                <c:pt idx="6">
                  <c:v>84.094333333333353</c:v>
                </c:pt>
                <c:pt idx="7">
                  <c:v>56.483333333333313</c:v>
                </c:pt>
                <c:pt idx="8">
                  <c:v>43.025666666666645</c:v>
                </c:pt>
                <c:pt idx="9">
                  <c:v>31.479666666666656</c:v>
                </c:pt>
                <c:pt idx="10">
                  <c:v>15.741999999999987</c:v>
                </c:pt>
                <c:pt idx="11">
                  <c:v>9.8196666666666363</c:v>
                </c:pt>
                <c:pt idx="12">
                  <c:v>4.9049999999999949</c:v>
                </c:pt>
                <c:pt idx="13">
                  <c:v>-0.73566666666668057</c:v>
                </c:pt>
                <c:pt idx="14">
                  <c:v>-1</c:v>
                </c:pt>
                <c:pt idx="15">
                  <c:v>6.281333333333337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E74-46DE-884B-3A5027A04E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2863728"/>
        <c:axId val="572864712"/>
      </c:scatterChart>
      <c:valAx>
        <c:axId val="572863728"/>
        <c:scaling>
          <c:orientation val="minMax"/>
          <c:max val="35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Gap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864712"/>
        <c:crossesAt val="-20"/>
        <c:crossBetween val="midCat"/>
      </c:valAx>
      <c:valAx>
        <c:axId val="5728647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G-cm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8637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3053865685369"/>
          <c:y val="0.17616899043688902"/>
          <c:w val="0.3272181193746066"/>
          <c:h val="0.228800919802692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/>
              <a:t>Top Magnet/pole Y Alignment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210892388451444"/>
          <c:y val="0.18560185185185185"/>
          <c:w val="0.79915463692038502"/>
          <c:h val="0.69307852143482063"/>
        </c:manualLayout>
      </c:layout>
      <c:scatterChart>
        <c:scatterStyle val="lineMarker"/>
        <c:varyColors val="0"/>
        <c:ser>
          <c:idx val="0"/>
          <c:order val="0"/>
          <c:tx>
            <c:v>Magnets</c:v>
          </c:tx>
          <c:spPr>
            <a:ln w="63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'Mag Points 1-1'!$A$3:$A$15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xVal>
          <c:yVal>
            <c:numRef>
              <c:f>'Mag Points 1-1'!$L$3:$L$15</c:f>
              <c:numCache>
                <c:formatCode>General</c:formatCode>
                <c:ptCount val="13"/>
                <c:pt idx="0">
                  <c:v>-0.2450153846153853</c:v>
                </c:pt>
                <c:pt idx="1">
                  <c:v>-0.25156538461538958</c:v>
                </c:pt>
                <c:pt idx="2">
                  <c:v>-0.24576538461539599</c:v>
                </c:pt>
                <c:pt idx="3">
                  <c:v>-0.30881538461538582</c:v>
                </c:pt>
                <c:pt idx="4">
                  <c:v>-0.31911538461538669</c:v>
                </c:pt>
                <c:pt idx="5">
                  <c:v>-0.31121538461539444</c:v>
                </c:pt>
                <c:pt idx="6">
                  <c:v>-0.3139153846153846</c:v>
                </c:pt>
                <c:pt idx="7">
                  <c:v>-0.31731538461539799</c:v>
                </c:pt>
                <c:pt idx="8">
                  <c:v>-0.3118653846153876</c:v>
                </c:pt>
                <c:pt idx="9">
                  <c:v>-0.31231538461538833</c:v>
                </c:pt>
                <c:pt idx="10">
                  <c:v>-0.22931538461538992</c:v>
                </c:pt>
                <c:pt idx="11">
                  <c:v>-0.23901538461538507</c:v>
                </c:pt>
                <c:pt idx="12">
                  <c:v>-0.23471538461538444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599-4E40-B341-67FC13C20C6B}"/>
            </c:ext>
          </c:extLst>
        </c:ser>
        <c:ser>
          <c:idx val="1"/>
          <c:order val="1"/>
          <c:tx>
            <c:v>Poles</c:v>
          </c:tx>
          <c:spPr>
            <a:ln w="63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'Mag Points 1-1'!$F$20:$F$33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</c:numCache>
            </c:numRef>
          </c:xVal>
          <c:yVal>
            <c:numRef>
              <c:f>'Mag Points 1-1'!$L$20:$L$33</c:f>
              <c:numCache>
                <c:formatCode>General</c:formatCode>
                <c:ptCount val="14"/>
                <c:pt idx="0">
                  <c:v>-0.13881538461538412</c:v>
                </c:pt>
                <c:pt idx="1">
                  <c:v>2.318461538460781E-2</c:v>
                </c:pt>
                <c:pt idx="2">
                  <c:v>2.1734615384616518E-2</c:v>
                </c:pt>
                <c:pt idx="3">
                  <c:v>1.4384615384614108E-2</c:v>
                </c:pt>
                <c:pt idx="4">
                  <c:v>8.6846153846238394E-3</c:v>
                </c:pt>
                <c:pt idx="5">
                  <c:v>5.5846153846061952E-3</c:v>
                </c:pt>
                <c:pt idx="6">
                  <c:v>7.1346153846150173E-3</c:v>
                </c:pt>
                <c:pt idx="7">
                  <c:v>4.984615384614699E-3</c:v>
                </c:pt>
                <c:pt idx="8">
                  <c:v>6.6346153846268408E-3</c:v>
                </c:pt>
                <c:pt idx="9">
                  <c:v>2.2784615384608742E-2</c:v>
                </c:pt>
                <c:pt idx="10">
                  <c:v>7.7346153846065135E-3</c:v>
                </c:pt>
                <c:pt idx="11">
                  <c:v>3.3346153846025572E-3</c:v>
                </c:pt>
                <c:pt idx="12">
                  <c:v>2.0334615384612675E-2</c:v>
                </c:pt>
                <c:pt idx="13">
                  <c:v>-0.14651538461538394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599-4E40-B341-67FC13C20C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5303464"/>
        <c:axId val="565306416"/>
      </c:scatterChart>
      <c:valAx>
        <c:axId val="565303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Magnet #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306416"/>
        <c:crossesAt val="-0.4"/>
        <c:crossBetween val="midCat"/>
      </c:valAx>
      <c:valAx>
        <c:axId val="565306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mm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303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2050286123153049"/>
          <c:y val="0.45546205344421042"/>
          <c:w val="0.4284826486925003"/>
          <c:h val="0.156251093613298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/>
              <a:t>Bottom Magnet/pole Y alignment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210892388451444"/>
          <c:y val="0.18560185185185185"/>
          <c:w val="0.79082130358705172"/>
          <c:h val="0.69307852143482063"/>
        </c:manualLayout>
      </c:layout>
      <c:scatterChart>
        <c:scatterStyle val="lineMarker"/>
        <c:varyColors val="0"/>
        <c:ser>
          <c:idx val="0"/>
          <c:order val="0"/>
          <c:tx>
            <c:v>Magnets</c:v>
          </c:tx>
          <c:spPr>
            <a:ln w="63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'Mag Points 1-1'!$A$3:$A$15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xVal>
          <c:yVal>
            <c:numRef>
              <c:f>'Mag Points 1-1'!$L$3:$L$15</c:f>
              <c:numCache>
                <c:formatCode>General</c:formatCode>
                <c:ptCount val="13"/>
                <c:pt idx="0">
                  <c:v>-0.20809230769228293</c:v>
                </c:pt>
                <c:pt idx="1">
                  <c:v>-0.23674230769229609</c:v>
                </c:pt>
                <c:pt idx="2">
                  <c:v>-0.25294230769229387</c:v>
                </c:pt>
                <c:pt idx="3">
                  <c:v>-0.32369230769229773</c:v>
                </c:pt>
                <c:pt idx="4">
                  <c:v>-0.32104230769229503</c:v>
                </c:pt>
                <c:pt idx="5">
                  <c:v>-0.32184230769229316</c:v>
                </c:pt>
                <c:pt idx="6">
                  <c:v>-0.32669230769229785</c:v>
                </c:pt>
                <c:pt idx="7">
                  <c:v>-0.32294230769228705</c:v>
                </c:pt>
                <c:pt idx="8">
                  <c:v>-0.32629230769228457</c:v>
                </c:pt>
                <c:pt idx="9">
                  <c:v>-0.32119230769228579</c:v>
                </c:pt>
                <c:pt idx="10">
                  <c:v>-0.28389230769229812</c:v>
                </c:pt>
                <c:pt idx="11">
                  <c:v>-0.27254230769230503</c:v>
                </c:pt>
                <c:pt idx="12">
                  <c:v>-0.20074230769228052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3E3-44E2-8973-03447DF1AB39}"/>
            </c:ext>
          </c:extLst>
        </c:ser>
        <c:ser>
          <c:idx val="1"/>
          <c:order val="1"/>
          <c:tx>
            <c:v>Poles</c:v>
          </c:tx>
          <c:spPr>
            <a:ln w="63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'Mag Points 1-1'!$F$20:$F$33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</c:numCache>
            </c:numRef>
          </c:xVal>
          <c:yVal>
            <c:numRef>
              <c:f>'Mag Points 1-1'!$L$20:$L$33</c:f>
              <c:numCache>
                <c:formatCode>General</c:formatCode>
                <c:ptCount val="14"/>
                <c:pt idx="0">
                  <c:v>-0.14054230769230003</c:v>
                </c:pt>
                <c:pt idx="1">
                  <c:v>6.95769230770793E-3</c:v>
                </c:pt>
                <c:pt idx="2">
                  <c:v>6.2076923077114543E-3</c:v>
                </c:pt>
                <c:pt idx="3">
                  <c:v>1.0207692307702132E-2</c:v>
                </c:pt>
                <c:pt idx="4">
                  <c:v>2.8107692307713705E-2</c:v>
                </c:pt>
                <c:pt idx="5">
                  <c:v>7.6076923077152969E-3</c:v>
                </c:pt>
                <c:pt idx="6">
                  <c:v>7.4076923077086576E-3</c:v>
                </c:pt>
                <c:pt idx="7">
                  <c:v>9.7076923076997446E-3</c:v>
                </c:pt>
                <c:pt idx="8">
                  <c:v>1.2007692307719253E-2</c:v>
                </c:pt>
                <c:pt idx="9">
                  <c:v>7.4076923077086576E-3</c:v>
                </c:pt>
                <c:pt idx="10">
                  <c:v>1.1757692307710954E-2</c:v>
                </c:pt>
                <c:pt idx="11">
                  <c:v>2.4557692307695334E-2</c:v>
                </c:pt>
                <c:pt idx="12">
                  <c:v>1.235769230770245E-2</c:v>
                </c:pt>
                <c:pt idx="13">
                  <c:v>-0.14429230769229662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3E3-44E2-8973-03447DF1AB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5303464"/>
        <c:axId val="565306416"/>
      </c:scatterChart>
      <c:valAx>
        <c:axId val="565303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Magnet #</a:t>
                </a:r>
              </a:p>
            </c:rich>
          </c:tx>
          <c:layout>
            <c:manualLayout>
              <c:xMode val="edge"/>
              <c:yMode val="edge"/>
              <c:x val="0.44983330541129174"/>
              <c:y val="0.926637704769662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306416"/>
        <c:crossesAt val="-0.4"/>
        <c:crossBetween val="midCat"/>
      </c:valAx>
      <c:valAx>
        <c:axId val="565306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mm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303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3362790629080739"/>
          <c:y val="0.4780957277282743"/>
          <c:w val="0.35198768826407989"/>
          <c:h val="0.156251093613298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800" b="0" dirty="0">
                <a:solidFill>
                  <a:schemeClr val="tx1"/>
                </a:solidFill>
              </a:rPr>
              <a:t>Bx field signatures</a:t>
            </a:r>
          </a:p>
        </c:rich>
      </c:tx>
      <c:layout>
        <c:manualLayout>
          <c:xMode val="edge"/>
          <c:yMode val="edge"/>
          <c:x val="0.34344774210915946"/>
          <c:y val="4.1371999231803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434390048386406"/>
          <c:y val="0.17171294377676474"/>
          <c:w val="0.81540507436570431"/>
          <c:h val="0.62271617089530473"/>
        </c:manualLayout>
      </c:layout>
      <c:scatterChart>
        <c:scatterStyle val="lineMarker"/>
        <c:varyColors val="0"/>
        <c:ser>
          <c:idx val="5"/>
          <c:order val="0"/>
          <c:tx>
            <c:v>Pole cant</c:v>
          </c:tx>
          <c:spPr>
            <a:ln w="127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integrals_table!$C$122:$C$137</c:f>
              <c:numCache>
                <c:formatCode>0</c:formatCode>
                <c:ptCount val="16"/>
                <c:pt idx="0">
                  <c:v>-67.480333333333334</c:v>
                </c:pt>
                <c:pt idx="1">
                  <c:v>-64.38633333333334</c:v>
                </c:pt>
                <c:pt idx="2">
                  <c:v>-61.808666666666667</c:v>
                </c:pt>
                <c:pt idx="3">
                  <c:v>-60.532000000000004</c:v>
                </c:pt>
                <c:pt idx="4">
                  <c:v>-56</c:v>
                </c:pt>
                <c:pt idx="5">
                  <c:v>-49.800666666666672</c:v>
                </c:pt>
                <c:pt idx="6">
                  <c:v>-40.566000000000003</c:v>
                </c:pt>
                <c:pt idx="7">
                  <c:v>-32</c:v>
                </c:pt>
                <c:pt idx="8">
                  <c:v>-24</c:v>
                </c:pt>
                <c:pt idx="9">
                  <c:v>-19.172333333333334</c:v>
                </c:pt>
                <c:pt idx="10">
                  <c:v>-11.662666666666667</c:v>
                </c:pt>
                <c:pt idx="11">
                  <c:v>-9.5526666666666653</c:v>
                </c:pt>
                <c:pt idx="12">
                  <c:v>-4.1080000000000023</c:v>
                </c:pt>
                <c:pt idx="13">
                  <c:v>-1</c:v>
                </c:pt>
                <c:pt idx="14">
                  <c:v>0.49166666666666731</c:v>
                </c:pt>
                <c:pt idx="15">
                  <c:v>-1.5333333333333074E-2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5F2-4A09-8867-D0CC05543390}"/>
            </c:ext>
          </c:extLst>
        </c:ser>
        <c:ser>
          <c:idx val="0"/>
          <c:order val="1"/>
          <c:tx>
            <c:v>V-slugs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integrals_table!$G$122:$G$137</c:f>
              <c:numCache>
                <c:formatCode>0</c:formatCode>
                <c:ptCount val="16"/>
                <c:pt idx="0">
                  <c:v>-7.1479999999999979</c:v>
                </c:pt>
                <c:pt idx="1">
                  <c:v>-4.8529999999999989</c:v>
                </c:pt>
                <c:pt idx="2">
                  <c:v>-1.8819999999999999</c:v>
                </c:pt>
                <c:pt idx="3">
                  <c:v>-3.3123333333333331</c:v>
                </c:pt>
                <c:pt idx="4">
                  <c:v>-5</c:v>
                </c:pt>
                <c:pt idx="5">
                  <c:v>-7</c:v>
                </c:pt>
                <c:pt idx="6">
                  <c:v>-7.5676666666666668</c:v>
                </c:pt>
                <c:pt idx="7">
                  <c:v>-12.478333333333335</c:v>
                </c:pt>
                <c:pt idx="8">
                  <c:v>-20.707000000000004</c:v>
                </c:pt>
                <c:pt idx="9">
                  <c:v>-27.293666666666667</c:v>
                </c:pt>
                <c:pt idx="10">
                  <c:v>-34.625999999999998</c:v>
                </c:pt>
                <c:pt idx="11">
                  <c:v>-38.592333333333336</c:v>
                </c:pt>
                <c:pt idx="12">
                  <c:v>-31.555333333333333</c:v>
                </c:pt>
                <c:pt idx="13">
                  <c:v>-23.961333333333336</c:v>
                </c:pt>
                <c:pt idx="14">
                  <c:v>-20.27966666666666</c:v>
                </c:pt>
                <c:pt idx="15">
                  <c:v>-12.139666666666665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5F2-4A09-8867-D0CC05543390}"/>
            </c:ext>
          </c:extLst>
        </c:ser>
        <c:ser>
          <c:idx val="1"/>
          <c:order val="2"/>
          <c:tx>
            <c:v>H-slugs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integrals_table!$I$122:$I$137</c:f>
              <c:numCache>
                <c:formatCode>General</c:formatCode>
                <c:ptCount val="16"/>
                <c:pt idx="0">
                  <c:v>-18</c:v>
                </c:pt>
                <c:pt idx="1">
                  <c:v>-6</c:v>
                </c:pt>
                <c:pt idx="2">
                  <c:v>-5</c:v>
                </c:pt>
                <c:pt idx="3">
                  <c:v>-4</c:v>
                </c:pt>
                <c:pt idx="4">
                  <c:v>-5</c:v>
                </c:pt>
                <c:pt idx="5">
                  <c:v>-6</c:v>
                </c:pt>
                <c:pt idx="6">
                  <c:v>-3</c:v>
                </c:pt>
                <c:pt idx="7">
                  <c:v>-9</c:v>
                </c:pt>
                <c:pt idx="8">
                  <c:v>-13</c:v>
                </c:pt>
                <c:pt idx="9">
                  <c:v>-19</c:v>
                </c:pt>
                <c:pt idx="10">
                  <c:v>-11</c:v>
                </c:pt>
                <c:pt idx="11">
                  <c:v>-8</c:v>
                </c:pt>
                <c:pt idx="12">
                  <c:v>1</c:v>
                </c:pt>
                <c:pt idx="13">
                  <c:v>10</c:v>
                </c:pt>
                <c:pt idx="14">
                  <c:v>15</c:v>
                </c:pt>
                <c:pt idx="15">
                  <c:v>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5F2-4A09-8867-D0CC055433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8929864"/>
        <c:axId val="568929536"/>
      </c:scatterChart>
      <c:valAx>
        <c:axId val="568929864"/>
        <c:scaling>
          <c:orientation val="minMax"/>
          <c:max val="35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 b="0">
                    <a:solidFill>
                      <a:schemeClr val="tx1"/>
                    </a:solidFill>
                  </a:rPr>
                  <a:t>Gap (mm)</a:t>
                </a:r>
              </a:p>
            </c:rich>
          </c:tx>
          <c:layout>
            <c:manualLayout>
              <c:xMode val="edge"/>
              <c:yMode val="edge"/>
              <c:x val="0.43665623527828251"/>
              <c:y val="0.868196402278983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29536"/>
        <c:crossesAt val="-100"/>
        <c:crossBetween val="midCat"/>
      </c:valAx>
      <c:valAx>
        <c:axId val="56892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 b="0">
                    <a:solidFill>
                      <a:schemeClr val="tx1"/>
                    </a:solidFill>
                  </a:rPr>
                  <a:t>G-cm</a:t>
                </a:r>
              </a:p>
            </c:rich>
          </c:tx>
          <c:layout>
            <c:manualLayout>
              <c:xMode val="edge"/>
              <c:yMode val="edge"/>
              <c:x val="0"/>
              <c:y val="0.392827255816323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29864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269365367790568"/>
          <c:y val="0.1690365533576596"/>
          <c:w val="0.26954091676040487"/>
          <c:h val="0.193239357275462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5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0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 b="0" dirty="0"/>
              <a:t>Skew Quad signatures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434390048386406"/>
          <c:y val="0.17171294377676474"/>
          <c:w val="0.81540507436570431"/>
          <c:h val="0.62271617089530473"/>
        </c:manualLayout>
      </c:layout>
      <c:scatterChart>
        <c:scatterStyle val="lineMarker"/>
        <c:varyColors val="0"/>
        <c:ser>
          <c:idx val="0"/>
          <c:order val="0"/>
          <c:tx>
            <c:v>4 small slugs</c:v>
          </c:tx>
          <c:spPr>
            <a:ln w="127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integrals_table!$B$103:$B$116</c:f>
              <c:numCache>
                <c:formatCode>0</c:formatCode>
                <c:ptCount val="14"/>
                <c:pt idx="0">
                  <c:v>-6</c:v>
                </c:pt>
                <c:pt idx="1">
                  <c:v>-9</c:v>
                </c:pt>
                <c:pt idx="2">
                  <c:v>-5</c:v>
                </c:pt>
                <c:pt idx="3">
                  <c:v>-18</c:v>
                </c:pt>
                <c:pt idx="4">
                  <c:v>-5</c:v>
                </c:pt>
                <c:pt idx="5">
                  <c:v>3</c:v>
                </c:pt>
                <c:pt idx="6">
                  <c:v>1</c:v>
                </c:pt>
                <c:pt idx="7">
                  <c:v>-4</c:v>
                </c:pt>
                <c:pt idx="8">
                  <c:v>-2</c:v>
                </c:pt>
                <c:pt idx="9">
                  <c:v>-2.5</c:v>
                </c:pt>
                <c:pt idx="10">
                  <c:v>-4</c:v>
                </c:pt>
                <c:pt idx="11">
                  <c:v>-6</c:v>
                </c:pt>
                <c:pt idx="12">
                  <c:v>-7</c:v>
                </c:pt>
                <c:pt idx="13">
                  <c:v>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D3F-4EA3-9BAA-E5B01E1F7780}"/>
            </c:ext>
          </c:extLst>
        </c:ser>
        <c:ser>
          <c:idx val="1"/>
          <c:order val="1"/>
          <c:tx>
            <c:v>2 H-slugs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integrals_table!$C$103:$C$119</c:f>
              <c:numCache>
                <c:formatCode>0</c:formatCode>
                <c:ptCount val="17"/>
                <c:pt idx="0">
                  <c:v>-4</c:v>
                </c:pt>
                <c:pt idx="1">
                  <c:v>-5</c:v>
                </c:pt>
                <c:pt idx="2">
                  <c:v>-2.5</c:v>
                </c:pt>
                <c:pt idx="3">
                  <c:v>-19</c:v>
                </c:pt>
                <c:pt idx="4">
                  <c:v>-5</c:v>
                </c:pt>
                <c:pt idx="5">
                  <c:v>2.5</c:v>
                </c:pt>
                <c:pt idx="6">
                  <c:v>-1</c:v>
                </c:pt>
                <c:pt idx="7">
                  <c:v>-4.5</c:v>
                </c:pt>
                <c:pt idx="8">
                  <c:v>6</c:v>
                </c:pt>
                <c:pt idx="9">
                  <c:v>6</c:v>
                </c:pt>
                <c:pt idx="10">
                  <c:v>5</c:v>
                </c:pt>
                <c:pt idx="11">
                  <c:v>4</c:v>
                </c:pt>
                <c:pt idx="12">
                  <c:v>3</c:v>
                </c:pt>
                <c:pt idx="13">
                  <c:v>4</c:v>
                </c:pt>
                <c:pt idx="14">
                  <c:v>3</c:v>
                </c:pt>
                <c:pt idx="15">
                  <c:v>4</c:v>
                </c:pt>
                <c:pt idx="16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D3F-4EA3-9BAA-E5B01E1F7780}"/>
            </c:ext>
          </c:extLst>
        </c:ser>
        <c:ser>
          <c:idx val="2"/>
          <c:order val="2"/>
          <c:tx>
            <c:v>2 V-slugs</c:v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3"/>
              </a:solidFill>
              <a:ln w="9525">
                <a:noFill/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integrals_table!$D$103:$D$119</c:f>
              <c:numCache>
                <c:formatCode>0</c:formatCode>
                <c:ptCount val="17"/>
                <c:pt idx="0">
                  <c:v>-4</c:v>
                </c:pt>
                <c:pt idx="1">
                  <c:v>-8</c:v>
                </c:pt>
                <c:pt idx="2">
                  <c:v>-15</c:v>
                </c:pt>
                <c:pt idx="3">
                  <c:v>-22</c:v>
                </c:pt>
                <c:pt idx="4">
                  <c:v>-9</c:v>
                </c:pt>
                <c:pt idx="5">
                  <c:v>-6</c:v>
                </c:pt>
                <c:pt idx="6">
                  <c:v>-9</c:v>
                </c:pt>
                <c:pt idx="7">
                  <c:v>-11</c:v>
                </c:pt>
                <c:pt idx="8">
                  <c:v>-9</c:v>
                </c:pt>
                <c:pt idx="9">
                  <c:v>-8.5</c:v>
                </c:pt>
                <c:pt idx="10">
                  <c:v>-8</c:v>
                </c:pt>
                <c:pt idx="11">
                  <c:v>-8</c:v>
                </c:pt>
                <c:pt idx="12">
                  <c:v>-5</c:v>
                </c:pt>
                <c:pt idx="13">
                  <c:v>-1</c:v>
                </c:pt>
                <c:pt idx="14">
                  <c:v>2</c:v>
                </c:pt>
                <c:pt idx="15">
                  <c:v>4</c:v>
                </c:pt>
                <c:pt idx="16">
                  <c:v>7.5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D3F-4EA3-9BAA-E5B01E1F7780}"/>
            </c:ext>
          </c:extLst>
        </c:ser>
        <c:ser>
          <c:idx val="4"/>
          <c:order val="3"/>
          <c:tx>
            <c:v>Steel 7.5x15</c:v>
          </c:tx>
          <c:spPr>
            <a:ln w="1270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>
                <a:noFill/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integrals_table!$E$103:$E$119</c:f>
              <c:numCache>
                <c:formatCode>0</c:formatCode>
                <c:ptCount val="17"/>
                <c:pt idx="0">
                  <c:v>-79</c:v>
                </c:pt>
                <c:pt idx="1">
                  <c:v>-62</c:v>
                </c:pt>
                <c:pt idx="2">
                  <c:v>-60</c:v>
                </c:pt>
                <c:pt idx="3">
                  <c:v>-56</c:v>
                </c:pt>
                <c:pt idx="4">
                  <c:v>-30</c:v>
                </c:pt>
                <c:pt idx="5">
                  <c:v>-6</c:v>
                </c:pt>
                <c:pt idx="6">
                  <c:v>-2</c:v>
                </c:pt>
                <c:pt idx="7">
                  <c:v>3</c:v>
                </c:pt>
                <c:pt idx="8">
                  <c:v>3</c:v>
                </c:pt>
                <c:pt idx="9">
                  <c:v>-1.5</c:v>
                </c:pt>
                <c:pt idx="10">
                  <c:v>-2</c:v>
                </c:pt>
                <c:pt idx="11">
                  <c:v>-3</c:v>
                </c:pt>
                <c:pt idx="12">
                  <c:v>-3</c:v>
                </c:pt>
                <c:pt idx="13">
                  <c:v>-2</c:v>
                </c:pt>
                <c:pt idx="14">
                  <c:v>0</c:v>
                </c:pt>
                <c:pt idx="15">
                  <c:v>1</c:v>
                </c:pt>
                <c:pt idx="16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D3F-4EA3-9BAA-E5B01E1F77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8929864"/>
        <c:axId val="568929536"/>
      </c:scatterChart>
      <c:valAx>
        <c:axId val="568929864"/>
        <c:scaling>
          <c:orientation val="minMax"/>
          <c:max val="35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 b="0"/>
                  <a:t>Gap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29536"/>
        <c:crossesAt val="-100"/>
        <c:crossBetween val="midCat"/>
      </c:valAx>
      <c:valAx>
        <c:axId val="56892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 b="0"/>
                  <a:t>G-cm/cm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29864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772610039797081"/>
          <c:y val="0.5917332242071891"/>
          <c:w val="0.39227389960202913"/>
          <c:h val="0.200798690486269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0"/>
            </a:pPr>
            <a:r>
              <a:rPr lang="en-US" sz="800" b="0" dirty="0"/>
              <a:t>Calibration Magnet Field roll-off</a:t>
            </a:r>
          </a:p>
          <a:p>
            <a:pPr>
              <a:defRPr sz="1200" b="0"/>
            </a:pPr>
            <a:r>
              <a:rPr lang="en-US" sz="600" b="0" dirty="0"/>
              <a:t>35mm Gap</a:t>
            </a:r>
          </a:p>
        </c:rich>
      </c:tx>
      <c:layout>
        <c:manualLayout>
          <c:xMode val="edge"/>
          <c:yMode val="edge"/>
          <c:x val="0.22490264282899669"/>
          <c:y val="9.6446564299987797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1.9T</c:v>
          </c:tx>
          <c:spPr>
            <a:ln w="28575">
              <a:noFill/>
            </a:ln>
          </c:spPr>
          <c:marker>
            <c:symbol val="diamond"/>
            <c:size val="4"/>
          </c:marker>
          <c:trendline>
            <c:spPr>
              <a:ln>
                <a:solidFill>
                  <a:srgbClr val="0070C0"/>
                </a:solidFill>
              </a:ln>
            </c:spPr>
            <c:trendlineType val="poly"/>
            <c:order val="3"/>
            <c:dispRSqr val="0"/>
            <c:dispEq val="0"/>
          </c:trendline>
          <c:xVal>
            <c:numRef>
              <c:f>Sheet1!$B$3:$B$17</c:f>
              <c:numCache>
                <c:formatCode>General</c:formatCode>
                <c:ptCount val="15"/>
                <c:pt idx="0">
                  <c:v>-20</c:v>
                </c:pt>
                <c:pt idx="1">
                  <c:v>-15</c:v>
                </c:pt>
                <c:pt idx="2">
                  <c:v>-10</c:v>
                </c:pt>
                <c:pt idx="3">
                  <c:v>-5</c:v>
                </c:pt>
                <c:pt idx="4">
                  <c:v>0</c:v>
                </c:pt>
                <c:pt idx="5">
                  <c:v>5</c:v>
                </c:pt>
                <c:pt idx="6">
                  <c:v>10</c:v>
                </c:pt>
                <c:pt idx="7">
                  <c:v>15</c:v>
                </c:pt>
                <c:pt idx="8">
                  <c:v>20</c:v>
                </c:pt>
              </c:numCache>
            </c:numRef>
          </c:xVal>
          <c:yVal>
            <c:numRef>
              <c:f>Sheet1!$E$3:$E$17</c:f>
              <c:numCache>
                <c:formatCode>General</c:formatCode>
                <c:ptCount val="15"/>
                <c:pt idx="0">
                  <c:v>-2.9000729763820714</c:v>
                </c:pt>
                <c:pt idx="1">
                  <c:v>-1.7347709258721506</c:v>
                </c:pt>
                <c:pt idx="2">
                  <c:v>-0.8120204333868396</c:v>
                </c:pt>
                <c:pt idx="3">
                  <c:v>-0.23200583811019107</c:v>
                </c:pt>
                <c:pt idx="4">
                  <c:v>0</c:v>
                </c:pt>
                <c:pt idx="5">
                  <c:v>-9.4911479227428541E-2</c:v>
                </c:pt>
                <c:pt idx="6">
                  <c:v>-0.52728599570572476</c:v>
                </c:pt>
                <c:pt idx="7">
                  <c:v>-1.202212070208631</c:v>
                </c:pt>
                <c:pt idx="8">
                  <c:v>-2.2462383417068326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294-4619-AC9B-ADC98A731AC5}"/>
            </c:ext>
          </c:extLst>
        </c:ser>
        <c:ser>
          <c:idx val="1"/>
          <c:order val="1"/>
          <c:tx>
            <c:v>1.7T</c:v>
          </c:tx>
          <c:spPr>
            <a:ln w="28575">
              <a:noFill/>
            </a:ln>
          </c:spPr>
          <c:marker>
            <c:symbol val="square"/>
            <c:size val="4"/>
          </c:marker>
          <c:trendline>
            <c:spPr>
              <a:ln>
                <a:solidFill>
                  <a:srgbClr val="C00000"/>
                </a:solidFill>
              </a:ln>
            </c:spPr>
            <c:trendlineType val="poly"/>
            <c:order val="5"/>
            <c:dispRSqr val="0"/>
            <c:dispEq val="0"/>
          </c:trendline>
          <c:xVal>
            <c:numRef>
              <c:f>Sheet1!$B$3:$B$15</c:f>
              <c:numCache>
                <c:formatCode>General</c:formatCode>
                <c:ptCount val="13"/>
                <c:pt idx="0">
                  <c:v>-20</c:v>
                </c:pt>
                <c:pt idx="1">
                  <c:v>-15</c:v>
                </c:pt>
                <c:pt idx="2">
                  <c:v>-10</c:v>
                </c:pt>
                <c:pt idx="3">
                  <c:v>-5</c:v>
                </c:pt>
                <c:pt idx="4">
                  <c:v>0</c:v>
                </c:pt>
                <c:pt idx="5">
                  <c:v>5</c:v>
                </c:pt>
                <c:pt idx="6">
                  <c:v>10</c:v>
                </c:pt>
                <c:pt idx="7">
                  <c:v>15</c:v>
                </c:pt>
                <c:pt idx="8">
                  <c:v>20</c:v>
                </c:pt>
              </c:numCache>
            </c:numRef>
          </c:xVal>
          <c:yVal>
            <c:numRef>
              <c:f>Sheet1!$H$3:$H$15</c:f>
              <c:numCache>
                <c:formatCode>General</c:formatCode>
                <c:ptCount val="13"/>
                <c:pt idx="0">
                  <c:v>-1.5862625069036498</c:v>
                </c:pt>
                <c:pt idx="1">
                  <c:v>-0.93106712361752619</c:v>
                </c:pt>
                <c:pt idx="2">
                  <c:v>-0.3965656267252744</c:v>
                </c:pt>
                <c:pt idx="3">
                  <c:v>-0.13218854224133275</c:v>
                </c:pt>
                <c:pt idx="4">
                  <c:v>0</c:v>
                </c:pt>
                <c:pt idx="5">
                  <c:v>-4.5978623388567078E-2</c:v>
                </c:pt>
                <c:pt idx="6">
                  <c:v>-0.27587174033012629</c:v>
                </c:pt>
                <c:pt idx="7">
                  <c:v>-0.62645874366810972</c:v>
                </c:pt>
                <c:pt idx="8">
                  <c:v>-1.2126861918720211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294-4619-AC9B-ADC98A731AC5}"/>
            </c:ext>
          </c:extLst>
        </c:ser>
        <c:ser>
          <c:idx val="2"/>
          <c:order val="2"/>
          <c:tx>
            <c:v>1.5T</c:v>
          </c:tx>
          <c:spPr>
            <a:ln w="28575">
              <a:noFill/>
            </a:ln>
          </c:spPr>
          <c:marker>
            <c:symbol val="triangle"/>
            <c:size val="4"/>
          </c:marker>
          <c:trendline>
            <c:spPr>
              <a:ln>
                <a:solidFill>
                  <a:srgbClr val="92D050"/>
                </a:solidFill>
              </a:ln>
            </c:spPr>
            <c:trendlineType val="poly"/>
            <c:order val="6"/>
            <c:dispRSqr val="0"/>
            <c:dispEq val="0"/>
          </c:trendline>
          <c:xVal>
            <c:numRef>
              <c:f>Sheet1!$B$3:$B$15</c:f>
              <c:numCache>
                <c:formatCode>General</c:formatCode>
                <c:ptCount val="13"/>
                <c:pt idx="0">
                  <c:v>-20</c:v>
                </c:pt>
                <c:pt idx="1">
                  <c:v>-15</c:v>
                </c:pt>
                <c:pt idx="2">
                  <c:v>-10</c:v>
                </c:pt>
                <c:pt idx="3">
                  <c:v>-5</c:v>
                </c:pt>
                <c:pt idx="4">
                  <c:v>0</c:v>
                </c:pt>
                <c:pt idx="5">
                  <c:v>5</c:v>
                </c:pt>
                <c:pt idx="6">
                  <c:v>10</c:v>
                </c:pt>
                <c:pt idx="7">
                  <c:v>15</c:v>
                </c:pt>
                <c:pt idx="8">
                  <c:v>20</c:v>
                </c:pt>
              </c:numCache>
            </c:numRef>
          </c:xVal>
          <c:yVal>
            <c:numRef>
              <c:f>Sheet1!$K$3:$K$15</c:f>
              <c:numCache>
                <c:formatCode>General</c:formatCode>
                <c:ptCount val="13"/>
                <c:pt idx="0">
                  <c:v>-0.20992313427505935</c:v>
                </c:pt>
                <c:pt idx="1">
                  <c:v>-0.12866256616805125</c:v>
                </c:pt>
                <c:pt idx="2">
                  <c:v>-8.8032282115298982E-2</c:v>
                </c:pt>
                <c:pt idx="3">
                  <c:v>-6.771714008892285E-2</c:v>
                </c:pt>
                <c:pt idx="4">
                  <c:v>-5.417371207083755E-2</c:v>
                </c:pt>
                <c:pt idx="5">
                  <c:v>-4.0630284052752257E-2</c:v>
                </c:pt>
                <c:pt idx="6">
                  <c:v>-1.3543428018085293E-2</c:v>
                </c:pt>
                <c:pt idx="7">
                  <c:v>0</c:v>
                </c:pt>
                <c:pt idx="8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294-4619-AC9B-ADC98A731AC5}"/>
            </c:ext>
          </c:extLst>
        </c:ser>
        <c:ser>
          <c:idx val="3"/>
          <c:order val="3"/>
          <c:tx>
            <c:v>1T</c:v>
          </c:tx>
          <c:spPr>
            <a:ln w="28575">
              <a:noFill/>
            </a:ln>
          </c:spPr>
          <c:marker>
            <c:symbol val="x"/>
            <c:size val="4"/>
          </c:marker>
          <c:trendline>
            <c:spPr>
              <a:ln>
                <a:solidFill>
                  <a:srgbClr val="00B0F0"/>
                </a:solidFill>
              </a:ln>
            </c:spPr>
            <c:trendlineType val="poly"/>
            <c:order val="4"/>
            <c:dispRSqr val="0"/>
            <c:dispEq val="0"/>
          </c:trendline>
          <c:xVal>
            <c:numRef>
              <c:f>Sheet1!$B$3:$B$15</c:f>
              <c:numCache>
                <c:formatCode>General</c:formatCode>
                <c:ptCount val="13"/>
                <c:pt idx="0">
                  <c:v>-20</c:v>
                </c:pt>
                <c:pt idx="1">
                  <c:v>-15</c:v>
                </c:pt>
                <c:pt idx="2">
                  <c:v>-10</c:v>
                </c:pt>
                <c:pt idx="3">
                  <c:v>-5</c:v>
                </c:pt>
                <c:pt idx="4">
                  <c:v>0</c:v>
                </c:pt>
                <c:pt idx="5">
                  <c:v>5</c:v>
                </c:pt>
                <c:pt idx="6">
                  <c:v>10</c:v>
                </c:pt>
                <c:pt idx="7">
                  <c:v>15</c:v>
                </c:pt>
                <c:pt idx="8">
                  <c:v>20</c:v>
                </c:pt>
              </c:numCache>
            </c:numRef>
          </c:xVal>
          <c:yVal>
            <c:numRef>
              <c:f>Sheet1!$M$3:$M$15</c:f>
              <c:numCache>
                <c:formatCode>General</c:formatCode>
                <c:ptCount val="13"/>
                <c:pt idx="0">
                  <c:v>0.17000000000155779</c:v>
                </c:pt>
                <c:pt idx="1">
                  <c:v>0.13000000000040757</c:v>
                </c:pt>
                <c:pt idx="2">
                  <c:v>6.000000000172534E-2</c:v>
                </c:pt>
                <c:pt idx="3">
                  <c:v>1.000000000139778E-2</c:v>
                </c:pt>
                <c:pt idx="4">
                  <c:v>0</c:v>
                </c:pt>
                <c:pt idx="5">
                  <c:v>2.0000000000575113E-2</c:v>
                </c:pt>
                <c:pt idx="6">
                  <c:v>8.0000000000080007E-2</c:v>
                </c:pt>
                <c:pt idx="7">
                  <c:v>0.16000000000016001</c:v>
                </c:pt>
                <c:pt idx="8">
                  <c:v>0.26000000000081513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294-4619-AC9B-ADC98A731A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4056960"/>
        <c:axId val="224057536"/>
      </c:scatterChart>
      <c:valAx>
        <c:axId val="224056960"/>
        <c:scaling>
          <c:orientation val="minMax"/>
          <c:max val="25"/>
          <c:min val="-25"/>
        </c:scaling>
        <c:delete val="0"/>
        <c:axPos val="b"/>
        <c:title>
          <c:tx>
            <c:rich>
              <a:bodyPr/>
              <a:lstStyle/>
              <a:p>
                <a:pPr>
                  <a:defRPr sz="700" b="0"/>
                </a:pPr>
                <a:r>
                  <a:rPr lang="en-US" sz="700" b="0"/>
                  <a:t>Distance from magnet center (mm)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600"/>
            </a:pPr>
            <a:endParaRPr lang="en-US"/>
          </a:p>
        </c:txPr>
        <c:crossAx val="224057536"/>
        <c:crossesAt val="-3.5"/>
        <c:crossBetween val="midCat"/>
        <c:majorUnit val="5"/>
      </c:valAx>
      <c:valAx>
        <c:axId val="2240575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700" b="0"/>
                </a:pPr>
                <a:r>
                  <a:rPr lang="en-US" sz="700" b="0" dirty="0"/>
                  <a:t>(B-</a:t>
                </a:r>
                <a:r>
                  <a:rPr lang="en-US" sz="700" b="0" dirty="0" err="1"/>
                  <a:t>Bmax</a:t>
                </a:r>
                <a:r>
                  <a:rPr lang="en-US" sz="700" b="0" dirty="0"/>
                  <a:t>)/</a:t>
                </a:r>
                <a:r>
                  <a:rPr lang="en-US" sz="700" b="0" dirty="0" err="1"/>
                  <a:t>Bmax</a:t>
                </a:r>
                <a:r>
                  <a:rPr lang="en-US" sz="700" b="0" baseline="0" dirty="0"/>
                  <a:t> *10</a:t>
                </a:r>
                <a:r>
                  <a:rPr lang="en-US" sz="700" b="0" baseline="30000" dirty="0"/>
                  <a:t>4</a:t>
                </a:r>
              </a:p>
            </c:rich>
          </c:tx>
          <c:layout>
            <c:manualLayout>
              <c:xMode val="edge"/>
              <c:yMode val="edge"/>
              <c:x val="3.0706708105255377E-2"/>
              <c:y val="0.2687305050104116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600"/>
            </a:pPr>
            <a:endParaRPr lang="en-US"/>
          </a:p>
        </c:txPr>
        <c:crossAx val="224056960"/>
        <c:crossesAt val="-25"/>
        <c:crossBetween val="midCat"/>
      </c:valAx>
    </c:plotArea>
    <c:legend>
      <c:legendPos val="r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8166393701924658"/>
          <c:y val="0.25092980921579233"/>
          <c:w val="0.10480687407675673"/>
          <c:h val="0.35548392388451444"/>
        </c:manualLayout>
      </c:layout>
      <c:overlay val="0"/>
      <c:txPr>
        <a:bodyPr/>
        <a:lstStyle/>
        <a:p>
          <a:pPr>
            <a:defRPr sz="6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00"/>
              <a:t>Change in undulator K</a:t>
            </a:r>
          </a:p>
        </c:rich>
      </c:tx>
      <c:layout>
        <c:manualLayout>
          <c:xMode val="edge"/>
          <c:yMode val="edge"/>
          <c:x val="0.3589227948964035"/>
          <c:y val="6.15315942075610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17324752373406"/>
          <c:y val="0.19455391245826409"/>
          <c:w val="0.8206455594578409"/>
          <c:h val="0.66491175710547301"/>
        </c:manualLayout>
      </c:layout>
      <c:scatterChart>
        <c:scatterStyle val="lineMarker"/>
        <c:varyColors val="0"/>
        <c:ser>
          <c:idx val="0"/>
          <c:order val="0"/>
          <c:tx>
            <c:v>Undulator K</c:v>
          </c:tx>
          <c:spPr>
            <a:ln w="9525" cap="rnd">
              <a:solidFill>
                <a:srgbClr val="0070C0"/>
              </a:solidFill>
              <a:prstDash val="dashDot"/>
              <a:round/>
            </a:ln>
            <a:effectLst/>
          </c:spPr>
          <c:marker>
            <c:symbol val="circle"/>
            <c:size val="4"/>
            <c:spPr>
              <a:solidFill>
                <a:srgbClr val="0070C0"/>
              </a:solidFill>
              <a:ln w="3175">
                <a:noFill/>
              </a:ln>
              <a:effectLst/>
            </c:spPr>
          </c:marker>
          <c:xVal>
            <c:numRef>
              <c:f>Sheet1!$A$3:$A$18</c:f>
              <c:numCache>
                <c:formatCode>m/d/yy\ h:mm;@</c:formatCode>
                <c:ptCount val="16"/>
                <c:pt idx="0">
                  <c:v>44494.652777777781</c:v>
                </c:pt>
                <c:pt idx="1">
                  <c:v>44495.359722222223</c:v>
                </c:pt>
                <c:pt idx="2">
                  <c:v>44495.631944444445</c:v>
                </c:pt>
                <c:pt idx="3">
                  <c:v>44496.606944444444</c:v>
                </c:pt>
                <c:pt idx="4">
                  <c:v>44497.363888888889</c:v>
                </c:pt>
                <c:pt idx="5">
                  <c:v>44497.675000000003</c:v>
                </c:pt>
                <c:pt idx="6">
                  <c:v>44498.623611111114</c:v>
                </c:pt>
                <c:pt idx="7">
                  <c:v>44498.624305555553</c:v>
                </c:pt>
                <c:pt idx="8">
                  <c:v>44501.387499999997</c:v>
                </c:pt>
                <c:pt idx="9">
                  <c:v>44502.384722222225</c:v>
                </c:pt>
                <c:pt idx="10">
                  <c:v>44502.384722222225</c:v>
                </c:pt>
                <c:pt idx="11">
                  <c:v>44503.361111111109</c:v>
                </c:pt>
                <c:pt idx="12">
                  <c:v>44504.402777777781</c:v>
                </c:pt>
                <c:pt idx="13">
                  <c:v>44508.361111111109</c:v>
                </c:pt>
                <c:pt idx="14">
                  <c:v>44509.336805555555</c:v>
                </c:pt>
                <c:pt idx="15">
                  <c:v>44511</c:v>
                </c:pt>
              </c:numCache>
            </c:numRef>
          </c:xVal>
          <c:yVal>
            <c:numRef>
              <c:f>Sheet1!$I$3:$I$18</c:f>
              <c:numCache>
                <c:formatCode>0.0</c:formatCode>
                <c:ptCount val="16"/>
                <c:pt idx="0">
                  <c:v>0</c:v>
                </c:pt>
                <c:pt idx="1">
                  <c:v>1.1118475644391193</c:v>
                </c:pt>
                <c:pt idx="2">
                  <c:v>1.3729909911223561</c:v>
                </c:pt>
                <c:pt idx="3">
                  <c:v>0.89054667397995424</c:v>
                </c:pt>
                <c:pt idx="4">
                  <c:v>1.0982131955925023</c:v>
                </c:pt>
                <c:pt idx="5">
                  <c:v>1.3174073884105091</c:v>
                </c:pt>
                <c:pt idx="6">
                  <c:v>2.8200446550769334</c:v>
                </c:pt>
                <c:pt idx="7">
                  <c:v>2.813754023992654</c:v>
                </c:pt>
                <c:pt idx="8">
                  <c:v>3.6105042919164285</c:v>
                </c:pt>
                <c:pt idx="9">
                  <c:v>3.0307762216402971</c:v>
                </c:pt>
                <c:pt idx="10">
                  <c:v>2.8085118253759154</c:v>
                </c:pt>
                <c:pt idx="11">
                  <c:v>3.0569859942847248</c:v>
                </c:pt>
                <c:pt idx="12">
                  <c:v>2.1731166383648364</c:v>
                </c:pt>
                <c:pt idx="13">
                  <c:v>3.1964196743822773</c:v>
                </c:pt>
                <c:pt idx="14">
                  <c:v>2.8892410744985102</c:v>
                </c:pt>
                <c:pt idx="15">
                  <c:v>3.8778065205243015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E2D-41F4-8D3A-4E85824C29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1249487"/>
        <c:axId val="541249903"/>
      </c:scatterChart>
      <c:valAx>
        <c:axId val="5412494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Date</a:t>
                </a:r>
              </a:p>
            </c:rich>
          </c:tx>
          <c:layout>
            <c:manualLayout>
              <c:xMode val="edge"/>
              <c:yMode val="edge"/>
              <c:x val="0.49301670624505273"/>
              <c:y val="0.92665200496826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/d/yyyy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1249903"/>
        <c:crosses val="autoZero"/>
        <c:crossBetween val="midCat"/>
        <c:majorUnit val="3"/>
        <c:minorUnit val="0.1"/>
      </c:valAx>
      <c:valAx>
        <c:axId val="541249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∆K/K ∙ 10</a:t>
                </a:r>
                <a:r>
                  <a:rPr lang="en-US" sz="800" baseline="30000"/>
                  <a:t>4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124948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00" b="0" i="0" baseline="0">
                <a:solidFill>
                  <a:schemeClr val="tx1"/>
                </a:solidFill>
                <a:effectLst/>
              </a:rPr>
              <a:t>Change in Bx first field integral</a:t>
            </a:r>
            <a:endParaRPr lang="en-US" sz="100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26314289469643071"/>
          <c:y val="0.102152183628604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494636539997717"/>
          <c:y val="0.20111211151881495"/>
          <c:w val="0.79036174825972838"/>
          <c:h val="0.57533396776274148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fixedVal"/>
            <c:noEndCap val="0"/>
            <c:val val="2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Sheet1!$A$5:$A$28</c:f>
              <c:numCache>
                <c:formatCode>General</c:formatCode>
                <c:ptCount val="24"/>
                <c:pt idx="0">
                  <c:v>25</c:v>
                </c:pt>
                <c:pt idx="1">
                  <c:v>20</c:v>
                </c:pt>
                <c:pt idx="2">
                  <c:v>15</c:v>
                </c:pt>
                <c:pt idx="3">
                  <c:v>12.5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13.5</c:v>
                </c:pt>
                <c:pt idx="18">
                  <c:v>12.5</c:v>
                </c:pt>
                <c:pt idx="19">
                  <c:v>11.5</c:v>
                </c:pt>
                <c:pt idx="20">
                  <c:v>12</c:v>
                </c:pt>
                <c:pt idx="21">
                  <c:v>10.5</c:v>
                </c:pt>
                <c:pt idx="22">
                  <c:v>9.5</c:v>
                </c:pt>
                <c:pt idx="23">
                  <c:v>10</c:v>
                </c:pt>
              </c:numCache>
            </c:numRef>
          </c:xVal>
          <c:yVal>
            <c:numRef>
              <c:f>Sheet1!$F$5:$F$28</c:f>
              <c:numCache>
                <c:formatCode>0.0</c:formatCode>
                <c:ptCount val="24"/>
                <c:pt idx="0">
                  <c:v>0.6666666666666643</c:v>
                </c:pt>
                <c:pt idx="1">
                  <c:v>-1.3333333333333357</c:v>
                </c:pt>
                <c:pt idx="2">
                  <c:v>-1.3333333333333357</c:v>
                </c:pt>
                <c:pt idx="3">
                  <c:v>1.6666666666666643</c:v>
                </c:pt>
                <c:pt idx="4">
                  <c:v>-0.3333333333333357</c:v>
                </c:pt>
                <c:pt idx="5">
                  <c:v>-1.3333333333333357</c:v>
                </c:pt>
                <c:pt idx="6">
                  <c:v>3.6666666666666643</c:v>
                </c:pt>
                <c:pt idx="7">
                  <c:v>-0.3333333333333357</c:v>
                </c:pt>
                <c:pt idx="8">
                  <c:v>2.6666666666666643</c:v>
                </c:pt>
                <c:pt idx="9">
                  <c:v>1.6666666666666643</c:v>
                </c:pt>
                <c:pt idx="10">
                  <c:v>1.6666666666666643</c:v>
                </c:pt>
                <c:pt idx="11">
                  <c:v>-1.3333333333333357</c:v>
                </c:pt>
                <c:pt idx="12">
                  <c:v>-0.3333333333333357</c:v>
                </c:pt>
                <c:pt idx="13">
                  <c:v>-0.3333333333333357</c:v>
                </c:pt>
                <c:pt idx="14">
                  <c:v>1.6666666666666643</c:v>
                </c:pt>
                <c:pt idx="15">
                  <c:v>1.6666666666666643</c:v>
                </c:pt>
                <c:pt idx="16">
                  <c:v>0.6666666666666643</c:v>
                </c:pt>
                <c:pt idx="17">
                  <c:v>1.6666666666666643</c:v>
                </c:pt>
                <c:pt idx="18">
                  <c:v>0.6666666666666643</c:v>
                </c:pt>
                <c:pt idx="19">
                  <c:v>-0.3333333333333357</c:v>
                </c:pt>
                <c:pt idx="20">
                  <c:v>6.6666666666666643</c:v>
                </c:pt>
                <c:pt idx="21">
                  <c:v>0.6666666666666643</c:v>
                </c:pt>
                <c:pt idx="22">
                  <c:v>2.6666666666666643</c:v>
                </c:pt>
                <c:pt idx="23">
                  <c:v>0.6666666666666643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F15-44BA-806B-86EB293DF2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3342368"/>
        <c:axId val="623339872"/>
      </c:scatterChart>
      <c:valAx>
        <c:axId val="623342368"/>
        <c:scaling>
          <c:orientation val="minMax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 b="0" i="0" baseline="0">
                    <a:solidFill>
                      <a:schemeClr val="tx1"/>
                    </a:solidFill>
                    <a:effectLst/>
                  </a:rPr>
                  <a:t>Distance Undulator/Phase shifter (cm)</a:t>
                </a:r>
                <a:endParaRPr lang="en-US" sz="800">
                  <a:solidFill>
                    <a:schemeClr val="tx1"/>
                  </a:solidFill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3339872"/>
        <c:crossesAt val="-10"/>
        <c:crossBetween val="midCat"/>
      </c:valAx>
      <c:valAx>
        <c:axId val="623339872"/>
        <c:scaling>
          <c:orientation val="minMax"/>
          <c:min val="-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>
                    <a:solidFill>
                      <a:schemeClr val="tx1"/>
                    </a:solidFill>
                  </a:rPr>
                  <a:t>G-cm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3342368"/>
        <c:crosses val="autoZero"/>
        <c:crossBetween val="midCat"/>
        <c:majorUnit val="5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0.64076</cdr:x>
      <cdr:y>0.23906</cdr:y>
    </cdr:from>
    <cdr:to>
      <cdr:x>0.64442</cdr:x>
      <cdr:y>0.56003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EB543B90-F913-4448-8480-7E8435835E73}"/>
            </a:ext>
          </a:extLst>
        </cdr:cNvPr>
        <cdr:cNvCxnSpPr/>
      </cdr:nvCxnSpPr>
      <cdr:spPr>
        <a:xfrm xmlns:a="http://schemas.openxmlformats.org/drawingml/2006/main" flipH="1" flipV="1">
          <a:off x="2261906" y="472181"/>
          <a:ext cx="12924" cy="63398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C0000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0.38173</cdr:x>
      <cdr:y>0.25349</cdr:y>
    </cdr:from>
    <cdr:to>
      <cdr:x>0.38532</cdr:x>
      <cdr:y>0.56003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6C123199-4099-443B-96E4-088A1EA69A1C}"/>
            </a:ext>
          </a:extLst>
        </cdr:cNvPr>
        <cdr:cNvCxnSpPr/>
      </cdr:nvCxnSpPr>
      <cdr:spPr>
        <a:xfrm xmlns:a="http://schemas.openxmlformats.org/drawingml/2006/main" flipH="1" flipV="1">
          <a:off x="1347523" y="500690"/>
          <a:ext cx="12673" cy="60547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C0000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0.38411</cdr:x>
      <cdr:y>0.52878</cdr:y>
    </cdr:from>
    <cdr:to>
      <cdr:x>0.64442</cdr:x>
      <cdr:y>0.52878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E5AE86FD-9D90-48FF-BA27-A5B88780D4E5}"/>
            </a:ext>
          </a:extLst>
        </cdr:cNvPr>
        <cdr:cNvCxnSpPr/>
      </cdr:nvCxnSpPr>
      <cdr:spPr>
        <a:xfrm xmlns:a="http://schemas.openxmlformats.org/drawingml/2006/main">
          <a:off x="2033358" y="1289388"/>
          <a:ext cx="1377998" cy="0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 w="med" len="med"/>
          <a:tailEnd type="triangle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0.43826</cdr:x>
      <cdr:y>0.43941</cdr:y>
    </cdr:from>
    <cdr:to>
      <cdr:x>0.55737</cdr:x>
      <cdr:y>0.52928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320025" y="1071455"/>
          <a:ext cx="630527" cy="2191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600" dirty="0"/>
            <a:t>17mm</a:t>
          </a:r>
        </a:p>
      </cdr:txBody>
    </cdr:sp>
  </cdr:relSizeAnchor>
  <cdr:relSizeAnchor xmlns:cdr="http://schemas.openxmlformats.org/drawingml/2006/chartDrawing">
    <cdr:from>
      <cdr:x>0.31697</cdr:x>
      <cdr:y>0.56288</cdr:y>
    </cdr:from>
    <cdr:to>
      <cdr:x>0.43608</cdr:x>
      <cdr:y>0.67529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118906" y="1111790"/>
          <a:ext cx="420463" cy="222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600" dirty="0"/>
            <a:t>Hall probe</a:t>
          </a:r>
        </a:p>
      </cdr:txBody>
    </cdr:sp>
  </cdr:relSizeAnchor>
  <cdr:relSizeAnchor xmlns:cdr="http://schemas.openxmlformats.org/drawingml/2006/chartDrawing">
    <cdr:from>
      <cdr:x>0.56135</cdr:x>
      <cdr:y>0.56674</cdr:y>
    </cdr:from>
    <cdr:to>
      <cdr:x>0.68046</cdr:x>
      <cdr:y>0.72979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981602" y="1119410"/>
          <a:ext cx="420464" cy="322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600" dirty="0" smtClean="0"/>
            <a:t>NMR Probe</a:t>
          </a:r>
          <a:endParaRPr lang="en-US" sz="6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0.46142</cdr:x>
      <cdr:y>0.19208</cdr:y>
    </cdr:from>
    <cdr:to>
      <cdr:x>0.46285</cdr:x>
      <cdr:y>0.8542</cdr:y>
    </cdr:to>
    <cdr:cxnSp macro="">
      <cdr:nvCxnSpPr>
        <cdr:cNvPr id="2" name="Straight Connector 1"/>
        <cdr:cNvCxnSpPr/>
      </cdr:nvCxnSpPr>
      <cdr:spPr>
        <a:xfrm xmlns:a="http://schemas.openxmlformats.org/drawingml/2006/main" flipH="1" flipV="1">
          <a:off x="2646656" y="500332"/>
          <a:ext cx="8255" cy="172466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C00000"/>
          </a:solidFill>
          <a:prstDash val="lgDashDot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0.15278</cdr:x>
      <cdr:y>0.46644</cdr:y>
    </cdr:from>
    <cdr:to>
      <cdr:x>0.90069</cdr:x>
      <cdr:y>0.47338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60EF7DC6-E83E-44F2-B1CB-13595A369E35}"/>
            </a:ext>
          </a:extLst>
        </cdr:cNvPr>
        <cdr:cNvCxnSpPr/>
      </cdr:nvCxnSpPr>
      <cdr:spPr>
        <a:xfrm xmlns:a="http://schemas.openxmlformats.org/drawingml/2006/main" flipV="1">
          <a:off x="698500" y="1279525"/>
          <a:ext cx="3419475" cy="1905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C00000"/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699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EBBD4D-A077-694F-949C-816E31DDFCB4}"/>
              </a:ext>
            </a:extLst>
          </p:cNvPr>
          <p:cNvSpPr/>
          <p:nvPr userDrawn="1"/>
        </p:nvSpPr>
        <p:spPr>
          <a:xfrm>
            <a:off x="0" y="4371107"/>
            <a:ext cx="9144000" cy="77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line dot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" y="-3597"/>
            <a:ext cx="9143245" cy="5150695"/>
          </a:xfrm>
          <a:prstGeom prst="rect">
            <a:avLst/>
          </a:prstGeom>
        </p:spPr>
      </p:pic>
      <p:pic>
        <p:nvPicPr>
          <p:cNvPr id="16" name="logo SLAC">
            <a:extLst>
              <a:ext uri="{FF2B5EF4-FFF2-40B4-BE49-F238E27FC236}">
                <a16:creationId xmlns:a16="http://schemas.microsoft.com/office/drawing/2014/main" id="{9B359C41-4F1D-C34A-A6F5-56B5093A7B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65" b="51513"/>
          <a:stretch/>
        </p:blipFill>
        <p:spPr>
          <a:xfrm>
            <a:off x="6917902" y="2666615"/>
            <a:ext cx="2166310" cy="365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12191F-B767-D04B-9D40-AFF96A3B3B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056" y="4566854"/>
            <a:ext cx="2209800" cy="3241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83F41A-623A-084A-9B29-C305AC8E24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1172" y="3257550"/>
            <a:ext cx="2138948" cy="457200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60186546-5EC2-1D4D-9986-0160DB0517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162" y="4163266"/>
            <a:ext cx="1666596" cy="914400"/>
          </a:xfrm>
          <a:prstGeom prst="rect">
            <a:avLst/>
          </a:prstGeom>
        </p:spPr>
      </p:pic>
      <p:pic>
        <p:nvPicPr>
          <p:cNvPr id="18" name="Picture 17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F646CF95-F868-6946-BAD5-A3F07EEAA2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217" y="3943350"/>
            <a:ext cx="888076" cy="11343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DD957F-1939-924C-8662-853791B9DBF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703"/>
          <a:stretch>
            <a:fillRect/>
          </a:stretch>
        </p:blipFill>
        <p:spPr>
          <a:xfrm>
            <a:off x="5525058" y="3867150"/>
            <a:ext cx="2293743" cy="640080"/>
          </a:xfrm>
          <a:custGeom>
            <a:avLst/>
            <a:gdLst>
              <a:gd name="connsiteX0" fmla="*/ 555660 w 2842031"/>
              <a:gd name="connsiteY0" fmla="*/ 0 h 793082"/>
              <a:gd name="connsiteX1" fmla="*/ 2842031 w 2842031"/>
              <a:gd name="connsiteY1" fmla="*/ 0 h 793082"/>
              <a:gd name="connsiteX2" fmla="*/ 2842031 w 2842031"/>
              <a:gd name="connsiteY2" fmla="*/ 793082 h 793082"/>
              <a:gd name="connsiteX3" fmla="*/ 0 w 2842031"/>
              <a:gd name="connsiteY3" fmla="*/ 793082 h 793082"/>
              <a:gd name="connsiteX4" fmla="*/ 0 w 2842031"/>
              <a:gd name="connsiteY4" fmla="*/ 425651 h 79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031" h="793082">
                <a:moveTo>
                  <a:pt x="555660" y="0"/>
                </a:moveTo>
                <a:lnTo>
                  <a:pt x="2842031" y="0"/>
                </a:lnTo>
                <a:lnTo>
                  <a:pt x="2842031" y="793082"/>
                </a:lnTo>
                <a:lnTo>
                  <a:pt x="0" y="793082"/>
                </a:lnTo>
                <a:lnTo>
                  <a:pt x="0" y="425651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2FB9E8-8F40-DA46-B238-4124F66A56A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07" y="279400"/>
            <a:ext cx="5029200" cy="1429757"/>
          </a:xfrm>
          <a:prstGeom prst="rect">
            <a:avLst/>
          </a:prstGeom>
        </p:spPr>
      </p:pic>
      <p:sp>
        <p:nvSpPr>
          <p:cNvPr id="21" name="Title 8">
            <a:extLst>
              <a:ext uri="{FF2B5EF4-FFF2-40B4-BE49-F238E27FC236}">
                <a16:creationId xmlns:a16="http://schemas.microsoft.com/office/drawing/2014/main" id="{E0426B28-07B6-DC41-9FD0-869E6C3497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" y="1885950"/>
            <a:ext cx="9188764" cy="685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CA" sz="3200" dirty="0"/>
              <a:t>Title</a:t>
            </a:r>
            <a:endParaRPr lang="en-CA" sz="4267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C06C237-108A-5B46-8105-25E7D16D6F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2682725"/>
            <a:ext cx="5562600" cy="772393"/>
          </a:xfrm>
        </p:spPr>
        <p:txBody>
          <a:bodyPr vert="horz" lIns="0" tIns="0" rIns="0" bIns="0" rtlCol="0" anchor="t">
            <a:noAutofit/>
          </a:bodyPr>
          <a:lstStyle>
            <a:lvl1pPr>
              <a:spcAft>
                <a:spcPts val="0"/>
              </a:spcAft>
              <a:defRPr sz="1400"/>
            </a:lvl1pPr>
          </a:lstStyle>
          <a:p>
            <a:r>
              <a:rPr lang="en-US" sz="1200" dirty="0"/>
              <a:t>Name, Position</a:t>
            </a:r>
          </a:p>
          <a:p>
            <a:r>
              <a:rPr lang="en-CA" sz="1200" dirty="0"/>
              <a:t>Meeting</a:t>
            </a:r>
          </a:p>
          <a:p>
            <a:r>
              <a:rPr lang="en-CA" sz="1200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197638-9851-F747-8EBB-B9AD703D4D33}"/>
              </a:ext>
            </a:extLst>
          </p:cNvPr>
          <p:cNvCxnSpPr>
            <a:cxnSpLocks/>
          </p:cNvCxnSpPr>
          <p:nvPr userDrawn="1"/>
        </p:nvCxnSpPr>
        <p:spPr>
          <a:xfrm>
            <a:off x="-1484" y="777240"/>
            <a:ext cx="86868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2AC4ED-84D0-F24C-9847-AD823FEB318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45473" y="4873104"/>
            <a:ext cx="8109919" cy="2746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6350" algn="l"/>
            <a:r>
              <a:rPr lang="en-US" dirty="0"/>
              <a:t>Convener email: </a:t>
            </a:r>
            <a:r>
              <a:rPr lang="en-US" dirty="0" err="1"/>
              <a:t>xxx@slac.stanford.edu</a:t>
            </a:r>
            <a:r>
              <a:rPr lang="en-US" dirty="0"/>
              <a:t>               Presenter email: </a:t>
            </a:r>
            <a:r>
              <a:rPr lang="en-US" dirty="0" err="1"/>
              <a:t>xxx@slac.stanford.edu</a:t>
            </a:r>
            <a:r>
              <a:rPr lang="en-US" dirty="0"/>
              <a:t>                             LCLS-II-HE 2022 Director’s Status Review,  8-11 Feb 2022​</a:t>
            </a:r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E6E6C1-E69D-ED45-840C-54E2C5715E6B}"/>
              </a:ext>
            </a:extLst>
          </p:cNvPr>
          <p:cNvCxnSpPr>
            <a:cxnSpLocks/>
          </p:cNvCxnSpPr>
          <p:nvPr userDrawn="1"/>
        </p:nvCxnSpPr>
        <p:spPr>
          <a:xfrm>
            <a:off x="-1484" y="777240"/>
            <a:ext cx="86868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9A794B-1E9C-394A-ABDE-A436C8CFF78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Convener email: xxx@slac.stanford.edu               Presenter email: xxx@slac.stanford.edu                             LCLS-II-HE 2022 Director’s Status Review,  8-11 Feb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939547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8C99BD-4A24-7548-B2D9-9EA4F64AD54A}"/>
              </a:ext>
            </a:extLst>
          </p:cNvPr>
          <p:cNvCxnSpPr>
            <a:cxnSpLocks/>
          </p:cNvCxnSpPr>
          <p:nvPr userDrawn="1"/>
        </p:nvCxnSpPr>
        <p:spPr>
          <a:xfrm>
            <a:off x="-1484" y="777240"/>
            <a:ext cx="86868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67B132-7811-3040-9B7C-EDA30A81A84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Convener email: xxx@slac.stanford.edu               Presenter email: xxx@slac.stanford.edu                             LCLS-II-HE 2022 Director’s Status Review,  8-11 Feb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939546"/>
            <a:ext cx="2442340" cy="186080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2914650"/>
            <a:ext cx="2442340" cy="1824038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932688"/>
            <a:ext cx="2442340" cy="379914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1" y="932688"/>
            <a:ext cx="3013075" cy="37991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6E7314-6362-CA45-A8E7-84FC6CCBCFE6}"/>
              </a:ext>
            </a:extLst>
          </p:cNvPr>
          <p:cNvCxnSpPr>
            <a:cxnSpLocks/>
          </p:cNvCxnSpPr>
          <p:nvPr userDrawn="1"/>
        </p:nvCxnSpPr>
        <p:spPr>
          <a:xfrm>
            <a:off x="-1484" y="777240"/>
            <a:ext cx="86868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8A92859-3981-4540-AE2E-E70D248236B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Convener email: xxx@slac.stanford.edu               Presenter email: xxx@slac.stanford.edu                             LCLS-II-HE 2022 Director’s Status Review,  8-11 Feb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932688"/>
            <a:ext cx="2667000" cy="379914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932688"/>
            <a:ext cx="5484812" cy="37991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249C90-D957-D146-A662-198738A8AF8C}"/>
              </a:ext>
            </a:extLst>
          </p:cNvPr>
          <p:cNvCxnSpPr>
            <a:cxnSpLocks/>
          </p:cNvCxnSpPr>
          <p:nvPr userDrawn="1"/>
        </p:nvCxnSpPr>
        <p:spPr>
          <a:xfrm>
            <a:off x="-1484" y="777240"/>
            <a:ext cx="86868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98EAC6-51BD-294A-9451-20BBD225699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Convener email: xxx@slac.stanford.edu               Presenter email: xxx@slac.stanford.edu                             LCLS-II-HE 2022 Director’s Status Review,  8-11 Feb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F45BB1-B0E1-F64B-907F-5BD8294A1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Convener email: xxx@slac.stanford.edu               Presenter email: xxx@slac.stanford.edu                             LCLS-II-HE 2022 Director’s Status Review,  8-11 Feb 2022​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40E471-2825-3F40-845E-B0BCC60F4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3954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3" y="805786"/>
            <a:ext cx="8553429" cy="1459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11">
            <a:extLst>
              <a:ext uri="{FF2B5EF4-FFF2-40B4-BE49-F238E27FC236}">
                <a16:creationId xmlns:a16="http://schemas.microsoft.com/office/drawing/2014/main" id="{E067A8EF-EF0F-8646-A8AE-6FA74B937B0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77079" y="4857274"/>
            <a:ext cx="8176372" cy="229077"/>
          </a:xfrm>
          <a:prstGeom prst="rect">
            <a:avLst/>
          </a:prstGeom>
        </p:spPr>
        <p:txBody>
          <a:bodyPr/>
          <a:lstStyle>
            <a:lvl1pPr algn="l">
              <a:defRPr sz="825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Convener email: xxx@slac.stanford.edu               Presenter email: xxx@slac.stanford.edu                             LCLS-II-HE 2022 Director’s Status Review,  8-11 Feb 2022</a:t>
            </a:r>
          </a:p>
        </p:txBody>
      </p:sp>
    </p:spTree>
    <p:extLst>
      <p:ext uri="{BB962C8B-B14F-4D97-AF65-F5344CB8AC3E}">
        <p14:creationId xmlns:p14="http://schemas.microsoft.com/office/powerpoint/2010/main" val="4077282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96818"/>
            <a:ext cx="8103570" cy="564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1" y="932688"/>
            <a:ext cx="8109919" cy="3771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4738688"/>
            <a:ext cx="318932" cy="404813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6AE65D-C275-8747-9727-272A4FFA6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5761" y="4868863"/>
            <a:ext cx="810991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Convener email: xxx@slac.stanford.edu               Presenter email: xxx@slac.stanford.edu                             LCLS-II-HE 2022 Director’s Status Review,  8-11 Feb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5" r:id="rId3"/>
    <p:sldLayoutId id="2147483674" r:id="rId4"/>
    <p:sldLayoutId id="2147483671" r:id="rId5"/>
    <p:sldLayoutId id="2147483672" r:id="rId6"/>
    <p:sldLayoutId id="2147483673" r:id="rId7"/>
    <p:sldLayoutId id="2147483676" r:id="rId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91DA-7D08-DF43-812B-8EA06B56E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822" y="2069394"/>
            <a:ext cx="8504374" cy="530578"/>
          </a:xfrm>
        </p:spPr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LCLS-II-HE SXU short prototype </a:t>
            </a:r>
            <a:br>
              <a:rPr lang="en-US" sz="2800" dirty="0">
                <a:latin typeface="Arial"/>
                <a:cs typeface="Arial"/>
              </a:rPr>
            </a:br>
            <a:r>
              <a:rPr lang="en-US" sz="2800" dirty="0">
                <a:latin typeface="Arial"/>
                <a:cs typeface="Arial"/>
              </a:rPr>
              <a:t>measurements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6A4F5-4C67-7B45-8C49-4CB5F06D68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6822" y="2675669"/>
            <a:ext cx="5562600" cy="772393"/>
          </a:xfrm>
        </p:spPr>
        <p:txBody>
          <a:bodyPr/>
          <a:lstStyle/>
          <a:p>
            <a:r>
              <a:rPr lang="en-US" dirty="0" err="1">
                <a:latin typeface="Arial"/>
                <a:cs typeface="Arial"/>
              </a:rPr>
              <a:t>Yurii</a:t>
            </a:r>
            <a:r>
              <a:rPr lang="en-US" dirty="0">
                <a:latin typeface="Arial"/>
                <a:cs typeface="Arial"/>
              </a:rPr>
              <a:t> </a:t>
            </a:r>
            <a:r>
              <a:rPr lang="en-US" dirty="0" err="1">
                <a:latin typeface="Arial"/>
                <a:cs typeface="Arial"/>
              </a:rPr>
              <a:t>Levashov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dirty="0">
                <a:latin typeface="Arial"/>
                <a:cs typeface="Arial"/>
              </a:rPr>
              <a:t>Engineer</a:t>
            </a:r>
            <a:endParaRPr lang="en-US" sz="1400" dirty="0">
              <a:latin typeface="Arial"/>
              <a:cs typeface="Arial"/>
            </a:endParaRPr>
          </a:p>
          <a:p>
            <a:pPr>
              <a:spcAft>
                <a:spcPts val="0"/>
              </a:spcAft>
            </a:pPr>
            <a:r>
              <a:rPr lang="en-US" sz="1400" dirty="0"/>
              <a:t>LCLS-II-HE 2022 Director’s Status Review​</a:t>
            </a:r>
          </a:p>
          <a:p>
            <a:pPr>
              <a:spcAft>
                <a:spcPts val="0"/>
              </a:spcAft>
            </a:pPr>
            <a:r>
              <a:rPr lang="en-US" sz="1400" dirty="0"/>
              <a:t>February 8-11, 2022</a:t>
            </a:r>
          </a:p>
        </p:txBody>
      </p:sp>
    </p:spTree>
    <p:extLst>
      <p:ext uri="{BB962C8B-B14F-4D97-AF65-F5344CB8AC3E}">
        <p14:creationId xmlns:p14="http://schemas.microsoft.com/office/powerpoint/2010/main" val="226540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Shim signatures for other field components.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 smtClean="0"/>
              <a:t>Convener email: debrush@slac.stanford.edu             Presenter email: ylevash@slac.stanford.edu                             LCLS-II-HE 2022 Director’s Status Review,  8-11 Feb 2022​</a:t>
            </a:r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000-00000B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3057821"/>
              </p:ext>
            </p:extLst>
          </p:nvPr>
        </p:nvGraphicFramePr>
        <p:xfrm>
          <a:off x="152400" y="1098234"/>
          <a:ext cx="2819400" cy="2038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0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6800138"/>
              </p:ext>
            </p:extLst>
          </p:nvPr>
        </p:nvGraphicFramePr>
        <p:xfrm>
          <a:off x="5509577" y="1080135"/>
          <a:ext cx="2927350" cy="2125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71550"/>
            <a:ext cx="2560637" cy="2058994"/>
          </a:xfrm>
          <a:prstGeom prst="rect">
            <a:avLst/>
          </a:prstGeom>
          <a:noFill/>
          <a:ln w="3175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3862F4-AE4F-4C2F-B660-24680BFB8DE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3158491"/>
            <a:ext cx="2560320" cy="1580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E850B7-4BA4-468F-B1BB-3AF252FF464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761" y="3108008"/>
            <a:ext cx="2301240" cy="172128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5791200" y="3624657"/>
            <a:ext cx="2971800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The prototype field integrals were tuned to </a:t>
            </a:r>
            <a:r>
              <a:rPr lang="en-US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tolerances (±10µTm) by 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applying combinations of shims.</a:t>
            </a:r>
          </a:p>
        </p:txBody>
      </p:sp>
    </p:spTree>
    <p:extLst>
      <p:ext uri="{BB962C8B-B14F-4D97-AF65-F5344CB8AC3E}">
        <p14:creationId xmlns:p14="http://schemas.microsoft.com/office/powerpoint/2010/main" val="194489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Tuning challenges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smtClean="0"/>
              <a:t>Convener email: xxx@slac.stanford.edu               Presenter email: xxx@slac.stanford.edu                             LCLS-II-HE 2022 Director’s Status Review,  8-11 Feb 2022​</a:t>
            </a:r>
            <a:endParaRPr lang="en-US" dirty="0"/>
          </a:p>
        </p:txBody>
      </p:sp>
      <p:pic>
        <p:nvPicPr>
          <p:cNvPr id="7" name="Picture 6" descr="A picture containing indoor, bathroom, sink&#10;&#10;Description automatically generated">
            <a:extLst>
              <a:ext uri="{FF2B5EF4-FFF2-40B4-BE49-F238E27FC236}">
                <a16:creationId xmlns:a16="http://schemas.microsoft.com/office/drawing/2014/main" id="{1A266F99-6666-4D20-840F-6D9645017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805"/>
          <a:stretch/>
        </p:blipFill>
        <p:spPr>
          <a:xfrm>
            <a:off x="4419600" y="2754635"/>
            <a:ext cx="2210473" cy="11803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9D5239-12A2-4157-AE6A-58F2579716A8}"/>
              </a:ext>
            </a:extLst>
          </p:cNvPr>
          <p:cNvSpPr txBox="1"/>
          <p:nvPr/>
        </p:nvSpPr>
        <p:spPr>
          <a:xfrm>
            <a:off x="400051" y="4277023"/>
            <a:ext cx="5695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No issues with small </a:t>
            </a:r>
            <a:r>
              <a:rPr lang="en-US" sz="1200" dirty="0"/>
              <a:t>slugs’ </a:t>
            </a:r>
            <a:r>
              <a:rPr lang="en-US" sz="1200" dirty="0" smtClean="0"/>
              <a:t>installation.</a:t>
            </a:r>
            <a:endParaRPr lang="en-US" sz="1200" dirty="0"/>
          </a:p>
          <a:p>
            <a:r>
              <a:rPr lang="en-US" sz="1200" dirty="0"/>
              <a:t>Large slugs are very difficult to work </a:t>
            </a:r>
            <a:r>
              <a:rPr lang="en-US" sz="1200" dirty="0" smtClean="0"/>
              <a:t>with. Large slug </a:t>
            </a:r>
            <a:r>
              <a:rPr lang="en-US" sz="1200" dirty="0"/>
              <a:t>diameter to be </a:t>
            </a:r>
            <a:r>
              <a:rPr lang="en-US" sz="1200" dirty="0" smtClean="0"/>
              <a:t>reduced.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3810000" y="139956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The pole adjustment works fine. </a:t>
            </a:r>
            <a:endParaRPr lang="en-US" sz="1200" dirty="0" smtClean="0"/>
          </a:p>
          <a:p>
            <a:r>
              <a:rPr lang="en-US" sz="1200" dirty="0" smtClean="0"/>
              <a:t>No </a:t>
            </a:r>
            <a:r>
              <a:rPr lang="en-US" sz="1200" dirty="0"/>
              <a:t>access to the side screws near the frame vertical </a:t>
            </a:r>
            <a:r>
              <a:rPr lang="en-US" sz="1200" dirty="0" smtClean="0"/>
              <a:t>supports </a:t>
            </a:r>
          </a:p>
          <a:p>
            <a:r>
              <a:rPr lang="en-US" sz="1200" dirty="0" smtClean="0"/>
              <a:t>(~ 2 x 0.46m top &amp; bottom). 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3810000" y="226176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A special tuning fixture is needed, like a fixture for HXUs.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67" y="1134952"/>
            <a:ext cx="2905533" cy="1634362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2090533" y="1692816"/>
            <a:ext cx="1595234" cy="3085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42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probe calibration accuracy.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 smtClean="0"/>
              <a:t>Convener email: debrush@slac.stanford.edu             Presenter email: ylevash@slac.stanford.edu                             LCLS-II-HE 2022 Director’s Status Review,  8-11 Feb 2022​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4"/>
          </p:nvPr>
        </p:nvSpPr>
        <p:spPr>
          <a:xfrm>
            <a:off x="3132592" y="1015148"/>
            <a:ext cx="5706608" cy="1180630"/>
          </a:xfrm>
        </p:spPr>
        <p:txBody>
          <a:bodyPr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The Hall probe has to be calibrated to higher field levels</a:t>
            </a:r>
            <a:r>
              <a:rPr lang="en-US" sz="1200" dirty="0"/>
              <a:t>. </a:t>
            </a: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Probe </a:t>
            </a:r>
            <a:r>
              <a:rPr lang="en-US" sz="1200" dirty="0"/>
              <a:t>output is very non-linear at fields above 1.5T. Cubic splines used to fit the calibration data</a:t>
            </a:r>
            <a:r>
              <a:rPr lang="en-US" sz="120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calibration magnet saturates reducing the good field region. Probes to be positioned with high accuracy.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9895377"/>
              </p:ext>
            </p:extLst>
          </p:nvPr>
        </p:nvGraphicFramePr>
        <p:xfrm>
          <a:off x="152400" y="2369921"/>
          <a:ext cx="3581400" cy="208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632874"/>
              </p:ext>
            </p:extLst>
          </p:nvPr>
        </p:nvGraphicFramePr>
        <p:xfrm>
          <a:off x="304800" y="1083877"/>
          <a:ext cx="2672782" cy="8874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1467">
                  <a:extLst>
                    <a:ext uri="{9D8B030D-6E8A-4147-A177-3AD203B41FA5}">
                      <a16:colId xmlns:a16="http://schemas.microsoft.com/office/drawing/2014/main" val="2860876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751016275"/>
                    </a:ext>
                  </a:extLst>
                </a:gridCol>
                <a:gridCol w="906915">
                  <a:extLst>
                    <a:ext uri="{9D8B030D-6E8A-4147-A177-3AD203B41FA5}">
                      <a16:colId xmlns:a16="http://schemas.microsoft.com/office/drawing/2014/main" val="748111582"/>
                    </a:ext>
                  </a:extLst>
                </a:gridCol>
              </a:tblGrid>
              <a:tr h="18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Project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B</a:t>
                      </a:r>
                      <a:r>
                        <a:rPr lang="en-US" sz="800" kern="1200" baseline="-25000" dirty="0">
                          <a:effectLst/>
                        </a:rPr>
                        <a:t>und</a:t>
                      </a:r>
                      <a:r>
                        <a:rPr lang="en-US" sz="800" kern="1200" dirty="0">
                          <a:effectLst/>
                        </a:rPr>
                        <a:t>(T)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B</a:t>
                      </a:r>
                      <a:r>
                        <a:rPr lang="en-US" sz="800" kern="1200" baseline="-25000">
                          <a:effectLst/>
                        </a:rPr>
                        <a:t>calib</a:t>
                      </a:r>
                      <a:r>
                        <a:rPr lang="en-US" sz="800" kern="1200">
                          <a:effectLst/>
                        </a:rPr>
                        <a:t>(T)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096304"/>
                  </a:ext>
                </a:extLst>
              </a:tr>
              <a:tr h="18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LCLS-I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1.25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1.5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161716"/>
                  </a:ext>
                </a:extLst>
              </a:tr>
              <a:tr h="18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LCLS-II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1.62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1.7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814167"/>
                  </a:ext>
                </a:extLst>
              </a:tr>
              <a:tr h="18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LCLS-II-HE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1.76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1.9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85784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876800" y="4388361"/>
            <a:ext cx="2674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The calibration accuracy is </a:t>
            </a:r>
            <a:r>
              <a:rPr lang="en-US" sz="1200" dirty="0" smtClean="0"/>
              <a:t>±5·10</a:t>
            </a:r>
            <a:r>
              <a:rPr lang="en-US" sz="1200" baseline="30000" dirty="0" smtClean="0"/>
              <a:t>-5 </a:t>
            </a:r>
            <a:r>
              <a:rPr lang="en-US" sz="1200" dirty="0" smtClean="0"/>
              <a:t>T.</a:t>
            </a:r>
            <a:endParaRPr lang="en-US" sz="1200" dirty="0"/>
          </a:p>
          <a:p>
            <a:endParaRPr lang="en-US" sz="1200" dirty="0"/>
          </a:p>
        </p:txBody>
      </p:sp>
      <p:pic>
        <p:nvPicPr>
          <p:cNvPr id="17" name="Picture 16"/>
          <p:cNvPicPr/>
          <p:nvPr/>
        </p:nvPicPr>
        <p:blipFill>
          <a:blip r:embed="rId3"/>
          <a:stretch>
            <a:fillRect/>
          </a:stretch>
        </p:blipFill>
        <p:spPr>
          <a:xfrm>
            <a:off x="4605832" y="2266950"/>
            <a:ext cx="3471368" cy="209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9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probe measurement accuracy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 smtClean="0"/>
              <a:t>Convener email: debrush@slac.stanford.edu             Presenter email: ylevash@slac.stanford.edu                             LCLS-II-HE 2022 Director’s Status Review,  8-11 Feb 2022​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4"/>
          </p:nvPr>
        </p:nvSpPr>
        <p:spPr>
          <a:xfrm>
            <a:off x="445473" y="927037"/>
            <a:ext cx="8610600" cy="1250779"/>
          </a:xfrm>
        </p:spPr>
        <p:txBody>
          <a:bodyPr>
            <a:normAutofit/>
          </a:bodyPr>
          <a:lstStyle/>
          <a:p>
            <a:r>
              <a:rPr lang="en-US" sz="1200" dirty="0"/>
              <a:t>The measurement errors include the calibration, probe alignment, and the </a:t>
            </a:r>
            <a:r>
              <a:rPr lang="en-US" sz="1200" dirty="0" smtClean="0"/>
              <a:t>errors from the gap drift due to temperature change. </a:t>
            </a:r>
            <a:endParaRPr lang="en-US" sz="1200" dirty="0"/>
          </a:p>
          <a:p>
            <a:r>
              <a:rPr lang="en-US" sz="1200" dirty="0" smtClean="0"/>
              <a:t>The </a:t>
            </a:r>
            <a:r>
              <a:rPr lang="en-US" sz="1200" dirty="0"/>
              <a:t>measurement </a:t>
            </a:r>
            <a:r>
              <a:rPr lang="en-US" sz="1200" dirty="0" smtClean="0"/>
              <a:t>accuracy checked </a:t>
            </a:r>
            <a:r>
              <a:rPr lang="en-US" sz="1200" dirty="0"/>
              <a:t>by measuring the prototype repeatedly. The test consists of alternate Hall probe recalibrations and the prototype re-measurements. </a:t>
            </a:r>
            <a:endParaRPr lang="en-US" sz="1200" dirty="0" smtClean="0"/>
          </a:p>
          <a:p>
            <a:r>
              <a:rPr lang="en-US" sz="1200" dirty="0" smtClean="0"/>
              <a:t>The </a:t>
            </a:r>
            <a:r>
              <a:rPr lang="en-US" sz="1200" dirty="0"/>
              <a:t>gap of the prototype </a:t>
            </a:r>
            <a:r>
              <a:rPr lang="en-US" sz="1200" dirty="0" smtClean="0"/>
              <a:t>set </a:t>
            </a:r>
            <a:r>
              <a:rPr lang="en-US" sz="1200" dirty="0"/>
              <a:t>to 7.3mm and was not changed during the test. The change in the gap </a:t>
            </a:r>
            <a:r>
              <a:rPr lang="en-US" sz="1200" dirty="0" smtClean="0"/>
              <a:t>was </a:t>
            </a:r>
            <a:r>
              <a:rPr lang="en-US" sz="1200" dirty="0"/>
              <a:t>due to the gap drift under the magnetic field force and the gap change due to ambient temperature variations </a:t>
            </a:r>
            <a:r>
              <a:rPr lang="en-US" sz="1200" dirty="0" smtClean="0"/>
              <a:t>(±0.1C°). </a:t>
            </a:r>
            <a:endParaRPr lang="en-US" sz="12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1219201" y="2082566"/>
            <a:ext cx="5334000" cy="2279681"/>
            <a:chOff x="1219201" y="1892269"/>
            <a:chExt cx="5334000" cy="2279681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00000000-0008-0000-0000-00000200000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4665173"/>
                </p:ext>
              </p:extLst>
            </p:nvPr>
          </p:nvGraphicFramePr>
          <p:xfrm>
            <a:off x="1219201" y="1892269"/>
            <a:ext cx="5334000" cy="22796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8" name="Straight Connector 7"/>
            <p:cNvCxnSpPr/>
            <p:nvPr/>
          </p:nvCxnSpPr>
          <p:spPr>
            <a:xfrm flipV="1">
              <a:off x="4334748" y="2343150"/>
              <a:ext cx="2725" cy="1524001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5189804" y="2343150"/>
              <a:ext cx="8202" cy="1524000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647003" y="2343150"/>
              <a:ext cx="0" cy="1524001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3060753" y="2343150"/>
              <a:ext cx="0" cy="1524001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800351" y="2343150"/>
              <a:ext cx="0" cy="1524001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2563158" y="2343150"/>
              <a:ext cx="0" cy="1524001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2205698" y="2343150"/>
              <a:ext cx="0" cy="1447801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283808" y="4362247"/>
            <a:ext cx="847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First few measurements </a:t>
            </a:r>
            <a:r>
              <a:rPr lang="en-US" sz="1200" dirty="0"/>
              <a:t>during the gap initial </a:t>
            </a:r>
            <a:r>
              <a:rPr lang="en-US" sz="1200" dirty="0" smtClean="0"/>
              <a:t>drift ignored. The </a:t>
            </a:r>
            <a:r>
              <a:rPr lang="en-US" sz="1200" dirty="0"/>
              <a:t>deviations from the linear fit </a:t>
            </a:r>
            <a:r>
              <a:rPr lang="en-US" sz="1200" dirty="0" smtClean="0"/>
              <a:t>are less than ±</a:t>
            </a:r>
            <a:r>
              <a:rPr lang="en-US" sz="1200" dirty="0"/>
              <a:t>9∙</a:t>
            </a:r>
            <a:r>
              <a:rPr lang="en-US" sz="1200" dirty="0" smtClean="0"/>
              <a:t>10</a:t>
            </a:r>
            <a:r>
              <a:rPr lang="en-US" sz="1200" baseline="30000" dirty="0" smtClean="0"/>
              <a:t>-5</a:t>
            </a:r>
            <a:r>
              <a:rPr lang="en-US" sz="1200" dirty="0" smtClean="0"/>
              <a:t> .</a:t>
            </a:r>
          </a:p>
          <a:p>
            <a:r>
              <a:rPr lang="en-US" sz="1200" dirty="0" smtClean="0"/>
              <a:t>The </a:t>
            </a:r>
            <a:r>
              <a:rPr lang="en-US" sz="1200" dirty="0"/>
              <a:t>Hall probe measurement accuracy </a:t>
            </a:r>
            <a:r>
              <a:rPr lang="en-US" sz="1200" dirty="0" smtClean="0"/>
              <a:t>meets </a:t>
            </a:r>
            <a:r>
              <a:rPr lang="en-US" sz="1200" dirty="0"/>
              <a:t>the LCLS-HE </a:t>
            </a:r>
            <a:r>
              <a:rPr lang="en-US" sz="1200" dirty="0" smtClean="0"/>
              <a:t>requirements </a:t>
            </a:r>
            <a:r>
              <a:rPr lang="en-US" sz="1200" dirty="0"/>
              <a:t>(&lt;1∙10</a:t>
            </a:r>
            <a:r>
              <a:rPr lang="en-US" sz="1200" baseline="30000" dirty="0"/>
              <a:t>-4</a:t>
            </a:r>
            <a:r>
              <a:rPr lang="en-US" sz="1200" dirty="0"/>
              <a:t>). </a:t>
            </a:r>
          </a:p>
          <a:p>
            <a:endParaRPr lang="en-US" sz="1200" dirty="0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3000375" y="2934946"/>
            <a:ext cx="2838450" cy="200025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28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Crosstalk between undulator and the phase shifter.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 smtClean="0"/>
              <a:t>Convener email: debrush@slac.stanford.edu             Presenter email: ylevash@slac.stanford.edu                             LCLS-II-HE 2022 Director’s Status Review,  8-11 Feb 2022​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06" y="978234"/>
            <a:ext cx="2342193" cy="1934237"/>
          </a:xfrm>
          <a:prstGeom prst="rect">
            <a:avLst/>
          </a:prstGeom>
        </p:spPr>
      </p:pic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87835D6E-0E5B-4147-AB66-0AB9A6AF39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4810278"/>
              </p:ext>
            </p:extLst>
          </p:nvPr>
        </p:nvGraphicFramePr>
        <p:xfrm>
          <a:off x="4433779" y="2865346"/>
          <a:ext cx="3796481" cy="1989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9" name="Straight Arrow Connector 18"/>
          <p:cNvCxnSpPr>
            <a:stCxn id="21" idx="3"/>
          </p:cNvCxnSpPr>
          <p:nvPr/>
        </p:nvCxnSpPr>
        <p:spPr>
          <a:xfrm flipV="1">
            <a:off x="988724" y="2849572"/>
            <a:ext cx="282917" cy="2160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31524" y="2942488"/>
            <a:ext cx="45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Rail</a:t>
            </a:r>
            <a:endParaRPr lang="en-US" sz="10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1642638" y="2851141"/>
            <a:ext cx="838199" cy="355617"/>
            <a:chOff x="705807" y="2821644"/>
            <a:chExt cx="838199" cy="355617"/>
          </a:xfrm>
        </p:grpSpPr>
        <p:cxnSp>
          <p:nvCxnSpPr>
            <p:cNvPr id="22" name="Straight Arrow Connector 21"/>
            <p:cNvCxnSpPr/>
            <p:nvPr/>
          </p:nvCxnSpPr>
          <p:spPr>
            <a:xfrm flipH="1" flipV="1">
              <a:off x="705807" y="2821644"/>
              <a:ext cx="264786" cy="2398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942495" y="2931040"/>
              <a:ext cx="6015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Slide</a:t>
              </a:r>
              <a:endParaRPr lang="en-US" sz="10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58864" y="3784539"/>
            <a:ext cx="3643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Distance Undulator/Phase shifter in tunnel = 14cm.</a:t>
            </a:r>
          </a:p>
          <a:p>
            <a:r>
              <a:rPr lang="en-US" sz="1200" dirty="0" smtClean="0"/>
              <a:t>Field integral change &lt; 3G-cm at distance &lt;13cm. </a:t>
            </a:r>
          </a:p>
          <a:p>
            <a:r>
              <a:rPr lang="en-US" sz="1200" dirty="0" smtClean="0"/>
              <a:t>No cross-talk expected (&lt; 2G-cm).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246903" y="1202453"/>
            <a:ext cx="860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SXHEPS prototype</a:t>
            </a:r>
            <a:endParaRPr lang="en-US" sz="1000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920052" y="1472847"/>
            <a:ext cx="722586" cy="4463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2D1F89F-F4CC-402F-B9CB-C5BB58E576B9}"/>
              </a:ext>
            </a:extLst>
          </p:cNvPr>
          <p:cNvGrpSpPr/>
          <p:nvPr/>
        </p:nvGrpSpPr>
        <p:grpSpPr>
          <a:xfrm>
            <a:off x="4552750" y="851585"/>
            <a:ext cx="3847897" cy="2210830"/>
            <a:chOff x="2124512" y="-348565"/>
            <a:chExt cx="3847897" cy="2210830"/>
          </a:xfrm>
        </p:grpSpPr>
        <p:graphicFrame>
          <p:nvGraphicFramePr>
            <p:cNvPr id="34" name="Chart 33">
              <a:extLst>
                <a:ext uri="{FF2B5EF4-FFF2-40B4-BE49-F238E27FC236}">
                  <a16:creationId xmlns:a16="http://schemas.microsoft.com/office/drawing/2014/main" id="{7B1794C5-6DEB-495B-9E4C-61275F59FE6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9935280"/>
                </p:ext>
              </p:extLst>
            </p:nvPr>
          </p:nvGraphicFramePr>
          <p:xfrm>
            <a:off x="2124512" y="-348565"/>
            <a:ext cx="3847897" cy="22108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0EF7DC6-E83E-44F2-B1CB-13595A369E35}"/>
                </a:ext>
              </a:extLst>
            </p:cNvPr>
            <p:cNvCxnSpPr/>
            <p:nvPr/>
          </p:nvCxnSpPr>
          <p:spPr>
            <a:xfrm>
              <a:off x="2681912" y="752494"/>
              <a:ext cx="2118687" cy="0"/>
            </a:xfrm>
            <a:prstGeom prst="line">
              <a:avLst/>
            </a:prstGeom>
            <a:ln w="127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382C78B-030F-4EDE-B8D4-BF95C6C1C68C}"/>
                </a:ext>
              </a:extLst>
            </p:cNvPr>
            <p:cNvCxnSpPr/>
            <p:nvPr/>
          </p:nvCxnSpPr>
          <p:spPr>
            <a:xfrm flipH="1" flipV="1">
              <a:off x="3582923" y="440925"/>
              <a:ext cx="19050" cy="976338"/>
            </a:xfrm>
            <a:prstGeom prst="line">
              <a:avLst/>
            </a:prstGeom>
            <a:ln w="12700">
              <a:solidFill>
                <a:srgbClr val="C0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125790F2-B6F3-4CBD-AB9A-61E73F7A38FF}"/>
                </a:ext>
              </a:extLst>
            </p:cNvPr>
            <p:cNvSpPr txBox="1"/>
            <p:nvPr/>
          </p:nvSpPr>
          <p:spPr>
            <a:xfrm>
              <a:off x="3285310" y="273544"/>
              <a:ext cx="436338" cy="21544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/>
                <a:t>13cm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58864" y="3291008"/>
            <a:ext cx="1981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Undulator gap = 7.2mm</a:t>
            </a:r>
          </a:p>
          <a:p>
            <a:r>
              <a:rPr lang="en-US" sz="1200" dirty="0" smtClean="0"/>
              <a:t>Phase shifter gap = 35mm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2110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 smtClean="0"/>
              <a:t>Convener email: debrush@slac.stanford.edu             Presenter email: ylevash@slac.stanford.edu                             LCLS-II-HE 2022 Director’s Status Review,  8-11 Feb 2022​</a:t>
            </a:r>
            <a:endParaRPr lang="en-US" dirty="0"/>
          </a:p>
        </p:txBody>
      </p:sp>
      <p:sp>
        <p:nvSpPr>
          <p:cNvPr id="6" name="Content Placeholder 5"/>
          <p:cNvSpPr txBox="1">
            <a:spLocks noGrp="1"/>
          </p:cNvSpPr>
          <p:nvPr>
            <p:ph sz="quarter" idx="14"/>
          </p:nvPr>
        </p:nvSpPr>
        <p:spPr>
          <a:xfrm>
            <a:off x="457200" y="1106998"/>
            <a:ext cx="8108950" cy="2777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The magnetic structure design meets the requirements. (The short prototype does not represent the full scale device. Only partial satisfaction of these requirements could be stated).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Pole saturation is small.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Shim signatures measured. Field shimming options are sufficient for tuning the field integrals to tolerances. </a:t>
            </a:r>
            <a:endParaRPr lang="en-US" sz="14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Magnet/pole recess increased from 0.140mm to 0.300mm for ferromagnetic shims installation. 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Hall probe measurements accuracy is &lt;</a:t>
            </a:r>
            <a:r>
              <a:rPr lang="en-US" sz="1400" dirty="0"/>
              <a:t>1∙</a:t>
            </a:r>
            <a:r>
              <a:rPr lang="en-US" sz="1400" dirty="0" smtClean="0"/>
              <a:t>10</a:t>
            </a:r>
            <a:r>
              <a:rPr lang="en-US" sz="1400" baseline="30000" dirty="0" smtClean="0"/>
              <a:t>-4 </a:t>
            </a:r>
            <a:r>
              <a:rPr lang="en-US" sz="1400" dirty="0" smtClean="0"/>
              <a:t>, meets the requirements on K measurements.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Undulator/phase shifter cross-talk starts at 13cm. No cross-talk in the tunnel (14cm).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4507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AFFAD-84C8-6447-A784-9B4F0E6114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1D3D44-8D63-6D48-A4EC-8E4CEB4E4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0FE0BA-D9AF-4E49-924B-A2CDCB409A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Convener email: debrush@slac.stanford.edu           Presenter email: ylevash@slac.stanford.edu                             LCLS-II-HE 2022 Director’s Status Review,  8-11 Feb 2022​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28600" y="971550"/>
            <a:ext cx="8610600" cy="37602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200" dirty="0"/>
              <a:t>New, 56 mm period magnet structure were designed by LBNL. The structures were optimized for max magnetic field and minimum pole saturation. The </a:t>
            </a:r>
            <a:r>
              <a:rPr lang="en-US" sz="1200" dirty="0" smtClean="0"/>
              <a:t>goal for tests: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1. Confirm that the </a:t>
            </a:r>
            <a:r>
              <a:rPr lang="en-US" sz="1200" dirty="0"/>
              <a:t>new magnetic design</a:t>
            </a:r>
            <a:r>
              <a:rPr lang="en-US" sz="1200" dirty="0" smtClean="0"/>
              <a:t> meets </a:t>
            </a:r>
            <a:r>
              <a:rPr lang="en-US" sz="1200" dirty="0"/>
              <a:t>all the PRD tolerances on magnetic field. 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2. Get </a:t>
            </a:r>
            <a:r>
              <a:rPr lang="en-US" sz="1200" dirty="0"/>
              <a:t>hands-on experience working with the new magnetic structure; be prepared in advance for the full-scale prototype tuning</a:t>
            </a:r>
            <a:r>
              <a:rPr lang="en-US" sz="1200" dirty="0" smtClean="0"/>
              <a:t>.</a:t>
            </a:r>
            <a:endParaRPr lang="en-US" sz="1200" b="1" dirty="0"/>
          </a:p>
          <a:p>
            <a:pPr>
              <a:lnSpc>
                <a:spcPct val="150000"/>
              </a:lnSpc>
            </a:pPr>
            <a:r>
              <a:rPr lang="en-US" sz="1200" b="1" dirty="0"/>
              <a:t>Tests:</a:t>
            </a:r>
          </a:p>
          <a:p>
            <a:pPr lvl="1" indent="-228600">
              <a:lnSpc>
                <a:spcPct val="150000"/>
              </a:lnSpc>
            </a:pPr>
            <a:r>
              <a:rPr lang="en-US" sz="1200" dirty="0"/>
              <a:t>Evaluate magnetic structure design. Measure the prototype with calibrated Hall probe, analyze the fields. Measure field integrals vs. gap.</a:t>
            </a:r>
          </a:p>
          <a:p>
            <a:pPr lvl="1" indent="-228600">
              <a:lnSpc>
                <a:spcPct val="150000"/>
              </a:lnSpc>
            </a:pPr>
            <a:r>
              <a:rPr lang="en-US" sz="1200" dirty="0"/>
              <a:t>Study shim signatures and saturation effects. Evaluate if shims are adequate for tuning. </a:t>
            </a:r>
          </a:p>
          <a:p>
            <a:pPr lvl="1" indent="-228600">
              <a:lnSpc>
                <a:spcPct val="150000"/>
              </a:lnSpc>
            </a:pPr>
            <a:r>
              <a:rPr lang="en-US" sz="1200" dirty="0"/>
              <a:t>Study Hall probe measurements at Kugler bench and Hall probe calibration. Make sure the measurement accuracy meets the tolerances on undulator K (&lt;20% of total tolerance).</a:t>
            </a:r>
          </a:p>
          <a:p>
            <a:pPr lvl="1" indent="-228600">
              <a:lnSpc>
                <a:spcPct val="150000"/>
              </a:lnSpc>
            </a:pPr>
            <a:r>
              <a:rPr lang="en-US" sz="1200" dirty="0"/>
              <a:t>Study magnet crosstalk between </a:t>
            </a:r>
            <a:r>
              <a:rPr lang="en-US" sz="1200" dirty="0" smtClean="0"/>
              <a:t>SXU-HE </a:t>
            </a:r>
            <a:r>
              <a:rPr lang="en-US" sz="1200" dirty="0"/>
              <a:t>undulator and new </a:t>
            </a:r>
            <a:r>
              <a:rPr lang="en-US" sz="1200" dirty="0" smtClean="0"/>
              <a:t>SXR-HE </a:t>
            </a:r>
            <a:r>
              <a:rPr lang="en-US" sz="1200" dirty="0"/>
              <a:t>phase shifter. Find the minimum distance at which the change in field integrals is </a:t>
            </a:r>
            <a:r>
              <a:rPr lang="en-US" sz="1200" dirty="0" smtClean="0"/>
              <a:t>insignificant (&lt; 3G-cm). </a:t>
            </a: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98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Set-up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 smtClean="0"/>
              <a:t>Convener email: debrush@slac.stanford.edu             Presenter email: ylevash@slac.stanford.edu                             LCLS-II-HE 2022 Director’s Status Review,  8-11 Feb 2022​</a:t>
            </a: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336877" y="1000626"/>
            <a:ext cx="6269392" cy="12918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dirty="0" smtClean="0">
                <a:latin typeface="+mn-lt"/>
              </a:rPr>
              <a:t>Two 14 poles, 36cm long magnet structures ordered, assembled and mechanically tested at LBNL. </a:t>
            </a:r>
          </a:p>
          <a:p>
            <a:pPr>
              <a:lnSpc>
                <a:spcPct val="100000"/>
              </a:lnSpc>
            </a:pPr>
            <a:r>
              <a:rPr lang="en-US" sz="1200" dirty="0" smtClean="0">
                <a:latin typeface="+mn-lt"/>
              </a:rPr>
              <a:t>At SLAC we assembled the structures on a 1m long prototype frame, leftover from LSLC-II project, to make a short prototype of LCLS-HE undulator. </a:t>
            </a:r>
          </a:p>
          <a:p>
            <a:pPr>
              <a:lnSpc>
                <a:spcPct val="100000"/>
              </a:lnSpc>
            </a:pPr>
            <a:r>
              <a:rPr lang="en-US" sz="1200" dirty="0" smtClean="0">
                <a:latin typeface="+mn-lt"/>
              </a:rPr>
              <a:t>No gap encoders; the motor encoders’ offsets set at 7.2mm gap with the use of a ceramic block. Accuracy of setting the gap with motor encoders was enough for the tests.</a:t>
            </a:r>
          </a:p>
          <a:p>
            <a:pPr>
              <a:lnSpc>
                <a:spcPct val="100000"/>
              </a:lnSpc>
            </a:pPr>
            <a:endParaRPr lang="en-US" sz="1200" dirty="0" smtClean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1200" dirty="0" smtClean="0">
                <a:latin typeface="+mn-lt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-1111" r="16666" b="1111"/>
          <a:stretch/>
        </p:blipFill>
        <p:spPr>
          <a:xfrm>
            <a:off x="6403039" y="2440058"/>
            <a:ext cx="2104393" cy="2393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21753" y="1217098"/>
            <a:ext cx="2653302" cy="20098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64439" y="2340244"/>
            <a:ext cx="4038600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/>
              <a:t>The prototype </a:t>
            </a:r>
            <a:r>
              <a:rPr lang="en-US" sz="1200" dirty="0" smtClean="0"/>
              <a:t>tested </a:t>
            </a:r>
            <a:r>
              <a:rPr lang="en-US" sz="1200" dirty="0"/>
              <a:t>at SLAC MMF on SXU measurement bench. Magnet structures </a:t>
            </a:r>
            <a:r>
              <a:rPr lang="en-US" sz="1200" dirty="0" smtClean="0"/>
              <a:t>aligned </a:t>
            </a:r>
            <a:r>
              <a:rPr lang="en-US" sz="1200" dirty="0"/>
              <a:t>to each other and to the bench granite with the use of a laser tracker. </a:t>
            </a:r>
            <a:endParaRPr lang="en-US" sz="1200" dirty="0" smtClean="0"/>
          </a:p>
          <a:p>
            <a:pPr>
              <a:spcAft>
                <a:spcPts val="300"/>
              </a:spcAft>
            </a:pPr>
            <a:r>
              <a:rPr lang="en-US" sz="1200" dirty="0" smtClean="0"/>
              <a:t>The </a:t>
            </a:r>
            <a:r>
              <a:rPr lang="en-US" sz="1200" dirty="0"/>
              <a:t>taper in the magnetic field along the beam axis </a:t>
            </a:r>
            <a:r>
              <a:rPr lang="en-US" sz="1200" dirty="0" smtClean="0"/>
              <a:t>corrected </a:t>
            </a:r>
            <a:r>
              <a:rPr lang="en-US" sz="1200" dirty="0"/>
              <a:t>by inserting shims in between the magnets’ keepers and supporting </a:t>
            </a:r>
            <a:r>
              <a:rPr lang="en-US" sz="1200" dirty="0" err="1"/>
              <a:t>strongbacks</a:t>
            </a:r>
            <a:r>
              <a:rPr lang="en-US" sz="1200" dirty="0"/>
              <a:t>. </a:t>
            </a:r>
          </a:p>
          <a:p>
            <a:r>
              <a:rPr lang="en-CA" sz="1200" dirty="0">
                <a:solidFill>
                  <a:srgbClr val="000000"/>
                </a:solidFill>
              </a:rPr>
              <a:t>The same Sentron 2-D Hall probe </a:t>
            </a:r>
            <a:r>
              <a:rPr lang="en-CA" sz="1200" dirty="0" smtClean="0">
                <a:solidFill>
                  <a:srgbClr val="000000"/>
                </a:solidFill>
              </a:rPr>
              <a:t>used </a:t>
            </a:r>
            <a:r>
              <a:rPr lang="en-CA" sz="1200" dirty="0">
                <a:solidFill>
                  <a:srgbClr val="000000"/>
                </a:solidFill>
              </a:rPr>
              <a:t>to measure fields, as for LCLS-II SXUs.</a:t>
            </a:r>
          </a:p>
          <a:p>
            <a:r>
              <a:rPr lang="en-US" sz="1200" dirty="0"/>
              <a:t>Stretched wire technique </a:t>
            </a:r>
            <a:r>
              <a:rPr lang="en-US" sz="1200" dirty="0" smtClean="0"/>
              <a:t>used </a:t>
            </a:r>
            <a:r>
              <a:rPr lang="en-US" sz="1200" dirty="0"/>
              <a:t>to measure field integrals. The same device used for LCLS-I and LCLS-II field integral measurements (long coil, 150 turns). </a:t>
            </a:r>
          </a:p>
        </p:txBody>
      </p:sp>
    </p:spTree>
    <p:extLst>
      <p:ext uri="{BB962C8B-B14F-4D97-AF65-F5344CB8AC3E}">
        <p14:creationId xmlns:p14="http://schemas.microsoft.com/office/powerpoint/2010/main" val="273262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of magnetic </a:t>
            </a:r>
            <a:r>
              <a:rPr lang="en-US" dirty="0"/>
              <a:t>structure </a:t>
            </a:r>
            <a:r>
              <a:rPr lang="en-US" dirty="0" smtClean="0"/>
              <a:t>design, requirements.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503107" y="1581150"/>
            <a:ext cx="8001000" cy="1994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5274" lvl="1" indent="-285750">
              <a:buClr>
                <a:srgbClr val="C00000"/>
              </a:buClr>
            </a:pPr>
            <a:r>
              <a:rPr lang="en-CA" sz="1200" dirty="0" smtClean="0">
                <a:solidFill>
                  <a:srgbClr val="000000"/>
                </a:solidFill>
              </a:rPr>
              <a:t>Minimum operational gap 7.2mm</a:t>
            </a:r>
          </a:p>
          <a:p>
            <a:pPr marL="295274" lvl="1" indent="-285750">
              <a:buClr>
                <a:srgbClr val="C00000"/>
              </a:buClr>
            </a:pPr>
            <a:r>
              <a:rPr lang="en-CA" sz="1200" dirty="0" smtClean="0">
                <a:solidFill>
                  <a:srgbClr val="000000"/>
                </a:solidFill>
              </a:rPr>
              <a:t>Maximum operational gap 33mm</a:t>
            </a:r>
          </a:p>
          <a:p>
            <a:pPr marL="295274" lvl="1" indent="-285750">
              <a:buClr>
                <a:srgbClr val="C00000"/>
              </a:buClr>
            </a:pPr>
            <a:r>
              <a:rPr lang="en-CA" sz="1200" dirty="0" smtClean="0">
                <a:solidFill>
                  <a:srgbClr val="000000"/>
                </a:solidFill>
              </a:rPr>
              <a:t>On-axis vertical effective field at minimum gap &gt;1.76T</a:t>
            </a:r>
          </a:p>
          <a:p>
            <a:pPr marL="295274" lvl="1" indent="-285750">
              <a:buClr>
                <a:srgbClr val="C00000"/>
              </a:buClr>
            </a:pPr>
            <a:r>
              <a:rPr lang="en-CA" sz="1200" dirty="0" err="1" smtClean="0">
                <a:solidFill>
                  <a:srgbClr val="000000"/>
                </a:solidFill>
              </a:rPr>
              <a:t>Keff</a:t>
            </a:r>
            <a:r>
              <a:rPr lang="en-CA" sz="1200" dirty="0" smtClean="0">
                <a:solidFill>
                  <a:srgbClr val="000000"/>
                </a:solidFill>
              </a:rPr>
              <a:t> at minimum gap &gt;9.21</a:t>
            </a:r>
          </a:p>
          <a:p>
            <a:pPr marL="295274" lvl="1" indent="-285750">
              <a:buClr>
                <a:srgbClr val="C00000"/>
              </a:buClr>
            </a:pPr>
            <a:r>
              <a:rPr lang="en-CA" sz="1200" dirty="0" smtClean="0">
                <a:solidFill>
                  <a:srgbClr val="000000"/>
                </a:solidFill>
              </a:rPr>
              <a:t>Horizontal K </a:t>
            </a:r>
            <a:r>
              <a:rPr lang="en-CA" sz="1200" dirty="0" err="1" smtClean="0">
                <a:solidFill>
                  <a:srgbClr val="000000"/>
                </a:solidFill>
              </a:rPr>
              <a:t>sextupole</a:t>
            </a:r>
            <a:r>
              <a:rPr lang="en-CA" sz="1200" dirty="0" smtClean="0">
                <a:solidFill>
                  <a:srgbClr val="000000"/>
                </a:solidFill>
              </a:rPr>
              <a:t> (roll-off) &lt; 5·10</a:t>
            </a:r>
            <a:r>
              <a:rPr lang="en-CA" sz="1200" baseline="30000" dirty="0" smtClean="0">
                <a:solidFill>
                  <a:srgbClr val="000000"/>
                </a:solidFill>
              </a:rPr>
              <a:t>-4</a:t>
            </a:r>
            <a:r>
              <a:rPr lang="en-CA" sz="1200" dirty="0" smtClean="0">
                <a:solidFill>
                  <a:srgbClr val="000000"/>
                </a:solidFill>
              </a:rPr>
              <a:t> (1/mm</a:t>
            </a:r>
            <a:r>
              <a:rPr lang="en-CA" sz="1200" baseline="30000" dirty="0" smtClean="0">
                <a:solidFill>
                  <a:srgbClr val="000000"/>
                </a:solidFill>
              </a:rPr>
              <a:t>2</a:t>
            </a:r>
            <a:r>
              <a:rPr lang="en-CA" sz="1200" dirty="0" smtClean="0">
                <a:solidFill>
                  <a:srgbClr val="000000"/>
                </a:solidFill>
              </a:rPr>
              <a:t>) or equivalent </a:t>
            </a:r>
            <a:r>
              <a:rPr lang="el-GR" sz="1200" dirty="0" smtClean="0">
                <a:solidFill>
                  <a:srgbClr val="000000"/>
                </a:solidFill>
              </a:rPr>
              <a:t>Δ</a:t>
            </a:r>
            <a:r>
              <a:rPr lang="en-CA" sz="1200" dirty="0" smtClean="0">
                <a:solidFill>
                  <a:srgbClr val="000000"/>
                </a:solidFill>
              </a:rPr>
              <a:t>K/K at x = ±0.4mm </a:t>
            </a:r>
            <a:r>
              <a:rPr lang="en-CA" sz="1200" dirty="0">
                <a:solidFill>
                  <a:srgbClr val="000000"/>
                </a:solidFill>
              </a:rPr>
              <a:t>&lt;</a:t>
            </a:r>
            <a:r>
              <a:rPr lang="en-CA" sz="1200" dirty="0" smtClean="0">
                <a:solidFill>
                  <a:srgbClr val="000000"/>
                </a:solidFill>
              </a:rPr>
              <a:t>8·10</a:t>
            </a:r>
            <a:r>
              <a:rPr lang="en-CA" sz="1200" baseline="30000" dirty="0" smtClean="0">
                <a:solidFill>
                  <a:srgbClr val="000000"/>
                </a:solidFill>
              </a:rPr>
              <a:t>-5</a:t>
            </a:r>
          </a:p>
          <a:p>
            <a:pPr marL="295274" lvl="1" indent="-285750">
              <a:buClr>
                <a:srgbClr val="C00000"/>
              </a:buClr>
            </a:pPr>
            <a:r>
              <a:rPr lang="en-CA" sz="1200" dirty="0" smtClean="0">
                <a:solidFill>
                  <a:srgbClr val="000000"/>
                </a:solidFill>
              </a:rPr>
              <a:t>Phase shake (rms) &lt; 5°</a:t>
            </a:r>
          </a:p>
          <a:p>
            <a:pPr marL="295274" lvl="1" indent="-285750">
              <a:buClr>
                <a:srgbClr val="C00000"/>
              </a:buClr>
            </a:pPr>
            <a:r>
              <a:rPr lang="en-CA" sz="1200" dirty="0" smtClean="0">
                <a:solidFill>
                  <a:srgbClr val="000000"/>
                </a:solidFill>
              </a:rPr>
              <a:t>First filed integrals (B</a:t>
            </a:r>
            <a:r>
              <a:rPr lang="en-CA" sz="1200" baseline="-25000" dirty="0" smtClean="0">
                <a:solidFill>
                  <a:srgbClr val="000000"/>
                </a:solidFill>
              </a:rPr>
              <a:t>y</a:t>
            </a:r>
            <a:r>
              <a:rPr lang="en-CA" sz="1200" dirty="0" smtClean="0">
                <a:solidFill>
                  <a:srgbClr val="000000"/>
                </a:solidFill>
              </a:rPr>
              <a:t> and </a:t>
            </a:r>
            <a:r>
              <a:rPr lang="en-CA" sz="1200" dirty="0" err="1" smtClean="0">
                <a:solidFill>
                  <a:srgbClr val="000000"/>
                </a:solidFill>
              </a:rPr>
              <a:t>B</a:t>
            </a:r>
            <a:r>
              <a:rPr lang="en-CA" sz="1200" baseline="-25000" dirty="0" err="1" smtClean="0">
                <a:solidFill>
                  <a:srgbClr val="000000"/>
                </a:solidFill>
              </a:rPr>
              <a:t>x</a:t>
            </a:r>
            <a:r>
              <a:rPr lang="en-CA" sz="1200" dirty="0" smtClean="0">
                <a:solidFill>
                  <a:srgbClr val="000000"/>
                </a:solidFill>
              </a:rPr>
              <a:t>) &lt;50µTm</a:t>
            </a:r>
          </a:p>
          <a:p>
            <a:pPr marL="295274" lvl="1" indent="-285750">
              <a:buClr>
                <a:srgbClr val="C00000"/>
              </a:buClr>
            </a:pPr>
            <a:r>
              <a:rPr lang="en-CA" sz="1200" dirty="0" smtClean="0">
                <a:solidFill>
                  <a:srgbClr val="000000"/>
                </a:solidFill>
              </a:rPr>
              <a:t>Second </a:t>
            </a:r>
            <a:r>
              <a:rPr lang="en-CA" sz="1200" dirty="0">
                <a:solidFill>
                  <a:srgbClr val="000000"/>
                </a:solidFill>
              </a:rPr>
              <a:t>filed integrals (B</a:t>
            </a:r>
            <a:r>
              <a:rPr lang="en-CA" sz="1200" baseline="-25000" dirty="0">
                <a:solidFill>
                  <a:srgbClr val="000000"/>
                </a:solidFill>
              </a:rPr>
              <a:t>y</a:t>
            </a:r>
            <a:r>
              <a:rPr lang="en-CA" sz="1200" dirty="0">
                <a:solidFill>
                  <a:srgbClr val="000000"/>
                </a:solidFill>
              </a:rPr>
              <a:t> and </a:t>
            </a:r>
            <a:r>
              <a:rPr lang="en-CA" sz="1200" dirty="0" err="1">
                <a:solidFill>
                  <a:srgbClr val="000000"/>
                </a:solidFill>
              </a:rPr>
              <a:t>B</a:t>
            </a:r>
            <a:r>
              <a:rPr lang="en-CA" sz="1200" baseline="-25000" dirty="0" err="1">
                <a:solidFill>
                  <a:srgbClr val="000000"/>
                </a:solidFill>
              </a:rPr>
              <a:t>x</a:t>
            </a:r>
            <a:r>
              <a:rPr lang="en-CA" sz="1200" dirty="0">
                <a:solidFill>
                  <a:srgbClr val="000000"/>
                </a:solidFill>
              </a:rPr>
              <a:t>) </a:t>
            </a:r>
            <a:r>
              <a:rPr lang="en-CA" sz="1200" dirty="0" smtClean="0">
                <a:solidFill>
                  <a:srgbClr val="000000"/>
                </a:solidFill>
              </a:rPr>
              <a:t>&lt;200µTm</a:t>
            </a:r>
            <a:r>
              <a:rPr lang="en-CA" sz="1200" baseline="30000" dirty="0" smtClean="0">
                <a:solidFill>
                  <a:srgbClr val="000000"/>
                </a:solidFill>
              </a:rPr>
              <a:t>2</a:t>
            </a:r>
            <a:endParaRPr lang="en-CA" sz="1200" baseline="30000" dirty="0">
              <a:solidFill>
                <a:srgbClr val="000000"/>
              </a:solidFill>
            </a:endParaRPr>
          </a:p>
          <a:p>
            <a:pPr marL="295274" lvl="1" indent="-285750">
              <a:buClrTx/>
            </a:pPr>
            <a:endParaRPr lang="en-CA" sz="12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123950"/>
            <a:ext cx="7880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The requirements related to field quality are specified in LCLSII-HE-1.3-PR-0049-R1</a:t>
            </a:r>
          </a:p>
        </p:txBody>
      </p:sp>
    </p:spTree>
    <p:extLst>
      <p:ext uri="{BB962C8B-B14F-4D97-AF65-F5344CB8AC3E}">
        <p14:creationId xmlns:p14="http://schemas.microsoft.com/office/powerpoint/2010/main" val="115176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with Hall probe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 smtClean="0"/>
              <a:t>Convener email: debrush@slac.stanford.edu             Presenter email: ylevash@slac.stanford.edu                             LCLS-II-HE 2022 Director’s Status Review,  8-11 Feb 2022​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3051652" y="1158026"/>
            <a:ext cx="5939948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4" lvl="1" indent="0">
              <a:lnSpc>
                <a:spcPct val="100000"/>
              </a:lnSpc>
              <a:buNone/>
            </a:pPr>
            <a:r>
              <a:rPr lang="en-CA" sz="1200" dirty="0" smtClean="0">
                <a:solidFill>
                  <a:srgbClr val="000000"/>
                </a:solidFill>
              </a:rPr>
              <a:t>First measurements (before tuning):</a:t>
            </a:r>
          </a:p>
          <a:p>
            <a:pPr marL="180974" lvl="1" indent="-171450">
              <a:lnSpc>
                <a:spcPct val="100000"/>
              </a:lnSpc>
            </a:pPr>
            <a:r>
              <a:rPr lang="en-CA" sz="1200" dirty="0" smtClean="0">
                <a:solidFill>
                  <a:srgbClr val="000000"/>
                </a:solidFill>
              </a:rPr>
              <a:t>   Average </a:t>
            </a:r>
            <a:r>
              <a:rPr lang="en-CA" sz="1200" dirty="0">
                <a:solidFill>
                  <a:srgbClr val="000000"/>
                </a:solidFill>
              </a:rPr>
              <a:t>Undulator Period = 0.056031 m </a:t>
            </a:r>
            <a:r>
              <a:rPr lang="en-CA" sz="1200" dirty="0" smtClean="0">
                <a:solidFill>
                  <a:srgbClr val="000000"/>
                </a:solidFill>
              </a:rPr>
              <a:t>± 0.000070 </a:t>
            </a:r>
            <a:r>
              <a:rPr lang="en-CA" sz="1200" dirty="0">
                <a:solidFill>
                  <a:srgbClr val="000000"/>
                </a:solidFill>
              </a:rPr>
              <a:t>m</a:t>
            </a:r>
            <a:endParaRPr lang="en-CA" sz="1200" dirty="0" smtClean="0">
              <a:solidFill>
                <a:srgbClr val="000000"/>
              </a:solidFill>
            </a:endParaRPr>
          </a:p>
          <a:p>
            <a:pPr marL="295274" lvl="1" indent="-285750">
              <a:lnSpc>
                <a:spcPct val="100000"/>
              </a:lnSpc>
            </a:pPr>
            <a:r>
              <a:rPr lang="en-CA" sz="1200" dirty="0" smtClean="0">
                <a:solidFill>
                  <a:srgbClr val="000000"/>
                </a:solidFill>
              </a:rPr>
              <a:t>The </a:t>
            </a:r>
            <a:r>
              <a:rPr lang="en-CA" sz="1200" dirty="0">
                <a:solidFill>
                  <a:srgbClr val="000000"/>
                </a:solidFill>
              </a:rPr>
              <a:t>K at 7.2mm gap = 9.69 ( 9.21 PRD); 5% stronger</a:t>
            </a:r>
            <a:r>
              <a:rPr lang="en-CA" sz="1200" dirty="0" smtClean="0">
                <a:solidFill>
                  <a:srgbClr val="000000"/>
                </a:solidFill>
              </a:rPr>
              <a:t>!</a:t>
            </a:r>
          </a:p>
          <a:p>
            <a:pPr marL="295274" lvl="1" indent="-285750">
              <a:lnSpc>
                <a:spcPct val="100000"/>
              </a:lnSpc>
            </a:pPr>
            <a:r>
              <a:rPr lang="en-US" sz="1200" dirty="0" err="1" smtClean="0"/>
              <a:t>B</a:t>
            </a:r>
            <a:r>
              <a:rPr lang="en-US" sz="1200" baseline="-25000" dirty="0" err="1" smtClean="0"/>
              <a:t>x</a:t>
            </a:r>
            <a:r>
              <a:rPr lang="en-US" sz="1200" dirty="0" smtClean="0"/>
              <a:t> field is small, </a:t>
            </a:r>
            <a:r>
              <a:rPr lang="en-US" sz="1200" dirty="0"/>
              <a:t>below </a:t>
            </a:r>
            <a:r>
              <a:rPr lang="en-US" sz="1200" dirty="0" smtClean="0"/>
              <a:t>10G: </a:t>
            </a:r>
          </a:p>
          <a:p>
            <a:pPr marL="365760" lvl="1" indent="-171450">
              <a:lnSpc>
                <a:spcPct val="100000"/>
              </a:lnSpc>
              <a:spcBef>
                <a:spcPts val="300"/>
              </a:spcBef>
              <a:buFontTx/>
              <a:buChar char="-"/>
            </a:pPr>
            <a:r>
              <a:rPr lang="en-US" sz="1200" dirty="0" smtClean="0"/>
              <a:t>No </a:t>
            </a:r>
            <a:r>
              <a:rPr lang="en-US" sz="1200" dirty="0"/>
              <a:t>large magnetization </a:t>
            </a:r>
            <a:r>
              <a:rPr lang="en-US" sz="1200" dirty="0" smtClean="0"/>
              <a:t>errors in the magnets, </a:t>
            </a:r>
          </a:p>
          <a:p>
            <a:pPr marL="365760" lvl="1" indent="-171450">
              <a:lnSpc>
                <a:spcPct val="100000"/>
              </a:lnSpc>
              <a:buFontTx/>
              <a:buChar char="-"/>
            </a:pPr>
            <a:r>
              <a:rPr lang="en-US" sz="1200" dirty="0" smtClean="0"/>
              <a:t>pole </a:t>
            </a:r>
            <a:r>
              <a:rPr lang="en-US" sz="1200" dirty="0"/>
              <a:t>alignment is </a:t>
            </a:r>
            <a:r>
              <a:rPr lang="en-US" sz="1200" dirty="0" smtClean="0"/>
              <a:t>good, </a:t>
            </a:r>
          </a:p>
          <a:p>
            <a:pPr marL="365760" lvl="1" indent="-171450">
              <a:lnSpc>
                <a:spcPct val="100000"/>
              </a:lnSpc>
              <a:spcAft>
                <a:spcPts val="300"/>
              </a:spcAft>
              <a:buFontTx/>
              <a:buChar char="-"/>
            </a:pPr>
            <a:r>
              <a:rPr lang="en-US" sz="1200" dirty="0" smtClean="0"/>
              <a:t>magnet sorting is good. </a:t>
            </a:r>
          </a:p>
          <a:p>
            <a:pPr marL="295274" lvl="1" indent="-285750">
              <a:lnSpc>
                <a:spcPct val="100000"/>
              </a:lnSpc>
            </a:pPr>
            <a:r>
              <a:rPr lang="en-US" sz="1200" dirty="0" smtClean="0"/>
              <a:t>Phase shake = 2.4° (&lt;5°)</a:t>
            </a:r>
          </a:p>
          <a:p>
            <a:pPr marL="295274" lvl="1" indent="-285750">
              <a:lnSpc>
                <a:spcPct val="100000"/>
              </a:lnSpc>
            </a:pPr>
            <a:r>
              <a:rPr lang="en-US" sz="1200" dirty="0" smtClean="0"/>
              <a:t>Magnetic field roll-off = 3.5·10</a:t>
            </a:r>
            <a:r>
              <a:rPr lang="en-US" sz="1200" baseline="30000" dirty="0" smtClean="0"/>
              <a:t>-4</a:t>
            </a:r>
            <a:r>
              <a:rPr lang="en-US" sz="1200" dirty="0" smtClean="0"/>
              <a:t> </a:t>
            </a:r>
            <a:r>
              <a:rPr lang="en-CA" sz="1200" dirty="0" smtClean="0">
                <a:solidFill>
                  <a:srgbClr val="000000"/>
                </a:solidFill>
              </a:rPr>
              <a:t>1/mm</a:t>
            </a:r>
            <a:r>
              <a:rPr lang="en-CA" sz="1200" baseline="30000" dirty="0" smtClean="0">
                <a:solidFill>
                  <a:srgbClr val="000000"/>
                </a:solidFill>
              </a:rPr>
              <a:t>2 </a:t>
            </a:r>
            <a:r>
              <a:rPr lang="en-CA" sz="1200" dirty="0" smtClean="0">
                <a:solidFill>
                  <a:srgbClr val="000000"/>
                </a:solidFill>
              </a:rPr>
              <a:t>(</a:t>
            </a:r>
            <a:r>
              <a:rPr lang="en-CA" sz="1200" dirty="0">
                <a:solidFill>
                  <a:srgbClr val="000000"/>
                </a:solidFill>
              </a:rPr>
              <a:t>&lt; 5·10</a:t>
            </a:r>
            <a:r>
              <a:rPr lang="en-CA" sz="1200" baseline="30000" dirty="0">
                <a:solidFill>
                  <a:srgbClr val="000000"/>
                </a:solidFill>
              </a:rPr>
              <a:t>-4</a:t>
            </a:r>
            <a:r>
              <a:rPr lang="en-CA" sz="1200" dirty="0">
                <a:solidFill>
                  <a:srgbClr val="000000"/>
                </a:solidFill>
              </a:rPr>
              <a:t> </a:t>
            </a:r>
            <a:r>
              <a:rPr lang="en-CA" sz="1200" dirty="0" smtClean="0">
                <a:solidFill>
                  <a:srgbClr val="000000"/>
                </a:solidFill>
              </a:rPr>
              <a:t>)</a:t>
            </a:r>
            <a:endParaRPr lang="en-US" sz="1200" dirty="0" smtClean="0"/>
          </a:p>
          <a:p>
            <a:pPr marL="295274" lvl="1" indent="-285750">
              <a:lnSpc>
                <a:spcPct val="100000"/>
              </a:lnSpc>
            </a:pPr>
            <a:r>
              <a:rPr lang="en-US" sz="1200" dirty="0" smtClean="0"/>
              <a:t>Saturation starts at gaps below 8mm and is small.</a:t>
            </a:r>
            <a:endParaRPr lang="en-US" sz="1200" dirty="0"/>
          </a:p>
          <a:p>
            <a:pPr marL="295274" lvl="1" indent="-285750">
              <a:lnSpc>
                <a:spcPct val="100000"/>
              </a:lnSpc>
            </a:pPr>
            <a:endParaRPr lang="en-CA" sz="12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" y="877176"/>
            <a:ext cx="2988786" cy="1871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" y="2858710"/>
            <a:ext cx="2988786" cy="19904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389670" y="3521483"/>
            <a:ext cx="4916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~25µTm</a:t>
            </a:r>
            <a:r>
              <a:rPr lang="en-US" sz="1200" baseline="30000" dirty="0" smtClean="0"/>
              <a:t>2 </a:t>
            </a:r>
            <a:r>
              <a:rPr lang="en-US" sz="1200" dirty="0" smtClean="0"/>
              <a:t>jumps </a:t>
            </a:r>
            <a:r>
              <a:rPr lang="en-US" sz="1200" dirty="0"/>
              <a:t>after each end section </a:t>
            </a:r>
            <a:r>
              <a:rPr lang="en-US" sz="1200" dirty="0" smtClean="0"/>
              <a:t>in </a:t>
            </a:r>
            <a:r>
              <a:rPr lang="en-US" sz="1200" dirty="0"/>
              <a:t>the same direction, </a:t>
            </a:r>
            <a:r>
              <a:rPr lang="en-US" sz="1200" dirty="0" smtClean="0"/>
              <a:t>~50µTm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 </a:t>
            </a:r>
            <a:r>
              <a:rPr lang="en-US" sz="1200" dirty="0"/>
              <a:t>in</a:t>
            </a:r>
            <a:r>
              <a:rPr lang="en-US" sz="1200" baseline="30000" dirty="0"/>
              <a:t> </a:t>
            </a:r>
            <a:r>
              <a:rPr lang="en-US" sz="1200" dirty="0" smtClean="0"/>
              <a:t>total, agree with </a:t>
            </a:r>
            <a:r>
              <a:rPr lang="en-US" sz="1200" dirty="0"/>
              <a:t>simulations done by </a:t>
            </a:r>
            <a:r>
              <a:rPr lang="en-US" sz="1200" dirty="0" smtClean="0"/>
              <a:t>LBNL (&lt;200µTm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). </a:t>
            </a:r>
            <a:endParaRPr lang="en-US" sz="12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762000" y="3809409"/>
            <a:ext cx="8382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28800" y="3964098"/>
            <a:ext cx="122285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own Arrow 22"/>
          <p:cNvSpPr/>
          <p:nvPr/>
        </p:nvSpPr>
        <p:spPr>
          <a:xfrm>
            <a:off x="1021080" y="3733042"/>
            <a:ext cx="45720" cy="66855"/>
          </a:xfrm>
          <a:prstGeom prst="down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1981200" y="3885260"/>
            <a:ext cx="45720" cy="66855"/>
          </a:xfrm>
          <a:prstGeom prst="down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integrals vs Gap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 smtClean="0"/>
              <a:t>Convener email: debrush@slac.stanford.edu             Presenter email: ylevash@slac.stanford.edu                             LCLS-II-HE 2022 Director’s Status Review,  8-11 Feb 2022​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733" y="2934766"/>
            <a:ext cx="2604627" cy="18363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3"/>
          <p:cNvSpPr>
            <a:spLocks noGrp="1"/>
          </p:cNvSpPr>
          <p:nvPr>
            <p:ph sz="quarter" idx="14"/>
          </p:nvPr>
        </p:nvSpPr>
        <p:spPr>
          <a:xfrm>
            <a:off x="378428" y="3268751"/>
            <a:ext cx="4865053" cy="1447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200" dirty="0" smtClean="0"/>
              <a:t>The device is short, only the first field integrals measured.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200" dirty="0" smtClean="0"/>
              <a:t>Background field integrals subtracted from all measurements.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200" dirty="0" smtClean="0"/>
              <a:t>Measurement errors 3G-cm</a:t>
            </a:r>
            <a:r>
              <a:rPr lang="en-US" sz="1200" dirty="0"/>
              <a:t>. </a:t>
            </a:r>
            <a:endParaRPr lang="en-US" sz="1200" dirty="0" smtClean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200" dirty="0" smtClean="0"/>
              <a:t>The sharp change in B</a:t>
            </a:r>
            <a:r>
              <a:rPr lang="en-US" sz="1200" baseline="-25000" dirty="0" smtClean="0"/>
              <a:t>y</a:t>
            </a:r>
            <a:r>
              <a:rPr lang="en-US" sz="1200" dirty="0" smtClean="0"/>
              <a:t> field integral at ~ 9mm gap is due to pole saturation effects and magnetization errors.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200" dirty="0" smtClean="0"/>
              <a:t>Goal: Find shim signature with a similar shape.</a:t>
            </a:r>
            <a:endParaRPr lang="en-US" sz="1200" dirty="0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40497"/>
            <a:ext cx="2651760" cy="185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37" y="940498"/>
            <a:ext cx="28956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8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 smtClean="0"/>
              <a:t>Convener email: debrush@slac.stanford.edu             Presenter email: ylevash@slac.stanford.edu                             LCLS-II-HE 2022 Director’s Status Review,  8-11 Feb 2022​</a:t>
            </a: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Shim </a:t>
            </a:r>
            <a:r>
              <a:rPr lang="en-US" dirty="0" smtClean="0"/>
              <a:t>signatures; 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ptions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10853" y="1761019"/>
            <a:ext cx="2233610" cy="1810277"/>
            <a:chOff x="1058504" y="3435627"/>
            <a:chExt cx="1496244" cy="1415086"/>
          </a:xfrm>
        </p:grpSpPr>
        <p:pic>
          <p:nvPicPr>
            <p:cNvPr id="8" name="Picture 7" descr="A group of bugs on a white surface&#10;&#10;Description automatically generated with low confidence">
              <a:extLst>
                <a:ext uri="{FF2B5EF4-FFF2-40B4-BE49-F238E27FC236}">
                  <a16:creationId xmlns:a16="http://schemas.microsoft.com/office/drawing/2014/main" id="{9B576D19-A5AD-4C7A-90ED-BECD8C09EB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084" t="14445" r="24815" b="18395"/>
            <a:stretch/>
          </p:blipFill>
          <p:spPr>
            <a:xfrm rot="5400000">
              <a:off x="1062309" y="3431822"/>
              <a:ext cx="1415086" cy="1422695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4A8C9A4-8A8E-460B-9353-3F924172BB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14950" y="3655213"/>
              <a:ext cx="76729" cy="2792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5D81EDD-13C8-4423-A2B8-364E19E8D6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8492" y="4245657"/>
              <a:ext cx="89974" cy="1984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CF5C0-5371-428F-A557-809DAF05ED21}"/>
                </a:ext>
              </a:extLst>
            </p:cNvPr>
            <p:cNvSpPr txBox="1"/>
            <p:nvPr/>
          </p:nvSpPr>
          <p:spPr>
            <a:xfrm>
              <a:off x="1102048" y="3934423"/>
              <a:ext cx="8781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Small </a:t>
              </a:r>
              <a:r>
                <a:rPr lang="en-US" sz="800" dirty="0">
                  <a:sym typeface="Symbol" panose="05050102010706020507" pitchFamily="18" charset="2"/>
                </a:rPr>
                <a:t> </a:t>
              </a:r>
              <a:r>
                <a:rPr lang="en-US" sz="800" dirty="0"/>
                <a:t>3mm</a:t>
              </a:r>
            </a:p>
            <a:p>
              <a:r>
                <a:rPr lang="en-US" sz="800" dirty="0"/>
                <a:t> x 3mm slugs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376CDC7-C78F-48C5-A6DD-2712C9255C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7275" y="3762159"/>
              <a:ext cx="55894" cy="447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40AE742-3E3E-440E-9891-9FF0FC24846E}"/>
                </a:ext>
              </a:extLst>
            </p:cNvPr>
            <p:cNvCxnSpPr>
              <a:cxnSpLocks/>
            </p:cNvCxnSpPr>
            <p:nvPr/>
          </p:nvCxnSpPr>
          <p:spPr>
            <a:xfrm>
              <a:off x="2183169" y="4444138"/>
              <a:ext cx="54596" cy="2107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5D4C3A-FF8D-41EC-BEE4-91702DCD875A}"/>
                </a:ext>
              </a:extLst>
            </p:cNvPr>
            <p:cNvSpPr txBox="1"/>
            <p:nvPr/>
          </p:nvSpPr>
          <p:spPr>
            <a:xfrm>
              <a:off x="1676618" y="4209198"/>
              <a:ext cx="8781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Large </a:t>
              </a:r>
              <a:r>
                <a:rPr lang="en-US" sz="800" dirty="0">
                  <a:sym typeface="Symbol" panose="05050102010706020507" pitchFamily="18" charset="2"/>
                </a:rPr>
                <a:t></a:t>
              </a:r>
              <a:r>
                <a:rPr lang="en-US" sz="800" dirty="0"/>
                <a:t> 8mm</a:t>
              </a:r>
            </a:p>
            <a:p>
              <a:r>
                <a:rPr lang="en-US" sz="800" dirty="0"/>
                <a:t> x 3mm slugs</a:t>
              </a:r>
            </a:p>
          </p:txBody>
        </p:sp>
      </p:grpSp>
      <p:pic>
        <p:nvPicPr>
          <p:cNvPr id="15" name="Picture 14" descr="A picture containing text, indoor, electronics&#10;&#10;Description automatically generated">
            <a:extLst>
              <a:ext uri="{FF2B5EF4-FFF2-40B4-BE49-F238E27FC236}">
                <a16:creationId xmlns:a16="http://schemas.microsoft.com/office/drawing/2014/main" id="{3F236F2B-DF27-487C-8B10-2308F5D32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2036" y="1876863"/>
            <a:ext cx="1931494" cy="16963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045" y="1753166"/>
            <a:ext cx="2044245" cy="15101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ACF5C0-5371-428F-A557-809DAF05ED21}"/>
              </a:ext>
            </a:extLst>
          </p:cNvPr>
          <p:cNvSpPr txBox="1"/>
          <p:nvPr/>
        </p:nvSpPr>
        <p:spPr>
          <a:xfrm>
            <a:off x="2085283" y="2986985"/>
            <a:ext cx="11332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Two capacitive sensors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4A8C9A4-8A8E-460B-9353-3F924172BB33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1556065" y="2969091"/>
            <a:ext cx="529218" cy="12561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4A8C9A4-8A8E-460B-9353-3F924172BB33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1511537" y="3013964"/>
            <a:ext cx="573746" cy="8074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3125" y="1466125"/>
            <a:ext cx="16261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Move poles vertically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3171923" y="1476167"/>
            <a:ext cx="1600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Add magnet material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19306" y="1462116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Ferromagnetic </a:t>
            </a:r>
            <a:r>
              <a:rPr lang="en-US" sz="1200" dirty="0"/>
              <a:t>shim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ACF5C0-5371-428F-A557-809DAF05ED21}"/>
              </a:ext>
            </a:extLst>
          </p:cNvPr>
          <p:cNvSpPr txBox="1"/>
          <p:nvPr/>
        </p:nvSpPr>
        <p:spPr>
          <a:xfrm>
            <a:off x="6129981" y="3403380"/>
            <a:ext cx="1586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Steel shim 7.5 x 15 x 0.17mm glued on top of a magnet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376CDC7-C78F-48C5-A6DD-2712C9255C40}"/>
              </a:ext>
            </a:extLst>
          </p:cNvPr>
          <p:cNvCxnSpPr>
            <a:cxnSpLocks/>
          </p:cNvCxnSpPr>
          <p:nvPr/>
        </p:nvCxnSpPr>
        <p:spPr>
          <a:xfrm flipV="1">
            <a:off x="6633986" y="2530691"/>
            <a:ext cx="289389" cy="9043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209801" y="3823044"/>
            <a:ext cx="69342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ea typeface="Calibri" panose="020F0502020204030204" pitchFamily="34" charset="0"/>
              </a:rPr>
              <a:t>Pole motion: The </a:t>
            </a:r>
            <a:r>
              <a:rPr lang="en-US" sz="1200" dirty="0">
                <a:ea typeface="Calibri" panose="020F0502020204030204" pitchFamily="34" charset="0"/>
              </a:rPr>
              <a:t>main dipole, the transverse </a:t>
            </a:r>
            <a:r>
              <a:rPr lang="en-US" sz="1200" dirty="0" smtClean="0">
                <a:ea typeface="Calibri" panose="020F0502020204030204" pitchFamily="34" charset="0"/>
              </a:rPr>
              <a:t>dipole and normal quadrupole. </a:t>
            </a:r>
          </a:p>
          <a:p>
            <a:r>
              <a:rPr lang="en-US" sz="1200" dirty="0" smtClean="0">
                <a:ea typeface="Calibri" panose="020F0502020204030204" pitchFamily="34" charset="0"/>
              </a:rPr>
              <a:t>Slugs = pole motion + Skew quadrupole. </a:t>
            </a:r>
          </a:p>
          <a:p>
            <a:pPr>
              <a:spcAft>
                <a:spcPts val="600"/>
              </a:spcAft>
            </a:pPr>
            <a:r>
              <a:rPr lang="en-US" sz="1200" dirty="0" smtClean="0">
                <a:ea typeface="Calibri" panose="020F0502020204030204" pitchFamily="34" charset="0"/>
              </a:rPr>
              <a:t>Ferromagnetic shims = slugs + </a:t>
            </a:r>
            <a:r>
              <a:rPr lang="en-US" sz="1200" dirty="0" err="1" smtClean="0">
                <a:ea typeface="Calibri" panose="020F0502020204030204" pitchFamily="34" charset="0"/>
              </a:rPr>
              <a:t>Sextupole</a:t>
            </a:r>
            <a:r>
              <a:rPr lang="en-US" sz="1200" dirty="0" smtClean="0">
                <a:ea typeface="Calibri" panose="020F0502020204030204" pitchFamily="34" charset="0"/>
              </a:rPr>
              <a:t> components.</a:t>
            </a:r>
          </a:p>
          <a:p>
            <a:r>
              <a:rPr lang="en-US" sz="1200" dirty="0">
                <a:ea typeface="Calibri" panose="020F0502020204030204" pitchFamily="34" charset="0"/>
              </a:rPr>
              <a:t>Combinations of different types of shims used to get the correct shim signature.  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26" name="Rectangle 25"/>
          <p:cNvSpPr/>
          <p:nvPr/>
        </p:nvSpPr>
        <p:spPr>
          <a:xfrm>
            <a:off x="267352" y="895350"/>
            <a:ext cx="838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ea typeface="Calibri" panose="020F0502020204030204" pitchFamily="34" charset="0"/>
              </a:rPr>
              <a:t>Shim </a:t>
            </a:r>
            <a:r>
              <a:rPr lang="en-US" sz="1200" dirty="0">
                <a:ea typeface="Calibri" panose="020F0502020204030204" pitchFamily="34" charset="0"/>
              </a:rPr>
              <a:t>signature shows how installation of a </a:t>
            </a:r>
            <a:r>
              <a:rPr lang="en-US" sz="1200" dirty="0" smtClean="0">
                <a:ea typeface="Calibri" panose="020F0502020204030204" pitchFamily="34" charset="0"/>
              </a:rPr>
              <a:t>shim changes field </a:t>
            </a:r>
            <a:r>
              <a:rPr lang="en-US" sz="1200" dirty="0">
                <a:ea typeface="Calibri" panose="020F0502020204030204" pitchFamily="34" charset="0"/>
              </a:rPr>
              <a:t>integrals vs </a:t>
            </a:r>
            <a:r>
              <a:rPr lang="en-US" sz="1200" dirty="0" smtClean="0">
                <a:ea typeface="Calibri" panose="020F0502020204030204" pitchFamily="34" charset="0"/>
              </a:rPr>
              <a:t>gap. (How a shim strength changes vs. gap.) Ideal shim signature has the same gap dependence as field integral to be tuned.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002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field signatures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 smtClean="0"/>
              <a:t>Convener email: debrush@slac.stanford.edu             Presenter email: ylevash@slac.stanford.edu                             LCLS-II-HE 2022 Director’s Status Review,  8-11 Feb 2022​</a:t>
            </a:r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5507309"/>
              </p:ext>
            </p:extLst>
          </p:nvPr>
        </p:nvGraphicFramePr>
        <p:xfrm>
          <a:off x="4572000" y="819150"/>
          <a:ext cx="3192146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22" y="2822258"/>
            <a:ext cx="2956560" cy="1916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3801763" y="3413161"/>
            <a:ext cx="44570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 smtClean="0">
                <a:ea typeface="Calibri" panose="020F0502020204030204" pitchFamily="34" charset="0"/>
              </a:rPr>
              <a:t>Combination of pole motion with ferromagnetic </a:t>
            </a:r>
            <a:r>
              <a:rPr lang="en-US" sz="1200" dirty="0">
                <a:ea typeface="Calibri" panose="020F0502020204030204" pitchFamily="34" charset="0"/>
              </a:rPr>
              <a:t>shim </a:t>
            </a:r>
            <a:r>
              <a:rPr lang="en-US" sz="1200" dirty="0" smtClean="0">
                <a:ea typeface="Calibri" panose="020F0502020204030204" pitchFamily="34" charset="0"/>
              </a:rPr>
              <a:t>produces a signature closest </a:t>
            </a:r>
            <a:r>
              <a:rPr lang="en-US" sz="1200" dirty="0">
                <a:ea typeface="Calibri" panose="020F0502020204030204" pitchFamily="34" charset="0"/>
              </a:rPr>
              <a:t>to the required field </a:t>
            </a:r>
            <a:r>
              <a:rPr lang="en-US" sz="1200" dirty="0" smtClean="0">
                <a:ea typeface="Calibri" panose="020F0502020204030204" pitchFamily="34" charset="0"/>
              </a:rPr>
              <a:t>shape. 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000000-0008-0000-00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4679105"/>
              </p:ext>
            </p:extLst>
          </p:nvPr>
        </p:nvGraphicFramePr>
        <p:xfrm>
          <a:off x="381000" y="798314"/>
          <a:ext cx="3296733" cy="2078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4742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Magnet/pole recess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smtClean="0"/>
              <a:t>Convener email: xxx@slac.stanford.edu               Presenter email: xxx@slac.stanford.edu                             LCLS-II-HE 2022 Director’s Status Review,  8-11 Feb 2022​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DC5B72-DC54-41D6-A800-46B38B067E01}"/>
              </a:ext>
            </a:extLst>
          </p:cNvPr>
          <p:cNvGrpSpPr/>
          <p:nvPr/>
        </p:nvGrpSpPr>
        <p:grpSpPr>
          <a:xfrm>
            <a:off x="-4398" y="1140556"/>
            <a:ext cx="2913461" cy="1810553"/>
            <a:chOff x="5450551" y="1172385"/>
            <a:chExt cx="2913461" cy="18105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F99FBF4-C965-45FE-85A8-C1DD106DD9AA}"/>
                </a:ext>
              </a:extLst>
            </p:cNvPr>
            <p:cNvGrpSpPr/>
            <p:nvPr/>
          </p:nvGrpSpPr>
          <p:grpSpPr>
            <a:xfrm>
              <a:off x="7128748" y="1503931"/>
              <a:ext cx="1235264" cy="1479007"/>
              <a:chOff x="0" y="0"/>
              <a:chExt cx="2127629" cy="316244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A061E04-120A-4D35-8DC1-9E8A324EEDDB}"/>
                  </a:ext>
                </a:extLst>
              </p:cNvPr>
              <p:cNvGrpSpPr/>
              <p:nvPr/>
            </p:nvGrpSpPr>
            <p:grpSpPr>
              <a:xfrm>
                <a:off x="13648" y="0"/>
                <a:ext cx="1628775" cy="1362075"/>
                <a:chOff x="0" y="0"/>
                <a:chExt cx="1628775" cy="1362075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25536636-30D8-43DE-8910-F3E65FC943AC}"/>
                    </a:ext>
                  </a:extLst>
                </p:cNvPr>
                <p:cNvSpPr/>
                <p:nvPr/>
              </p:nvSpPr>
              <p:spPr>
                <a:xfrm>
                  <a:off x="476250" y="228600"/>
                  <a:ext cx="333375" cy="1133475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EACF9D0-BF15-4AC4-AA4F-C8C50605F0AF}"/>
                    </a:ext>
                  </a:extLst>
                </p:cNvPr>
                <p:cNvSpPr/>
                <p:nvPr/>
              </p:nvSpPr>
              <p:spPr>
                <a:xfrm>
                  <a:off x="809625" y="9525"/>
                  <a:ext cx="476250" cy="128587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7041E5C0-040B-4F81-A50D-CC1515F2A38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76250" cy="128587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FB3D87C-E632-450A-A82B-05BEF11ECB89}"/>
                    </a:ext>
                  </a:extLst>
                </p:cNvPr>
                <p:cNvSpPr/>
                <p:nvPr/>
              </p:nvSpPr>
              <p:spPr>
                <a:xfrm>
                  <a:off x="1295400" y="238125"/>
                  <a:ext cx="333375" cy="112395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88250B1-F1AB-4216-AED2-D4B127EAB682}"/>
                  </a:ext>
                </a:extLst>
              </p:cNvPr>
              <p:cNvGrpSpPr/>
              <p:nvPr/>
            </p:nvGrpSpPr>
            <p:grpSpPr>
              <a:xfrm rot="10800000">
                <a:off x="477672" y="1794680"/>
                <a:ext cx="1628775" cy="1362075"/>
                <a:chOff x="0" y="0"/>
                <a:chExt cx="1628775" cy="1362075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53B51F16-C52A-4EDE-B1A1-BA86199BAFAA}"/>
                    </a:ext>
                  </a:extLst>
                </p:cNvPr>
                <p:cNvSpPr/>
                <p:nvPr/>
              </p:nvSpPr>
              <p:spPr>
                <a:xfrm>
                  <a:off x="476250" y="228600"/>
                  <a:ext cx="333375" cy="1133475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EE5ADD5-035E-4C58-BE69-36A0754368F9}"/>
                    </a:ext>
                  </a:extLst>
                </p:cNvPr>
                <p:cNvSpPr/>
                <p:nvPr/>
              </p:nvSpPr>
              <p:spPr>
                <a:xfrm>
                  <a:off x="809625" y="9525"/>
                  <a:ext cx="476250" cy="128587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72D2F37B-287C-4DD4-A594-2585C5D0ACE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76250" cy="128587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F542CC9-C833-4180-9BD3-D5F7EEDC16AB}"/>
                    </a:ext>
                  </a:extLst>
                </p:cNvPr>
                <p:cNvSpPr/>
                <p:nvPr/>
              </p:nvSpPr>
              <p:spPr>
                <a:xfrm>
                  <a:off x="1295400" y="238125"/>
                  <a:ext cx="333375" cy="112395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D348CCF-2321-4A63-87BB-A8FFE3C88AFE}"/>
                  </a:ext>
                </a:extLst>
              </p:cNvPr>
              <p:cNvSpPr/>
              <p:nvPr/>
            </p:nvSpPr>
            <p:spPr>
              <a:xfrm>
                <a:off x="1651379" y="13647"/>
                <a:ext cx="476250" cy="1285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91220B3-AF4E-4090-8EE4-35635B244A53}"/>
                  </a:ext>
                </a:extLst>
              </p:cNvPr>
              <p:cNvSpPr/>
              <p:nvPr/>
            </p:nvSpPr>
            <p:spPr>
              <a:xfrm>
                <a:off x="0" y="1876567"/>
                <a:ext cx="476250" cy="1285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C2942B2-9181-45F3-B9CC-638E7A90D9E1}"/>
                  </a:ext>
                </a:extLst>
              </p:cNvPr>
              <p:cNvSpPr/>
              <p:nvPr/>
            </p:nvSpPr>
            <p:spPr>
              <a:xfrm>
                <a:off x="812041" y="1728007"/>
                <a:ext cx="224476" cy="13334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FB451BD-42AB-491F-89B0-77E57FF924CD}"/>
                  </a:ext>
                </a:extLst>
              </p:cNvPr>
              <p:cNvSpPr/>
              <p:nvPr/>
            </p:nvSpPr>
            <p:spPr>
              <a:xfrm>
                <a:off x="825690" y="1296535"/>
                <a:ext cx="224476" cy="13215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14E1B4A-6673-4813-AA6F-4EB0860AC845}"/>
                </a:ext>
              </a:extLst>
            </p:cNvPr>
            <p:cNvCxnSpPr/>
            <p:nvPr/>
          </p:nvCxnSpPr>
          <p:spPr>
            <a:xfrm>
              <a:off x="6858000" y="1628684"/>
              <a:ext cx="408999" cy="1536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45786A-87E9-4EDE-ADD4-57311B5D23F0}"/>
                </a:ext>
              </a:extLst>
            </p:cNvPr>
            <p:cNvSpPr txBox="1"/>
            <p:nvPr/>
          </p:nvSpPr>
          <p:spPr>
            <a:xfrm>
              <a:off x="6400752" y="1503931"/>
              <a:ext cx="5100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Magnet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779F42E-0C7E-4BD9-9AB6-76169D53DC77}"/>
                </a:ext>
              </a:extLst>
            </p:cNvPr>
            <p:cNvCxnSpPr/>
            <p:nvPr/>
          </p:nvCxnSpPr>
          <p:spPr>
            <a:xfrm>
              <a:off x="7368076" y="1325940"/>
              <a:ext cx="169671" cy="3587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FAE8FA-03DC-4D25-A21B-A047EAA010FB}"/>
                </a:ext>
              </a:extLst>
            </p:cNvPr>
            <p:cNvSpPr txBox="1"/>
            <p:nvPr/>
          </p:nvSpPr>
          <p:spPr>
            <a:xfrm>
              <a:off x="7061170" y="1172385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Pole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DC7513-7022-4981-AA50-E5FB85B7AA1B}"/>
                </a:ext>
              </a:extLst>
            </p:cNvPr>
            <p:cNvSpPr txBox="1"/>
            <p:nvPr/>
          </p:nvSpPr>
          <p:spPr>
            <a:xfrm>
              <a:off x="5450551" y="2621719"/>
              <a:ext cx="14782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Steel shim 0.17mm thick + glue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9454D04-800B-4D4B-9066-07824E357448}"/>
                </a:ext>
              </a:extLst>
            </p:cNvPr>
            <p:cNvCxnSpPr>
              <a:cxnSpLocks/>
              <a:endCxn id="20" idx="1"/>
            </p:cNvCxnSpPr>
            <p:nvPr/>
          </p:nvCxnSpPr>
          <p:spPr>
            <a:xfrm flipV="1">
              <a:off x="6998644" y="2141197"/>
              <a:ext cx="609485" cy="5093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F69A53C-1350-40B6-B50F-1A8CD777F846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 flipV="1">
              <a:off x="7023056" y="2343265"/>
              <a:ext cx="577149" cy="2958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3222600-9538-4099-9352-C48E463E8727}"/>
              </a:ext>
            </a:extLst>
          </p:cNvPr>
          <p:cNvCxnSpPr/>
          <p:nvPr/>
        </p:nvCxnSpPr>
        <p:spPr>
          <a:xfrm flipH="1" flipV="1">
            <a:off x="785327" y="2072083"/>
            <a:ext cx="1116920" cy="6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95BF58D-DC2B-4526-A56F-5F61C8217CFF}"/>
              </a:ext>
            </a:extLst>
          </p:cNvPr>
          <p:cNvCxnSpPr>
            <a:cxnSpLocks/>
          </p:cNvCxnSpPr>
          <p:nvPr/>
        </p:nvCxnSpPr>
        <p:spPr>
          <a:xfrm>
            <a:off x="1343787" y="1844064"/>
            <a:ext cx="0" cy="229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822C9D7-7C20-4381-9160-BB0B3013B9BB}"/>
              </a:ext>
            </a:extLst>
          </p:cNvPr>
          <p:cNvSpPr txBox="1"/>
          <p:nvPr/>
        </p:nvSpPr>
        <p:spPr>
          <a:xfrm>
            <a:off x="89578" y="2190879"/>
            <a:ext cx="1159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Magnet recess 0.14mm</a:t>
            </a:r>
          </a:p>
          <a:p>
            <a:r>
              <a:rPr lang="en-US" sz="800" dirty="0"/>
              <a:t>Needs to be ≥ 0.3mm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3222600-9538-4099-9352-C48E463E8727}"/>
              </a:ext>
            </a:extLst>
          </p:cNvPr>
          <p:cNvCxnSpPr/>
          <p:nvPr/>
        </p:nvCxnSpPr>
        <p:spPr>
          <a:xfrm flipH="1" flipV="1">
            <a:off x="834206" y="2113570"/>
            <a:ext cx="1116920" cy="6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95BF58D-DC2B-4526-A56F-5F61C8217CFF}"/>
              </a:ext>
            </a:extLst>
          </p:cNvPr>
          <p:cNvCxnSpPr>
            <a:cxnSpLocks/>
          </p:cNvCxnSpPr>
          <p:nvPr/>
        </p:nvCxnSpPr>
        <p:spPr>
          <a:xfrm flipV="1">
            <a:off x="1343787" y="2104678"/>
            <a:ext cx="0" cy="303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28211" y="3342056"/>
            <a:ext cx="5181600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>
                <a:ea typeface="Calibri" panose="020F0502020204030204" pitchFamily="34" charset="0"/>
              </a:rPr>
              <a:t>Magnet/pole recess in the magnetic structure increased from 0.140mm to 0.300mm, so that the installation of the ferromagnetic shims will not reduce the gap</a:t>
            </a:r>
            <a:r>
              <a:rPr lang="en-US" sz="1200" dirty="0" smtClean="0">
                <a:ea typeface="Calibri" panose="020F0502020204030204" pitchFamily="34" charset="0"/>
              </a:rPr>
              <a:t>.</a:t>
            </a:r>
          </a:p>
          <a:p>
            <a:pPr>
              <a:spcAft>
                <a:spcPts val="300"/>
              </a:spcAft>
            </a:pPr>
            <a:endParaRPr lang="en-US" sz="1200" dirty="0">
              <a:ea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1200" dirty="0"/>
              <a:t>The main field reduced by ~0.5% from 1.85T to 1.84T (4%).</a:t>
            </a:r>
          </a:p>
          <a:p>
            <a:pPr>
              <a:spcAft>
                <a:spcPts val="300"/>
              </a:spcAft>
            </a:pPr>
            <a:r>
              <a:rPr lang="en-US" sz="1200" dirty="0"/>
              <a:t>No change in phase shake or field integrals.</a:t>
            </a:r>
          </a:p>
        </p:txBody>
      </p:sp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FF22902D-B3B6-47A4-907D-02D061F4B4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181675"/>
              </p:ext>
            </p:extLst>
          </p:nvPr>
        </p:nvGraphicFramePr>
        <p:xfrm>
          <a:off x="3666106" y="1350140"/>
          <a:ext cx="2192471" cy="1378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AC83691B-56F2-458E-B35F-3264FEFB21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8407537"/>
              </p:ext>
            </p:extLst>
          </p:nvPr>
        </p:nvGraphicFramePr>
        <p:xfrm>
          <a:off x="6403139" y="1356000"/>
          <a:ext cx="2006867" cy="1361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5420501" y="1073141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CMM measurements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333" y="2737850"/>
            <a:ext cx="1909890" cy="215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9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hd_2019" id="{B7992EC4-9F20-449C-B056-2DBF01C21CC4}" vid="{DD0F5D4D-759F-4E20-AEE9-D4E95DBBFE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20F2862DBCEC4481A04EF1DA3DF06C" ma:contentTypeVersion="35" ma:contentTypeDescription="Create a new document." ma:contentTypeScope="" ma:versionID="13fbb02b7c397f6a397167b0d46fd587">
  <xsd:schema xmlns:xsd="http://www.w3.org/2001/XMLSchema" xmlns:xs="http://www.w3.org/2001/XMLSchema" xmlns:p="http://schemas.microsoft.com/office/2006/metadata/properties" xmlns:ns2="363b5816-6644-48ce-b83d-bc10a51c9d15" xmlns:ns3="http://schemas.microsoft.com/sharepoint/v4" targetNamespace="http://schemas.microsoft.com/office/2006/metadata/properties" ma:root="true" ma:fieldsID="e4e915761044a51a1c47a541ea1fa233" ns2:_="" ns3:_="">
    <xsd:import namespace="363b5816-6644-48ce-b83d-bc10a51c9d15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3b5816-6644-48ce-b83d-bc10a51c9d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6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21ABEA-3D14-4320-A140-7664F2DA776B}">
  <ds:schemaRefs>
    <ds:schemaRef ds:uri="http://schemas.openxmlformats.org/package/2006/metadata/core-properties"/>
    <ds:schemaRef ds:uri="http://schemas.microsoft.com/office/2006/documentManagement/types"/>
    <ds:schemaRef ds:uri="363b5816-6644-48ce-b83d-bc10a51c9d15"/>
    <ds:schemaRef ds:uri="http://purl.org/dc/elements/1.1/"/>
    <ds:schemaRef ds:uri="http://schemas.microsoft.com/office/2006/metadata/properties"/>
    <ds:schemaRef ds:uri="http://schemas.microsoft.com/sharepoint/v4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A760781-EBB1-4D74-8795-BB5B458258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6B44F0-E2D2-4014-886B-6F00C00B4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3b5816-6644-48ce-b83d-bc10a51c9d15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1691</Words>
  <Application>Microsoft Office PowerPoint</Application>
  <PresentationFormat>On-screen Show (16:9)</PresentationFormat>
  <Paragraphs>190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Symbol</vt:lpstr>
      <vt:lpstr>Times New Roman</vt:lpstr>
      <vt:lpstr>Blank</vt:lpstr>
      <vt:lpstr>LCLS-II-HE SXU short prototype  measurements</vt:lpstr>
      <vt:lpstr>Outline</vt:lpstr>
      <vt:lpstr>Set-up</vt:lpstr>
      <vt:lpstr>Evaluation of magnetic structure design, requirements.</vt:lpstr>
      <vt:lpstr>Measurements with Hall probe</vt:lpstr>
      <vt:lpstr>Field integrals vs Gap</vt:lpstr>
      <vt:lpstr>Shim signatures; options for tuning</vt:lpstr>
      <vt:lpstr>Main field signatures</vt:lpstr>
      <vt:lpstr>Magnet/pole recess</vt:lpstr>
      <vt:lpstr>Shim signatures for other field components.</vt:lpstr>
      <vt:lpstr>Tuning challenges</vt:lpstr>
      <vt:lpstr>Hall probe calibration accuracy.</vt:lpstr>
      <vt:lpstr>Hall probe measurement accuracy</vt:lpstr>
      <vt:lpstr>Crosstalk between undulator and the phase shifter.</vt:lpstr>
      <vt:lpstr>Summary.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our Zoom Meeting!</dc:title>
  <dc:creator/>
  <cp:lastModifiedBy/>
  <cp:revision>45</cp:revision>
  <cp:lastPrinted>2018-12-07T23:44:51Z</cp:lastPrinted>
  <dcterms:created xsi:type="dcterms:W3CDTF">2012-06-11T23:48:53Z</dcterms:created>
  <dcterms:modified xsi:type="dcterms:W3CDTF">2022-01-24T18:33:39Z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0x0101008120F2862DBCEC4481A04EF1DA3DF06C</vt:lpwstr>
  </property>
</Properties>
</file>