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69" r:id="rId5"/>
    <p:sldId id="282" r:id="rId6"/>
    <p:sldId id="289" r:id="rId7"/>
    <p:sldId id="283" r:id="rId8"/>
    <p:sldId id="291" r:id="rId9"/>
    <p:sldId id="292" r:id="rId10"/>
    <p:sldId id="293" r:id="rId11"/>
    <p:sldId id="284" r:id="rId12"/>
    <p:sldId id="285" r:id="rId13"/>
    <p:sldId id="294" r:id="rId14"/>
    <p:sldId id="287" r:id="rId15"/>
    <p:sldId id="290" r:id="rId16"/>
  </p:sldIdLst>
  <p:sldSz cx="9144000" cy="5143500" type="screen16x9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F03"/>
    <a:srgbClr val="B7BB06"/>
    <a:srgbClr val="8F8F04"/>
    <a:srgbClr val="FF9300"/>
    <a:srgbClr val="53D9BD"/>
    <a:srgbClr val="D2C295"/>
    <a:srgbClr val="A79E70"/>
    <a:srgbClr val="DB5807"/>
    <a:srgbClr val="F66308"/>
    <a:srgbClr val="E1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8" autoAdjust="0"/>
    <p:restoredTop sz="91779" autoAdjust="0"/>
  </p:normalViewPr>
  <p:slideViewPr>
    <p:cSldViewPr snapToObjects="1" showGuides="1">
      <p:cViewPr varScale="1">
        <p:scale>
          <a:sx n="120" d="100"/>
          <a:sy n="120" d="100"/>
        </p:scale>
        <p:origin x="384" y="102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28"/>
    </p:cViewPr>
  </p:sorterViewPr>
  <p:notesViewPr>
    <p:cSldViewPr snapToObjects="1" showGuides="1">
      <p:cViewPr varScale="1">
        <p:scale>
          <a:sx n="56" d="100"/>
          <a:sy n="56" d="100"/>
        </p:scale>
        <p:origin x="2404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MagData\LCLS-II\Calibration%20Magnet%20Field_gap35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Shim signatures, By</a:t>
            </a:r>
          </a:p>
          <a:p>
            <a:pPr>
              <a:defRPr/>
            </a:pPr>
            <a:r>
              <a:rPr lang="en-US" sz="600" dirty="0"/>
              <a:t>Operational range</a:t>
            </a:r>
          </a:p>
        </c:rich>
      </c:tx>
      <c:layout>
        <c:manualLayout>
          <c:xMode val="edge"/>
          <c:yMode val="edge"/>
          <c:x val="0.27851914606330341"/>
          <c:y val="4.78912118743777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integrals_table!$Q$4:$Q$19</c:f>
              <c:numCache>
                <c:formatCode>0</c:formatCode>
                <c:ptCount val="16"/>
                <c:pt idx="0">
                  <c:v>88</c:v>
                </c:pt>
                <c:pt idx="1">
                  <c:v>81.715666666666692</c:v>
                </c:pt>
                <c:pt idx="2">
                  <c:v>79.070666666666668</c:v>
                </c:pt>
                <c:pt idx="3">
                  <c:v>76.260999999999996</c:v>
                </c:pt>
                <c:pt idx="4">
                  <c:v>68.77433333333336</c:v>
                </c:pt>
                <c:pt idx="5">
                  <c:v>66.040333333333308</c:v>
                </c:pt>
                <c:pt idx="6">
                  <c:v>55.955333333333336</c:v>
                </c:pt>
                <c:pt idx="7">
                  <c:v>49.920999999999999</c:v>
                </c:pt>
                <c:pt idx="8">
                  <c:v>45.811666666666653</c:v>
                </c:pt>
                <c:pt idx="9">
                  <c:v>42.36399999999999</c:v>
                </c:pt>
                <c:pt idx="10">
                  <c:v>30.471000000000014</c:v>
                </c:pt>
                <c:pt idx="11">
                  <c:v>22.89933333333332</c:v>
                </c:pt>
                <c:pt idx="12">
                  <c:v>15.308666666666664</c:v>
                </c:pt>
                <c:pt idx="13">
                  <c:v>11.810666666666652</c:v>
                </c:pt>
                <c:pt idx="14">
                  <c:v>6.8213333333333281</c:v>
                </c:pt>
                <c:pt idx="15">
                  <c:v>7.4536666666666793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E6-4172-ADB4-41E0E25C9B1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(integrals_table!$I$4:$I$5,integrals_table!$I$7,integrals_table!$I$9:$I$19,integrals_table!$I$6,integrals_table!$I$6)</c:f>
              <c:numCache>
                <c:formatCode>0</c:formatCode>
                <c:ptCount val="16"/>
                <c:pt idx="0">
                  <c:v>105.54766666666667</c:v>
                </c:pt>
                <c:pt idx="1">
                  <c:v>103.58566666666668</c:v>
                </c:pt>
                <c:pt idx="2">
                  <c:v>101.74699999999999</c:v>
                </c:pt>
                <c:pt idx="3">
                  <c:v>95.942999999999969</c:v>
                </c:pt>
                <c:pt idx="4">
                  <c:v>89.53700000000002</c:v>
                </c:pt>
                <c:pt idx="5">
                  <c:v>86.074333333333328</c:v>
                </c:pt>
                <c:pt idx="6">
                  <c:v>80.929999999999978</c:v>
                </c:pt>
                <c:pt idx="7">
                  <c:v>75.301333333333318</c:v>
                </c:pt>
                <c:pt idx="8">
                  <c:v>66.599999999999994</c:v>
                </c:pt>
                <c:pt idx="9">
                  <c:v>60.924666666666653</c:v>
                </c:pt>
                <c:pt idx="10">
                  <c:v>46.526333333333326</c:v>
                </c:pt>
                <c:pt idx="11">
                  <c:v>33.329333333333338</c:v>
                </c:pt>
                <c:pt idx="12">
                  <c:v>22.750666666666653</c:v>
                </c:pt>
                <c:pt idx="13">
                  <c:v>18.835000000000019</c:v>
                </c:pt>
                <c:pt idx="14">
                  <c:v>96.11999999999999</c:v>
                </c:pt>
                <c:pt idx="15">
                  <c:v>96.11999999999999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E6-4172-ADB4-41E0E25C9B10}"/>
            </c:ext>
          </c:extLst>
        </c:ser>
        <c:ser>
          <c:idx val="2"/>
          <c:order val="2"/>
          <c:tx>
            <c:v>2 V 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(integrals_table!$D$4:$D$5,integrals_table!$D$7:$D$19)</c:f>
              <c:numCache>
                <c:formatCode>General</c:formatCode>
                <c:ptCount val="15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10</c:v>
                </c:pt>
                <c:pt idx="4">
                  <c:v>12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75</c:v>
                </c:pt>
                <c:pt idx="12">
                  <c:v>100</c:v>
                </c:pt>
                <c:pt idx="13">
                  <c:v>125</c:v>
                </c:pt>
                <c:pt idx="14">
                  <c:v>150</c:v>
                </c:pt>
              </c:numCache>
            </c:numRef>
          </c:xVal>
          <c:yVal>
            <c:numRef>
              <c:f>(integrals_table!$M$4:$M$5,integrals_table!$M$7:$M$19)</c:f>
              <c:numCache>
                <c:formatCode>0</c:formatCode>
                <c:ptCount val="15"/>
                <c:pt idx="0">
                  <c:v>126.33566666666668</c:v>
                </c:pt>
                <c:pt idx="1">
                  <c:v>118.95133333333335</c:v>
                </c:pt>
                <c:pt idx="2">
                  <c:v>116.89999999999999</c:v>
                </c:pt>
                <c:pt idx="3">
                  <c:v>108.27466666666669</c:v>
                </c:pt>
                <c:pt idx="4">
                  <c:v>97.942666666666639</c:v>
                </c:pt>
                <c:pt idx="5">
                  <c:v>81.861333333333349</c:v>
                </c:pt>
                <c:pt idx="6">
                  <c:v>68.946666666666673</c:v>
                </c:pt>
                <c:pt idx="7">
                  <c:v>51.574999999999982</c:v>
                </c:pt>
                <c:pt idx="8">
                  <c:v>44.995666666666665</c:v>
                </c:pt>
                <c:pt idx="9">
                  <c:v>34.533999999999992</c:v>
                </c:pt>
                <c:pt idx="10">
                  <c:v>19.879333333333324</c:v>
                </c:pt>
                <c:pt idx="11">
                  <c:v>5.811666666666671</c:v>
                </c:pt>
                <c:pt idx="12">
                  <c:v>-6.0666666666666602</c:v>
                </c:pt>
                <c:pt idx="13">
                  <c:v>-7.8626666666666685</c:v>
                </c:pt>
                <c:pt idx="14">
                  <c:v>-6.8873333333333244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E6-4172-ADB4-41E0E25C9B10}"/>
            </c:ext>
          </c:extLst>
        </c:ser>
        <c:ser>
          <c:idx val="3"/>
          <c:order val="3"/>
          <c:tx>
            <c:v>pole 50um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integrals_table!$T$4:$T$19</c:f>
              <c:numCache>
                <c:formatCode>0</c:formatCode>
                <c:ptCount val="16"/>
                <c:pt idx="0">
                  <c:v>130.995</c:v>
                </c:pt>
                <c:pt idx="1">
                  <c:v>127.90766666666669</c:v>
                </c:pt>
                <c:pt idx="2">
                  <c:v>123.688</c:v>
                </c:pt>
                <c:pt idx="3">
                  <c:v>113.26066666666665</c:v>
                </c:pt>
                <c:pt idx="4">
                  <c:v>95.358666666666693</c:v>
                </c:pt>
                <c:pt idx="5">
                  <c:v>78.904999999999973</c:v>
                </c:pt>
                <c:pt idx="6">
                  <c:v>56.714666666666666</c:v>
                </c:pt>
                <c:pt idx="7">
                  <c:v>38.772333333333322</c:v>
                </c:pt>
                <c:pt idx="8">
                  <c:v>30.400666666666648</c:v>
                </c:pt>
                <c:pt idx="9">
                  <c:v>24.399999999999995</c:v>
                </c:pt>
                <c:pt idx="10">
                  <c:v>12.198999999999982</c:v>
                </c:pt>
                <c:pt idx="11">
                  <c:v>8.0636666666666486</c:v>
                </c:pt>
                <c:pt idx="12">
                  <c:v>7.2793333333333301</c:v>
                </c:pt>
                <c:pt idx="13">
                  <c:v>4.1519999999999966</c:v>
                </c:pt>
                <c:pt idx="14">
                  <c:v>2.2000000000000126</c:v>
                </c:pt>
                <c:pt idx="15">
                  <c:v>2.4590000000000116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FE6-4172-ADB4-41E0E25C9B10}"/>
            </c:ext>
          </c:extLst>
        </c:ser>
        <c:ser>
          <c:idx val="5"/>
          <c:order val="4"/>
          <c:tx>
            <c:v>Steel 7.5x15mm</c:v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integrals_table!$X$4:$X$19</c:f>
              <c:numCache>
                <c:formatCode>0</c:formatCode>
                <c:ptCount val="16"/>
                <c:pt idx="0">
                  <c:v>137.56583333333336</c:v>
                </c:pt>
                <c:pt idx="1">
                  <c:v>130.489</c:v>
                </c:pt>
                <c:pt idx="2">
                  <c:v>135.26333333333335</c:v>
                </c:pt>
                <c:pt idx="3">
                  <c:v>132.14366666666666</c:v>
                </c:pt>
                <c:pt idx="4">
                  <c:v>125.36566666666667</c:v>
                </c:pt>
                <c:pt idx="5">
                  <c:v>113.69899999999998</c:v>
                </c:pt>
                <c:pt idx="6">
                  <c:v>84.094333333333353</c:v>
                </c:pt>
                <c:pt idx="7">
                  <c:v>56.483333333333313</c:v>
                </c:pt>
                <c:pt idx="8">
                  <c:v>43.025666666666645</c:v>
                </c:pt>
                <c:pt idx="9">
                  <c:v>31.479666666666656</c:v>
                </c:pt>
                <c:pt idx="10">
                  <c:v>15.741999999999987</c:v>
                </c:pt>
                <c:pt idx="11">
                  <c:v>9.8196666666666363</c:v>
                </c:pt>
                <c:pt idx="12">
                  <c:v>4.9049999999999949</c:v>
                </c:pt>
                <c:pt idx="13">
                  <c:v>-0.73566666666668057</c:v>
                </c:pt>
                <c:pt idx="14">
                  <c:v>-1</c:v>
                </c:pt>
                <c:pt idx="15">
                  <c:v>6.281333333333337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FE6-4172-ADB4-41E0E25C9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20"/>
        <c:crossBetween val="midCat"/>
      </c:valAx>
      <c:valAx>
        <c:axId val="572864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40963661869852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3053865685369"/>
          <c:y val="0.17616899043688902"/>
          <c:w val="0.3272181193746066"/>
          <c:h val="0.22880091980269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Differences in shim signatures, By</a:t>
            </a:r>
          </a:p>
        </c:rich>
      </c:tx>
      <c:layout>
        <c:manualLayout>
          <c:xMode val="edge"/>
          <c:yMode val="edge"/>
          <c:x val="0.21246597212322685"/>
          <c:y val="7.02514152043369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44147486880803"/>
          <c:y val="0.17171296296296296"/>
          <c:w val="0.78635120801487834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H-slugs- small 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(integrals_table!$D$4:$D$5,integrals_table!$D$7,integrals_table!$D$9:$D$19)</c:f>
              <c:numCache>
                <c:formatCode>General</c:formatCode>
                <c:ptCount val="14"/>
                <c:pt idx="0" formatCode="0.0">
                  <c:v>7.2</c:v>
                </c:pt>
                <c:pt idx="1">
                  <c:v>7.5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75</c:v>
                </c:pt>
                <c:pt idx="11">
                  <c:v>100</c:v>
                </c:pt>
                <c:pt idx="12">
                  <c:v>125</c:v>
                </c:pt>
                <c:pt idx="13">
                  <c:v>150</c:v>
                </c:pt>
              </c:numCache>
            </c:numRef>
          </c:xVal>
          <c:yVal>
            <c:numRef>
              <c:f>integrals_table!$Z$4:$Z$19</c:f>
              <c:numCache>
                <c:formatCode>0</c:formatCode>
                <c:ptCount val="16"/>
                <c:pt idx="0">
                  <c:v>17.547666666666672</c:v>
                </c:pt>
                <c:pt idx="1">
                  <c:v>21.86999999999999</c:v>
                </c:pt>
                <c:pt idx="2">
                  <c:v>23</c:v>
                </c:pt>
                <c:pt idx="3">
                  <c:v>25.48599999999999</c:v>
                </c:pt>
                <c:pt idx="4">
                  <c:v>25.670999999999992</c:v>
                </c:pt>
                <c:pt idx="5">
                  <c:v>29.902666666666661</c:v>
                </c:pt>
                <c:pt idx="6">
                  <c:v>33.581666666666685</c:v>
                </c:pt>
                <c:pt idx="7">
                  <c:v>36.153333333333329</c:v>
                </c:pt>
                <c:pt idx="8">
                  <c:v>35.118333333333325</c:v>
                </c:pt>
                <c:pt idx="9">
                  <c:v>32.937333333333328</c:v>
                </c:pt>
                <c:pt idx="10">
                  <c:v>36.128999999999976</c:v>
                </c:pt>
                <c:pt idx="11">
                  <c:v>38.025333333333336</c:v>
                </c:pt>
                <c:pt idx="12">
                  <c:v>31.217666666666663</c:v>
                </c:pt>
                <c:pt idx="13">
                  <c:v>21.518666666666686</c:v>
                </c:pt>
                <c:pt idx="14">
                  <c:v>15.929333333333325</c:v>
                </c:pt>
                <c:pt idx="15">
                  <c:v>11.381333333333339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DD-4D5C-B6AF-EB8BA0CD73C9}"/>
            </c:ext>
          </c:extLst>
        </c:ser>
        <c:ser>
          <c:idx val="3"/>
          <c:order val="1"/>
          <c:tx>
            <c:v>pole 50um- small slugs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integrals_table!$AB$4:$AB$19</c:f>
              <c:numCache>
                <c:formatCode>0</c:formatCode>
                <c:ptCount val="16"/>
                <c:pt idx="0">
                  <c:v>42.995000000000005</c:v>
                </c:pt>
                <c:pt idx="1">
                  <c:v>46.191999999999993</c:v>
                </c:pt>
                <c:pt idx="2">
                  <c:v>44.617333333333335</c:v>
                </c:pt>
                <c:pt idx="3">
                  <c:v>36.999666666666656</c:v>
                </c:pt>
                <c:pt idx="4">
                  <c:v>26.584333333333333</c:v>
                </c:pt>
                <c:pt idx="5">
                  <c:v>12.864666666666665</c:v>
                </c:pt>
                <c:pt idx="6">
                  <c:v>0.75933333333333053</c:v>
                </c:pt>
                <c:pt idx="7">
                  <c:v>-11.148666666666678</c:v>
                </c:pt>
                <c:pt idx="8">
                  <c:v>-15.411000000000005</c:v>
                </c:pt>
                <c:pt idx="9">
                  <c:v>-17.963999999999995</c:v>
                </c:pt>
                <c:pt idx="10">
                  <c:v>-18.272000000000034</c:v>
                </c:pt>
                <c:pt idx="11">
                  <c:v>-14.835666666666672</c:v>
                </c:pt>
                <c:pt idx="12">
                  <c:v>-8.0293333333333337</c:v>
                </c:pt>
                <c:pt idx="13">
                  <c:v>-7.6586666666666554</c:v>
                </c:pt>
                <c:pt idx="14">
                  <c:v>-4.6213333333333155</c:v>
                </c:pt>
                <c:pt idx="15">
                  <c:v>-4.9946666666666673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EDD-4D5C-B6AF-EB8BA0CD73C9}"/>
            </c:ext>
          </c:extLst>
        </c:ser>
        <c:ser>
          <c:idx val="4"/>
          <c:order val="2"/>
          <c:tx>
            <c:v>steel shim - pole 50um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integrals_table!$AD$4:$AD$19</c:f>
              <c:numCache>
                <c:formatCode>0</c:formatCode>
                <c:ptCount val="16"/>
                <c:pt idx="0">
                  <c:v>6.5708333333333542</c:v>
                </c:pt>
                <c:pt idx="1">
                  <c:v>2.581333333333319</c:v>
                </c:pt>
                <c:pt idx="2">
                  <c:v>11.575333333333347</c:v>
                </c:pt>
                <c:pt idx="3">
                  <c:v>18.88300000000001</c:v>
                </c:pt>
                <c:pt idx="4">
                  <c:v>30.006999999999977</c:v>
                </c:pt>
                <c:pt idx="5">
                  <c:v>34.794000000000011</c:v>
                </c:pt>
                <c:pt idx="6">
                  <c:v>27.379666666666687</c:v>
                </c:pt>
                <c:pt idx="7">
                  <c:v>17.710999999999991</c:v>
                </c:pt>
                <c:pt idx="8">
                  <c:v>12.624999999999996</c:v>
                </c:pt>
                <c:pt idx="9">
                  <c:v>7.079666666666661</c:v>
                </c:pt>
                <c:pt idx="10">
                  <c:v>3.5430000000000046</c:v>
                </c:pt>
                <c:pt idx="11">
                  <c:v>1.7559999999999878</c:v>
                </c:pt>
                <c:pt idx="12">
                  <c:v>-2.3743333333333352</c:v>
                </c:pt>
                <c:pt idx="13">
                  <c:v>-4.8876666666666768</c:v>
                </c:pt>
                <c:pt idx="14">
                  <c:v>-3.2000000000000126</c:v>
                </c:pt>
                <c:pt idx="15">
                  <c:v>3.8223333333333254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EDD-4D5C-B6AF-EB8BA0CD7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863728"/>
        <c:axId val="572864712"/>
      </c:scatterChart>
      <c:valAx>
        <c:axId val="572863728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4712"/>
        <c:crossesAt val="-50"/>
        <c:crossBetween val="midCat"/>
      </c:valAx>
      <c:valAx>
        <c:axId val="57286471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/>
                  <a:t>G-cm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2863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25293548832712"/>
          <c:y val="0.65724350470478576"/>
          <c:w val="0.47658171018096412"/>
          <c:h val="0.126753176627899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0" dirty="0">
                <a:solidFill>
                  <a:schemeClr val="tx1"/>
                </a:solidFill>
              </a:rPr>
              <a:t>Bx field signatures</a:t>
            </a:r>
          </a:p>
        </c:rich>
      </c:tx>
      <c:layout>
        <c:manualLayout>
          <c:xMode val="edge"/>
          <c:yMode val="edge"/>
          <c:x val="0.34344774210915946"/>
          <c:y val="4.13719992318033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5"/>
          <c:order val="0"/>
          <c:tx>
            <c:v>Pole cant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integrals_table!$C$122:$C$137</c:f>
              <c:numCache>
                <c:formatCode>0</c:formatCode>
                <c:ptCount val="16"/>
                <c:pt idx="0">
                  <c:v>-67.480333333333334</c:v>
                </c:pt>
                <c:pt idx="1">
                  <c:v>-64.38633333333334</c:v>
                </c:pt>
                <c:pt idx="2">
                  <c:v>-61.808666666666667</c:v>
                </c:pt>
                <c:pt idx="3">
                  <c:v>-60.532000000000004</c:v>
                </c:pt>
                <c:pt idx="4">
                  <c:v>-56</c:v>
                </c:pt>
                <c:pt idx="5">
                  <c:v>-49.800666666666672</c:v>
                </c:pt>
                <c:pt idx="6">
                  <c:v>-40.566000000000003</c:v>
                </c:pt>
                <c:pt idx="7">
                  <c:v>-32</c:v>
                </c:pt>
                <c:pt idx="8">
                  <c:v>-24</c:v>
                </c:pt>
                <c:pt idx="9">
                  <c:v>-19.172333333333334</c:v>
                </c:pt>
                <c:pt idx="10">
                  <c:v>-11.662666666666667</c:v>
                </c:pt>
                <c:pt idx="11">
                  <c:v>-9.5526666666666653</c:v>
                </c:pt>
                <c:pt idx="12">
                  <c:v>-4.1080000000000023</c:v>
                </c:pt>
                <c:pt idx="13">
                  <c:v>-1</c:v>
                </c:pt>
                <c:pt idx="14">
                  <c:v>0.49166666666666731</c:v>
                </c:pt>
                <c:pt idx="15">
                  <c:v>-1.5333333333333074E-2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9C-4A16-A0E2-4AAE2D530BEB}"/>
            </c:ext>
          </c:extLst>
        </c:ser>
        <c:ser>
          <c:idx val="0"/>
          <c:order val="1"/>
          <c:tx>
            <c:v>V-slugs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integrals_table!$G$122:$G$137</c:f>
              <c:numCache>
                <c:formatCode>0</c:formatCode>
                <c:ptCount val="16"/>
                <c:pt idx="0">
                  <c:v>-7.1479999999999979</c:v>
                </c:pt>
                <c:pt idx="1">
                  <c:v>-4.8529999999999989</c:v>
                </c:pt>
                <c:pt idx="2">
                  <c:v>-1.8819999999999999</c:v>
                </c:pt>
                <c:pt idx="3">
                  <c:v>-3.3123333333333331</c:v>
                </c:pt>
                <c:pt idx="4">
                  <c:v>-5</c:v>
                </c:pt>
                <c:pt idx="5">
                  <c:v>-7</c:v>
                </c:pt>
                <c:pt idx="6">
                  <c:v>-7.5676666666666668</c:v>
                </c:pt>
                <c:pt idx="7">
                  <c:v>-12.478333333333335</c:v>
                </c:pt>
                <c:pt idx="8">
                  <c:v>-20.707000000000004</c:v>
                </c:pt>
                <c:pt idx="9">
                  <c:v>-27.293666666666667</c:v>
                </c:pt>
                <c:pt idx="10">
                  <c:v>-34.625999999999998</c:v>
                </c:pt>
                <c:pt idx="11">
                  <c:v>-38.592333333333336</c:v>
                </c:pt>
                <c:pt idx="12">
                  <c:v>-31.555333333333333</c:v>
                </c:pt>
                <c:pt idx="13">
                  <c:v>-23.961333333333336</c:v>
                </c:pt>
                <c:pt idx="14">
                  <c:v>-20.27966666666666</c:v>
                </c:pt>
                <c:pt idx="15">
                  <c:v>-12.139666666666665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9C-4A16-A0E2-4AAE2D530BEB}"/>
            </c:ext>
          </c:extLst>
        </c:ser>
        <c:ser>
          <c:idx val="1"/>
          <c:order val="2"/>
          <c:tx>
            <c:v>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integrals_table!$D$4:$D$19</c:f>
              <c:numCache>
                <c:formatCode>General</c:formatCode>
                <c:ptCount val="16"/>
                <c:pt idx="0" formatCode="0.0">
                  <c:v>7.2</c:v>
                </c:pt>
                <c:pt idx="1">
                  <c:v>7.5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15</c:v>
                </c:pt>
                <c:pt idx="7">
                  <c:v>20</c:v>
                </c:pt>
                <c:pt idx="8">
                  <c:v>25</c:v>
                </c:pt>
                <c:pt idx="9">
                  <c:v>30</c:v>
                </c:pt>
                <c:pt idx="10">
                  <c:v>40</c:v>
                </c:pt>
                <c:pt idx="11">
                  <c:v>50</c:v>
                </c:pt>
                <c:pt idx="12">
                  <c:v>75</c:v>
                </c:pt>
                <c:pt idx="13">
                  <c:v>100</c:v>
                </c:pt>
                <c:pt idx="14">
                  <c:v>125</c:v>
                </c:pt>
                <c:pt idx="15">
                  <c:v>150</c:v>
                </c:pt>
              </c:numCache>
            </c:numRef>
          </c:xVal>
          <c:yVal>
            <c:numRef>
              <c:f>integrals_table!$I$122:$I$137</c:f>
              <c:numCache>
                <c:formatCode>General</c:formatCode>
                <c:ptCount val="16"/>
                <c:pt idx="0">
                  <c:v>-18</c:v>
                </c:pt>
                <c:pt idx="1">
                  <c:v>-6</c:v>
                </c:pt>
                <c:pt idx="2">
                  <c:v>-5</c:v>
                </c:pt>
                <c:pt idx="3">
                  <c:v>-4</c:v>
                </c:pt>
                <c:pt idx="4">
                  <c:v>-5</c:v>
                </c:pt>
                <c:pt idx="5">
                  <c:v>-6</c:v>
                </c:pt>
                <c:pt idx="6">
                  <c:v>-3</c:v>
                </c:pt>
                <c:pt idx="7">
                  <c:v>-9</c:v>
                </c:pt>
                <c:pt idx="8">
                  <c:v>-13</c:v>
                </c:pt>
                <c:pt idx="9">
                  <c:v>-19</c:v>
                </c:pt>
                <c:pt idx="10">
                  <c:v>-11</c:v>
                </c:pt>
                <c:pt idx="11">
                  <c:v>-8</c:v>
                </c:pt>
                <c:pt idx="12">
                  <c:v>1</c:v>
                </c:pt>
                <c:pt idx="13">
                  <c:v>10</c:v>
                </c:pt>
                <c:pt idx="14">
                  <c:v>15</c:v>
                </c:pt>
                <c:pt idx="15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89C-4A16-A0E2-4AAE2D530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>
                    <a:solidFill>
                      <a:schemeClr val="tx1"/>
                    </a:solidFill>
                  </a:rPr>
                  <a:t>Gap (mm)</a:t>
                </a:r>
              </a:p>
            </c:rich>
          </c:tx>
          <c:layout>
            <c:manualLayout>
              <c:xMode val="edge"/>
              <c:yMode val="edge"/>
              <c:x val="0.43665623527828251"/>
              <c:y val="0.868196402278983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>
                    <a:solidFill>
                      <a:schemeClr val="tx1"/>
                    </a:solidFill>
                  </a:rPr>
                  <a:t>G-cm</a:t>
                </a:r>
              </a:p>
            </c:rich>
          </c:tx>
          <c:layout>
            <c:manualLayout>
              <c:xMode val="edge"/>
              <c:yMode val="edge"/>
              <c:x val="0"/>
              <c:y val="0.39282725581632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269365367790568"/>
          <c:y val="0.1690365533576596"/>
          <c:w val="0.26954091676040487"/>
          <c:h val="0.1932393572754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0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0" dirty="0"/>
              <a:t>Skew Quad signatures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434390048386406"/>
          <c:y val="0.17171294377676474"/>
          <c:w val="0.81540507436570431"/>
          <c:h val="0.62271617089530473"/>
        </c:manualLayout>
      </c:layout>
      <c:scatterChart>
        <c:scatterStyle val="lineMarker"/>
        <c:varyColors val="0"/>
        <c:ser>
          <c:idx val="0"/>
          <c:order val="0"/>
          <c:tx>
            <c:v>4 small slugs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integrals_table!$B$103:$B$116</c:f>
              <c:numCache>
                <c:formatCode>0</c:formatCode>
                <c:ptCount val="14"/>
                <c:pt idx="0">
                  <c:v>-6</c:v>
                </c:pt>
                <c:pt idx="1">
                  <c:v>-9</c:v>
                </c:pt>
                <c:pt idx="2">
                  <c:v>-5</c:v>
                </c:pt>
                <c:pt idx="3">
                  <c:v>-18</c:v>
                </c:pt>
                <c:pt idx="4">
                  <c:v>-5</c:v>
                </c:pt>
                <c:pt idx="5">
                  <c:v>3</c:v>
                </c:pt>
                <c:pt idx="6">
                  <c:v>1</c:v>
                </c:pt>
                <c:pt idx="7">
                  <c:v>-4</c:v>
                </c:pt>
                <c:pt idx="8">
                  <c:v>-2</c:v>
                </c:pt>
                <c:pt idx="9">
                  <c:v>-2.5</c:v>
                </c:pt>
                <c:pt idx="10">
                  <c:v>-4</c:v>
                </c:pt>
                <c:pt idx="11">
                  <c:v>-6</c:v>
                </c:pt>
                <c:pt idx="12">
                  <c:v>-7</c:v>
                </c:pt>
                <c:pt idx="13">
                  <c:v>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51-4C92-9748-E43517F9A140}"/>
            </c:ext>
          </c:extLst>
        </c:ser>
        <c:ser>
          <c:idx val="1"/>
          <c:order val="1"/>
          <c:tx>
            <c:v>2 H-slugs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integrals_table!$C$103:$C$119</c:f>
              <c:numCache>
                <c:formatCode>0</c:formatCode>
                <c:ptCount val="17"/>
                <c:pt idx="0">
                  <c:v>-4</c:v>
                </c:pt>
                <c:pt idx="1">
                  <c:v>-5</c:v>
                </c:pt>
                <c:pt idx="2">
                  <c:v>-2.5</c:v>
                </c:pt>
                <c:pt idx="3">
                  <c:v>-19</c:v>
                </c:pt>
                <c:pt idx="4">
                  <c:v>-5</c:v>
                </c:pt>
                <c:pt idx="5">
                  <c:v>2.5</c:v>
                </c:pt>
                <c:pt idx="6">
                  <c:v>-1</c:v>
                </c:pt>
                <c:pt idx="7">
                  <c:v>-4.5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4</c:v>
                </c:pt>
                <c:pt idx="12">
                  <c:v>3</c:v>
                </c:pt>
                <c:pt idx="13">
                  <c:v>4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51-4C92-9748-E43517F9A140}"/>
            </c:ext>
          </c:extLst>
        </c:ser>
        <c:ser>
          <c:idx val="2"/>
          <c:order val="2"/>
          <c:tx>
            <c:v>2 V-slugs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integrals_table!$D$103:$D$119</c:f>
              <c:numCache>
                <c:formatCode>0</c:formatCode>
                <c:ptCount val="17"/>
                <c:pt idx="0">
                  <c:v>-4</c:v>
                </c:pt>
                <c:pt idx="1">
                  <c:v>-8</c:v>
                </c:pt>
                <c:pt idx="2">
                  <c:v>-15</c:v>
                </c:pt>
                <c:pt idx="3">
                  <c:v>-22</c:v>
                </c:pt>
                <c:pt idx="4">
                  <c:v>-9</c:v>
                </c:pt>
                <c:pt idx="5">
                  <c:v>-6</c:v>
                </c:pt>
                <c:pt idx="6">
                  <c:v>-9</c:v>
                </c:pt>
                <c:pt idx="7">
                  <c:v>-11</c:v>
                </c:pt>
                <c:pt idx="8">
                  <c:v>-9</c:v>
                </c:pt>
                <c:pt idx="9">
                  <c:v>-8.5</c:v>
                </c:pt>
                <c:pt idx="10">
                  <c:v>-8</c:v>
                </c:pt>
                <c:pt idx="11">
                  <c:v>-8</c:v>
                </c:pt>
                <c:pt idx="12">
                  <c:v>-5</c:v>
                </c:pt>
                <c:pt idx="13">
                  <c:v>-1</c:v>
                </c:pt>
                <c:pt idx="14">
                  <c:v>2</c:v>
                </c:pt>
                <c:pt idx="15">
                  <c:v>4</c:v>
                </c:pt>
                <c:pt idx="16">
                  <c:v>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951-4C92-9748-E43517F9A140}"/>
            </c:ext>
          </c:extLst>
        </c:ser>
        <c:ser>
          <c:idx val="4"/>
          <c:order val="3"/>
          <c:tx>
            <c:v>Steel 7.5x15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xVal>
            <c:numRef>
              <c:f>integrals_table!$A$103:$A$119</c:f>
              <c:numCache>
                <c:formatCode>General</c:formatCode>
                <c:ptCount val="17"/>
                <c:pt idx="0" formatCode="0.0">
                  <c:v>7.2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>
                  <c:v>40</c:v>
                </c:pt>
                <c:pt idx="9">
                  <c:v>50</c:v>
                </c:pt>
                <c:pt idx="10">
                  <c:v>70</c:v>
                </c:pt>
                <c:pt idx="11" formatCode="0.0">
                  <c:v>80</c:v>
                </c:pt>
                <c:pt idx="12">
                  <c:v>100</c:v>
                </c:pt>
                <c:pt idx="13">
                  <c:v>120</c:v>
                </c:pt>
                <c:pt idx="14">
                  <c:v>135</c:v>
                </c:pt>
                <c:pt idx="15">
                  <c:v>140</c:v>
                </c:pt>
                <c:pt idx="16">
                  <c:v>150</c:v>
                </c:pt>
              </c:numCache>
            </c:numRef>
          </c:xVal>
          <c:yVal>
            <c:numRef>
              <c:f>integrals_table!$E$103:$E$119</c:f>
              <c:numCache>
                <c:formatCode>0</c:formatCode>
                <c:ptCount val="17"/>
                <c:pt idx="0">
                  <c:v>-79</c:v>
                </c:pt>
                <c:pt idx="1">
                  <c:v>-62</c:v>
                </c:pt>
                <c:pt idx="2">
                  <c:v>-60</c:v>
                </c:pt>
                <c:pt idx="3">
                  <c:v>-56</c:v>
                </c:pt>
                <c:pt idx="4">
                  <c:v>-30</c:v>
                </c:pt>
                <c:pt idx="5">
                  <c:v>-6</c:v>
                </c:pt>
                <c:pt idx="6">
                  <c:v>-2</c:v>
                </c:pt>
                <c:pt idx="7">
                  <c:v>3</c:v>
                </c:pt>
                <c:pt idx="8">
                  <c:v>3</c:v>
                </c:pt>
                <c:pt idx="9">
                  <c:v>-1.5</c:v>
                </c:pt>
                <c:pt idx="10">
                  <c:v>-2</c:v>
                </c:pt>
                <c:pt idx="11">
                  <c:v>-3</c:v>
                </c:pt>
                <c:pt idx="12">
                  <c:v>-3</c:v>
                </c:pt>
                <c:pt idx="13">
                  <c:v>-2</c:v>
                </c:pt>
                <c:pt idx="14">
                  <c:v>0</c:v>
                </c:pt>
                <c:pt idx="15">
                  <c:v>1</c:v>
                </c:pt>
                <c:pt idx="1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951-4C92-9748-E43517F9A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8929864"/>
        <c:axId val="568929536"/>
      </c:scatterChart>
      <c:valAx>
        <c:axId val="568929864"/>
        <c:scaling>
          <c:orientation val="minMax"/>
          <c:max val="35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/>
                  <a:t>Gap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536"/>
        <c:crossesAt val="-100"/>
        <c:crossBetween val="midCat"/>
      </c:valAx>
      <c:valAx>
        <c:axId val="568929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0"/>
                  <a:t>G-cm/cm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92986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52527029565991"/>
          <c:y val="0.53796957020997371"/>
          <c:w val="0.39227389960202913"/>
          <c:h val="0.200798690486269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en-US" sz="800" b="0" dirty="0"/>
              <a:t>Calibration Magnet Field roll-off</a:t>
            </a:r>
          </a:p>
          <a:p>
            <a:pPr>
              <a:defRPr sz="1200" b="0"/>
            </a:pPr>
            <a:r>
              <a:rPr lang="en-US" sz="600" b="0" dirty="0"/>
              <a:t>35mm Gap</a:t>
            </a:r>
          </a:p>
        </c:rich>
      </c:tx>
      <c:layout>
        <c:manualLayout>
          <c:xMode val="edge"/>
          <c:yMode val="edge"/>
          <c:x val="0.22490264282899669"/>
          <c:y val="9.6446564299987797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1.9T</c:v>
          </c:tx>
          <c:spPr>
            <a:ln w="28575">
              <a:noFill/>
            </a:ln>
          </c:spPr>
          <c:marker>
            <c:symbol val="diamond"/>
            <c:size val="4"/>
          </c:marker>
          <c:trendline>
            <c:spPr>
              <a:ln>
                <a:solidFill>
                  <a:srgbClr val="0070C0"/>
                </a:solidFill>
              </a:ln>
            </c:spPr>
            <c:trendlineType val="poly"/>
            <c:order val="3"/>
            <c:dispRSqr val="0"/>
            <c:dispEq val="0"/>
          </c:trendline>
          <c:xVal>
            <c:numRef>
              <c:f>Sheet1!$B$3:$B$17</c:f>
              <c:numCache>
                <c:formatCode>General</c:formatCode>
                <c:ptCount val="15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-2.9000729763820714</c:v>
                </c:pt>
                <c:pt idx="1">
                  <c:v>-1.7347709258721506</c:v>
                </c:pt>
                <c:pt idx="2">
                  <c:v>-0.8120204333868396</c:v>
                </c:pt>
                <c:pt idx="3">
                  <c:v>-0.23200583811019107</c:v>
                </c:pt>
                <c:pt idx="4">
                  <c:v>0</c:v>
                </c:pt>
                <c:pt idx="5">
                  <c:v>-9.4911479227428541E-2</c:v>
                </c:pt>
                <c:pt idx="6">
                  <c:v>-0.52728599570572476</c:v>
                </c:pt>
                <c:pt idx="7">
                  <c:v>-1.202212070208631</c:v>
                </c:pt>
                <c:pt idx="8">
                  <c:v>-2.2462383417068326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1F-4C18-9C7A-E128698AA934}"/>
            </c:ext>
          </c:extLst>
        </c:ser>
        <c:ser>
          <c:idx val="1"/>
          <c:order val="1"/>
          <c:tx>
            <c:v>1.7T</c:v>
          </c:tx>
          <c:spPr>
            <a:ln w="28575">
              <a:noFill/>
            </a:ln>
          </c:spPr>
          <c:marker>
            <c:symbol val="square"/>
            <c:size val="4"/>
          </c:marker>
          <c:trendline>
            <c:spPr>
              <a:ln>
                <a:solidFill>
                  <a:srgbClr val="C00000"/>
                </a:solidFill>
              </a:ln>
            </c:spPr>
            <c:trendlineType val="poly"/>
            <c:order val="5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Sheet1!$H$3:$H$15</c:f>
              <c:numCache>
                <c:formatCode>General</c:formatCode>
                <c:ptCount val="13"/>
                <c:pt idx="0">
                  <c:v>-1.5862625069036498</c:v>
                </c:pt>
                <c:pt idx="1">
                  <c:v>-0.93106712361752619</c:v>
                </c:pt>
                <c:pt idx="2">
                  <c:v>-0.3965656267252744</c:v>
                </c:pt>
                <c:pt idx="3">
                  <c:v>-0.13218854224133275</c:v>
                </c:pt>
                <c:pt idx="4">
                  <c:v>0</c:v>
                </c:pt>
                <c:pt idx="5">
                  <c:v>-4.5978623388567078E-2</c:v>
                </c:pt>
                <c:pt idx="6">
                  <c:v>-0.27587174033012629</c:v>
                </c:pt>
                <c:pt idx="7">
                  <c:v>-0.62645874366810972</c:v>
                </c:pt>
                <c:pt idx="8">
                  <c:v>-1.2126861918720211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71F-4C18-9C7A-E128698AA934}"/>
            </c:ext>
          </c:extLst>
        </c:ser>
        <c:ser>
          <c:idx val="2"/>
          <c:order val="2"/>
          <c:tx>
            <c:v>1.5T</c:v>
          </c:tx>
          <c:spPr>
            <a:ln w="28575">
              <a:noFill/>
            </a:ln>
          </c:spPr>
          <c:marker>
            <c:symbol val="triangle"/>
            <c:size val="4"/>
          </c:marker>
          <c:trendline>
            <c:spPr>
              <a:ln>
                <a:solidFill>
                  <a:srgbClr val="92D050"/>
                </a:solidFill>
              </a:ln>
            </c:spPr>
            <c:trendlineType val="poly"/>
            <c:order val="6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Sheet1!$K$3:$K$15</c:f>
              <c:numCache>
                <c:formatCode>General</c:formatCode>
                <c:ptCount val="13"/>
                <c:pt idx="0">
                  <c:v>-0.20992313427505935</c:v>
                </c:pt>
                <c:pt idx="1">
                  <c:v>-0.12866256616805125</c:v>
                </c:pt>
                <c:pt idx="2">
                  <c:v>-8.8032282115298982E-2</c:v>
                </c:pt>
                <c:pt idx="3">
                  <c:v>-6.771714008892285E-2</c:v>
                </c:pt>
                <c:pt idx="4">
                  <c:v>-5.417371207083755E-2</c:v>
                </c:pt>
                <c:pt idx="5">
                  <c:v>-4.0630284052752257E-2</c:v>
                </c:pt>
                <c:pt idx="6">
                  <c:v>-1.3543428018085293E-2</c:v>
                </c:pt>
                <c:pt idx="7">
                  <c:v>0</c:v>
                </c:pt>
                <c:pt idx="8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71F-4C18-9C7A-E128698AA934}"/>
            </c:ext>
          </c:extLst>
        </c:ser>
        <c:ser>
          <c:idx val="3"/>
          <c:order val="3"/>
          <c:tx>
            <c:v>1T</c:v>
          </c:tx>
          <c:spPr>
            <a:ln w="28575">
              <a:noFill/>
            </a:ln>
          </c:spPr>
          <c:marker>
            <c:symbol val="x"/>
            <c:size val="4"/>
          </c:marker>
          <c:trendline>
            <c:spPr>
              <a:ln>
                <a:solidFill>
                  <a:srgbClr val="00B0F0"/>
                </a:solidFill>
              </a:ln>
            </c:spPr>
            <c:trendlineType val="poly"/>
            <c:order val="4"/>
            <c:dispRSqr val="0"/>
            <c:dispEq val="0"/>
          </c:trendline>
          <c:xVal>
            <c:numRef>
              <c:f>Sheet1!$B$3:$B$15</c:f>
              <c:numCache>
                <c:formatCode>General</c:formatCode>
                <c:ptCount val="13"/>
                <c:pt idx="0">
                  <c:v>-20</c:v>
                </c:pt>
                <c:pt idx="1">
                  <c:v>-15</c:v>
                </c:pt>
                <c:pt idx="2">
                  <c:v>-10</c:v>
                </c:pt>
                <c:pt idx="3">
                  <c:v>-5</c:v>
                </c:pt>
                <c:pt idx="4">
                  <c:v>0</c:v>
                </c:pt>
                <c:pt idx="5">
                  <c:v>5</c:v>
                </c:pt>
                <c:pt idx="6">
                  <c:v>10</c:v>
                </c:pt>
                <c:pt idx="7">
                  <c:v>15</c:v>
                </c:pt>
                <c:pt idx="8">
                  <c:v>20</c:v>
                </c:pt>
              </c:numCache>
            </c:numRef>
          </c:xVal>
          <c:yVal>
            <c:numRef>
              <c:f>Sheet1!$M$3:$M$15</c:f>
              <c:numCache>
                <c:formatCode>General</c:formatCode>
                <c:ptCount val="13"/>
                <c:pt idx="0">
                  <c:v>0.17000000000155779</c:v>
                </c:pt>
                <c:pt idx="1">
                  <c:v>0.13000000000040757</c:v>
                </c:pt>
                <c:pt idx="2">
                  <c:v>6.000000000172534E-2</c:v>
                </c:pt>
                <c:pt idx="3">
                  <c:v>1.000000000139778E-2</c:v>
                </c:pt>
                <c:pt idx="4">
                  <c:v>0</c:v>
                </c:pt>
                <c:pt idx="5">
                  <c:v>2.0000000000575113E-2</c:v>
                </c:pt>
                <c:pt idx="6">
                  <c:v>8.0000000000080007E-2</c:v>
                </c:pt>
                <c:pt idx="7">
                  <c:v>0.16000000000016001</c:v>
                </c:pt>
                <c:pt idx="8">
                  <c:v>0.26000000000081513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71F-4C18-9C7A-E128698AA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056960"/>
        <c:axId val="224057536"/>
      </c:scatterChart>
      <c:valAx>
        <c:axId val="224056960"/>
        <c:scaling>
          <c:orientation val="minMax"/>
          <c:max val="25"/>
          <c:min val="-25"/>
        </c:scaling>
        <c:delete val="0"/>
        <c:axPos val="b"/>
        <c:title>
          <c:tx>
            <c:rich>
              <a:bodyPr/>
              <a:lstStyle/>
              <a:p>
                <a:pPr>
                  <a:defRPr sz="700" b="0"/>
                </a:pPr>
                <a:r>
                  <a:rPr lang="en-US" sz="700" b="0"/>
                  <a:t>Distance from magnet center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224057536"/>
        <c:crossesAt val="-3.5"/>
        <c:crossBetween val="midCat"/>
        <c:majorUnit val="5"/>
      </c:valAx>
      <c:valAx>
        <c:axId val="224057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700" b="0"/>
                </a:pPr>
                <a:r>
                  <a:rPr lang="en-US" sz="700" b="0" dirty="0"/>
                  <a:t>(B-</a:t>
                </a:r>
                <a:r>
                  <a:rPr lang="en-US" sz="700" b="0" dirty="0" err="1"/>
                  <a:t>Bmax</a:t>
                </a:r>
                <a:r>
                  <a:rPr lang="en-US" sz="700" b="0" dirty="0"/>
                  <a:t>)/</a:t>
                </a:r>
                <a:r>
                  <a:rPr lang="en-US" sz="700" b="0" dirty="0" err="1"/>
                  <a:t>Bmax</a:t>
                </a:r>
                <a:r>
                  <a:rPr lang="en-US" sz="700" b="0" baseline="0" dirty="0"/>
                  <a:t> *10</a:t>
                </a:r>
                <a:r>
                  <a:rPr lang="en-US" sz="700" b="0" baseline="30000" dirty="0"/>
                  <a:t>4</a:t>
                </a:r>
              </a:p>
            </c:rich>
          </c:tx>
          <c:layout>
            <c:manualLayout>
              <c:xMode val="edge"/>
              <c:yMode val="edge"/>
              <c:x val="3.0706708105255377E-2"/>
              <c:y val="0.2687305050104116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600"/>
            </a:pPr>
            <a:endParaRPr lang="en-US"/>
          </a:p>
        </c:txPr>
        <c:crossAx val="224056960"/>
        <c:crossesAt val="-25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8166393701924658"/>
          <c:y val="0.25092980921579233"/>
          <c:w val="0.10480687407675673"/>
          <c:h val="0.35548392388451444"/>
        </c:manualLayout>
      </c:layout>
      <c:overlay val="0"/>
      <c:txPr>
        <a:bodyPr/>
        <a:lstStyle/>
        <a:p>
          <a:pPr>
            <a:defRPr sz="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Change in undulator K</a:t>
            </a:r>
          </a:p>
        </c:rich>
      </c:tx>
      <c:layout>
        <c:manualLayout>
          <c:xMode val="edge"/>
          <c:yMode val="edge"/>
          <c:x val="0.3589227948964035"/>
          <c:y val="6.15315942075610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7324752373406"/>
          <c:y val="0.19455391245826409"/>
          <c:w val="0.8206455594578409"/>
          <c:h val="0.66491175710547301"/>
        </c:manualLayout>
      </c:layout>
      <c:scatterChart>
        <c:scatterStyle val="lineMarker"/>
        <c:varyColors val="0"/>
        <c:ser>
          <c:idx val="0"/>
          <c:order val="0"/>
          <c:tx>
            <c:v>Undulator K</c:v>
          </c:tx>
          <c:spPr>
            <a:ln w="9525" cap="rnd">
              <a:solidFill>
                <a:srgbClr val="0070C0"/>
              </a:solidFill>
              <a:prstDash val="dashDot"/>
              <a:round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3175">
                <a:noFill/>
              </a:ln>
              <a:effectLst/>
            </c:spPr>
          </c:marker>
          <c:xVal>
            <c:numRef>
              <c:f>Sheet1!$A$3:$A$18</c:f>
              <c:numCache>
                <c:formatCode>m/d/yy\ h:mm;@</c:formatCode>
                <c:ptCount val="16"/>
                <c:pt idx="0">
                  <c:v>44494.652777777781</c:v>
                </c:pt>
                <c:pt idx="1">
                  <c:v>44495.359722222223</c:v>
                </c:pt>
                <c:pt idx="2">
                  <c:v>44495.631944444445</c:v>
                </c:pt>
                <c:pt idx="3">
                  <c:v>44496.606944444444</c:v>
                </c:pt>
                <c:pt idx="4">
                  <c:v>44497.363888888889</c:v>
                </c:pt>
                <c:pt idx="5">
                  <c:v>44497.675000000003</c:v>
                </c:pt>
                <c:pt idx="6">
                  <c:v>44498.623611111114</c:v>
                </c:pt>
                <c:pt idx="7">
                  <c:v>44498.624305555553</c:v>
                </c:pt>
                <c:pt idx="8">
                  <c:v>44501.387499999997</c:v>
                </c:pt>
                <c:pt idx="9">
                  <c:v>44502.384722222225</c:v>
                </c:pt>
                <c:pt idx="10">
                  <c:v>44502.384722222225</c:v>
                </c:pt>
                <c:pt idx="11">
                  <c:v>44503.361111111109</c:v>
                </c:pt>
                <c:pt idx="12">
                  <c:v>44504.402777777781</c:v>
                </c:pt>
                <c:pt idx="13">
                  <c:v>44508.361111111109</c:v>
                </c:pt>
                <c:pt idx="14">
                  <c:v>44509.336805555555</c:v>
                </c:pt>
                <c:pt idx="15">
                  <c:v>44511</c:v>
                </c:pt>
              </c:numCache>
            </c:numRef>
          </c:xVal>
          <c:yVal>
            <c:numRef>
              <c:f>Sheet1!$I$3:$I$18</c:f>
              <c:numCache>
                <c:formatCode>0.0</c:formatCode>
                <c:ptCount val="16"/>
                <c:pt idx="0">
                  <c:v>0</c:v>
                </c:pt>
                <c:pt idx="1">
                  <c:v>1.1118475644391193</c:v>
                </c:pt>
                <c:pt idx="2">
                  <c:v>1.3729909911223561</c:v>
                </c:pt>
                <c:pt idx="3">
                  <c:v>0.89054667397995424</c:v>
                </c:pt>
                <c:pt idx="4">
                  <c:v>1.0982131955925023</c:v>
                </c:pt>
                <c:pt idx="5">
                  <c:v>1.3174073884105091</c:v>
                </c:pt>
                <c:pt idx="6">
                  <c:v>2.8200446550769334</c:v>
                </c:pt>
                <c:pt idx="7">
                  <c:v>2.813754023992654</c:v>
                </c:pt>
                <c:pt idx="8">
                  <c:v>3.6105042919164285</c:v>
                </c:pt>
                <c:pt idx="9">
                  <c:v>3.0307762216402971</c:v>
                </c:pt>
                <c:pt idx="10">
                  <c:v>2.8085118253759154</c:v>
                </c:pt>
                <c:pt idx="11">
                  <c:v>3.0569859942847248</c:v>
                </c:pt>
                <c:pt idx="12">
                  <c:v>2.1731166383648364</c:v>
                </c:pt>
                <c:pt idx="13">
                  <c:v>3.1964196743822773</c:v>
                </c:pt>
                <c:pt idx="14">
                  <c:v>2.8892410744985102</c:v>
                </c:pt>
                <c:pt idx="15">
                  <c:v>3.8778065205243015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F2-4E65-89E9-CF2CBBC7E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49487"/>
        <c:axId val="541249903"/>
      </c:scatterChart>
      <c:valAx>
        <c:axId val="5412494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49301670624505273"/>
              <c:y val="0.9266520049682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903"/>
        <c:crosses val="autoZero"/>
        <c:crossBetween val="midCat"/>
        <c:majorUnit val="3"/>
        <c:minorUnit val="0.1"/>
      </c:valAx>
      <c:valAx>
        <c:axId val="54124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∆K/K ∙ 10</a:t>
                </a:r>
                <a:r>
                  <a:rPr lang="en-US" baseline="30000"/>
                  <a:t>4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494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1-23T18:56:30.282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0.64076</cdr:x>
      <cdr:y>0.23906</cdr:y>
    </cdr:from>
    <cdr:to>
      <cdr:x>0.64442</cdr:x>
      <cdr:y>0.56003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B543B90-F913-4448-8480-7E8435835E73}"/>
            </a:ext>
          </a:extLst>
        </cdr:cNvPr>
        <cdr:cNvCxnSpPr/>
      </cdr:nvCxnSpPr>
      <cdr:spPr>
        <a:xfrm xmlns:a="http://schemas.openxmlformats.org/drawingml/2006/main" flipH="1" flipV="1">
          <a:off x="2261906" y="472181"/>
          <a:ext cx="12924" cy="63398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0.38173</cdr:x>
      <cdr:y>0.25349</cdr:y>
    </cdr:from>
    <cdr:to>
      <cdr:x>0.38532</cdr:x>
      <cdr:y>0.56003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6C123199-4099-443B-96E4-088A1EA69A1C}"/>
            </a:ext>
          </a:extLst>
        </cdr:cNvPr>
        <cdr:cNvCxnSpPr/>
      </cdr:nvCxnSpPr>
      <cdr:spPr>
        <a:xfrm xmlns:a="http://schemas.openxmlformats.org/drawingml/2006/main" flipH="1" flipV="1">
          <a:off x="1347506" y="500683"/>
          <a:ext cx="12690" cy="60548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0.38411</cdr:x>
      <cdr:y>0.52878</cdr:y>
    </cdr:from>
    <cdr:to>
      <cdr:x>0.64442</cdr:x>
      <cdr:y>0.52878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E5AE86FD-9D90-48FF-BA27-A5B88780D4E5}"/>
            </a:ext>
          </a:extLst>
        </cdr:cNvPr>
        <cdr:cNvCxnSpPr/>
      </cdr:nvCxnSpPr>
      <cdr:spPr>
        <a:xfrm xmlns:a="http://schemas.openxmlformats.org/drawingml/2006/main">
          <a:off x="2033358" y="1289388"/>
          <a:ext cx="1377998" cy="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0.43826</cdr:x>
      <cdr:y>0.43941</cdr:y>
    </cdr:from>
    <cdr:to>
      <cdr:x>0.55737</cdr:x>
      <cdr:y>0.52928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320025" y="1071455"/>
          <a:ext cx="630527" cy="219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17mm</a:t>
          </a:r>
        </a:p>
      </cdr:txBody>
    </cdr:sp>
  </cdr:relSizeAnchor>
  <cdr:relSizeAnchor xmlns:cdr="http://schemas.openxmlformats.org/drawingml/2006/chartDrawing">
    <cdr:from>
      <cdr:x>0.31697</cdr:x>
      <cdr:y>0.56288</cdr:y>
    </cdr:from>
    <cdr:to>
      <cdr:x>0.43608</cdr:x>
      <cdr:y>0.67529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18906" y="1111790"/>
          <a:ext cx="420463" cy="222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Hall probe</a:t>
          </a:r>
        </a:p>
      </cdr:txBody>
    </cdr:sp>
  </cdr:relSizeAnchor>
  <cdr:relSizeAnchor xmlns:cdr="http://schemas.openxmlformats.org/drawingml/2006/chartDrawing">
    <cdr:from>
      <cdr:x>0.56135</cdr:x>
      <cdr:y>0.56674</cdr:y>
    </cdr:from>
    <cdr:to>
      <cdr:x>0.68046</cdr:x>
      <cdr:y>0.72979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81602" y="1119410"/>
          <a:ext cx="420464" cy="32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 smtClean="0"/>
            <a:t>NMR Probe</a:t>
          </a:r>
          <a:endParaRPr lang="en-US" sz="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0.46142</cdr:x>
      <cdr:y>0.19208</cdr:y>
    </cdr:from>
    <cdr:to>
      <cdr:x>0.46285</cdr:x>
      <cdr:y>0.8542</cdr:y>
    </cdr:to>
    <cdr:cxnSp macro="">
      <cdr:nvCxnSpPr>
        <cdr:cNvPr id="2" name="Straight Connector 1"/>
        <cdr:cNvCxnSpPr/>
      </cdr:nvCxnSpPr>
      <cdr:spPr>
        <a:xfrm xmlns:a="http://schemas.openxmlformats.org/drawingml/2006/main" flipH="1" flipV="1">
          <a:off x="2646656" y="500332"/>
          <a:ext cx="8255" cy="172466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1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8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0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11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0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0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Accelerator Systems – 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F389F0-8E96-014C-BB8A-6B652A55FC2D}"/>
              </a:ext>
            </a:extLst>
          </p:cNvPr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7FA135EB-01B5-FC44-A105-B0240773E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857273"/>
            <a:ext cx="8001000" cy="28622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LCLS-II-HE/WBS 1.03 AS   |   &lt;TITLE&gt;                                                                F.G. Garcia                                                                                                       &lt;DATE&gt;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AEA475-1ED8-9645-B4EF-0988CABBA932}"/>
              </a:ext>
            </a:extLst>
          </p:cNvPr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7FA135EB-01B5-FC44-A105-B0240773E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857273"/>
            <a:ext cx="8001000" cy="28622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LCLS-II-HE/WBS 1.03 AS   |   &lt;TITLE&gt;                                                                F.G. Garcia                                                                                                       &lt;DATE&gt;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1D21D4-D160-3D44-A842-E3C1D06D8DD2}"/>
              </a:ext>
            </a:extLst>
          </p:cNvPr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7FA135EB-01B5-FC44-A105-B0240773E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857273"/>
            <a:ext cx="8001000" cy="28622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LCLS-II-HE/WBS 1.03 AS   |   &lt;TITLE&gt;                                                                F.G. Garcia                                                                                                       &lt;DATE&gt;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2708D5-8B4B-0D43-BC48-4E38959BC794}"/>
              </a:ext>
            </a:extLst>
          </p:cNvPr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7FA135EB-01B5-FC44-A105-B0240773E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857273"/>
            <a:ext cx="8001000" cy="28622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LCLS-II-HE/WBS 1.03 AS   |   &lt;TITLE&gt;                                                                F.G. Garcia                                                                                                       &lt;DATE&gt;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CA4485-1AFB-BE41-B00F-539571BEAD78}"/>
              </a:ext>
            </a:extLst>
          </p:cNvPr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>
            <a:extLst>
              <a:ext uri="{FF2B5EF4-FFF2-40B4-BE49-F238E27FC236}">
                <a16:creationId xmlns:a16="http://schemas.microsoft.com/office/drawing/2014/main" id="{7FA135EB-01B5-FC44-A105-B0240773E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857273"/>
            <a:ext cx="8001000" cy="28622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LCLS-II-HE/WBS 1.03 AS   |   &lt;TITLE&gt;                                                                F.G. Garcia                                                                                                       &lt;DATE&gt;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7FA135EB-01B5-FC44-A105-B0240773EE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57200" y="4857273"/>
            <a:ext cx="8001000" cy="28622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LCLS-II-HE/WBS 1.03 AS   |   &lt;TITLE&gt;                                                                F.G. Garcia                                                                                                       &lt;DATE&gt;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4800600"/>
            <a:ext cx="4126528" cy="235745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LCLS-II Director's Review, February 12-14, 2019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" y="805785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83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emf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JP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44463" y="1931416"/>
            <a:ext cx="6891573" cy="1032544"/>
          </a:xfrm>
        </p:spPr>
        <p:txBody>
          <a:bodyPr/>
          <a:lstStyle/>
          <a:p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US" sz="2800" dirty="0"/>
              <a:t>LCLS-II-HE SXU short prototype </a:t>
            </a:r>
            <a:r>
              <a:rPr lang="en-US" sz="2800" dirty="0" smtClean="0"/>
              <a:t>measurements</a:t>
            </a:r>
            <a:endParaRPr lang="en-CA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44463" y="3814067"/>
            <a:ext cx="8008937" cy="553823"/>
          </a:xfrm>
        </p:spPr>
        <p:txBody>
          <a:bodyPr/>
          <a:lstStyle/>
          <a:p>
            <a:r>
              <a:rPr lang="en-US" sz="1200" dirty="0"/>
              <a:t>Yurii Levashov </a:t>
            </a:r>
            <a:r>
              <a:rPr lang="en-US" sz="1200" dirty="0" smtClean="0"/>
              <a:t>2/11/2022</a:t>
            </a:r>
            <a:endParaRPr lang="en-US" sz="1200" dirty="0"/>
          </a:p>
          <a:p>
            <a:endParaRPr lang="en-CA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30" y="209550"/>
            <a:ext cx="5073070" cy="144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016222"/>
            <a:ext cx="2133599" cy="197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551" y="3295853"/>
            <a:ext cx="2133600" cy="352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274" y="3726521"/>
            <a:ext cx="2131523" cy="666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782" y="4515778"/>
            <a:ext cx="1711157" cy="36576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1BCA79C-24F2-4455-93F9-8289EFB5C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574" y="4097238"/>
            <a:ext cx="1634223" cy="8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probe measurement accuracy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6200" y="901669"/>
            <a:ext cx="8686800" cy="990600"/>
          </a:xfrm>
        </p:spPr>
        <p:txBody>
          <a:bodyPr>
            <a:normAutofit/>
          </a:bodyPr>
          <a:lstStyle/>
          <a:p>
            <a:r>
              <a:rPr lang="en-US" sz="1200" dirty="0"/>
              <a:t>The measurement </a:t>
            </a:r>
            <a:r>
              <a:rPr lang="en-US" sz="1200" dirty="0" smtClean="0"/>
              <a:t>accuracy checked </a:t>
            </a:r>
            <a:r>
              <a:rPr lang="en-US" sz="1200" dirty="0"/>
              <a:t>by measuring the prototype repeatedly. The test consists of alternate Hall probe recalibrations and the prototype re-measurements.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gap of the prototype </a:t>
            </a:r>
            <a:r>
              <a:rPr lang="en-US" sz="1200" dirty="0" smtClean="0"/>
              <a:t>set </a:t>
            </a:r>
            <a:r>
              <a:rPr lang="en-US" sz="1200" dirty="0"/>
              <a:t>to 7.3mm and was not changed during the test. The change in the gap </a:t>
            </a:r>
            <a:r>
              <a:rPr lang="en-US" sz="1200" dirty="0" smtClean="0"/>
              <a:t>was </a:t>
            </a:r>
            <a:r>
              <a:rPr lang="en-US" sz="1200" dirty="0"/>
              <a:t>due to the gap drift under the magnetic field force and the gap change due to ambient temperature variations. </a:t>
            </a:r>
            <a:endParaRPr lang="en-US" sz="12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843229"/>
              </p:ext>
            </p:extLst>
          </p:nvPr>
        </p:nvGraphicFramePr>
        <p:xfrm>
          <a:off x="1219200" y="1892269"/>
          <a:ext cx="5735955" cy="2486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 flipV="1">
            <a:off x="4337472" y="2280914"/>
            <a:ext cx="8203" cy="1724671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5189803" y="2280913"/>
            <a:ext cx="8203" cy="1724671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638800" y="2280912"/>
            <a:ext cx="8203" cy="1724671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060752" y="2266951"/>
            <a:ext cx="1" cy="1752600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800350" y="2266950"/>
            <a:ext cx="1" cy="1752601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63158" y="2266950"/>
            <a:ext cx="0" cy="1752601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2197496" y="2266950"/>
            <a:ext cx="8202" cy="1752601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83994" y="2834934"/>
            <a:ext cx="2838450" cy="200025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757" y="4447099"/>
            <a:ext cx="8479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First few measurements </a:t>
            </a:r>
            <a:r>
              <a:rPr lang="en-US" sz="1200" dirty="0"/>
              <a:t>during the gap initial </a:t>
            </a:r>
            <a:r>
              <a:rPr lang="en-US" sz="1200" dirty="0" smtClean="0"/>
              <a:t>drift ignored. The </a:t>
            </a:r>
            <a:r>
              <a:rPr lang="en-US" sz="1200" dirty="0"/>
              <a:t>deviations from the linear fit </a:t>
            </a:r>
            <a:r>
              <a:rPr lang="en-US" sz="1200" dirty="0" smtClean="0"/>
              <a:t>are less than ±</a:t>
            </a:r>
            <a:r>
              <a:rPr lang="en-US" sz="1200" dirty="0"/>
              <a:t>9∙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-5</a:t>
            </a:r>
            <a:r>
              <a:rPr lang="en-US" sz="1200" dirty="0" smtClean="0"/>
              <a:t> .</a:t>
            </a:r>
          </a:p>
          <a:p>
            <a:r>
              <a:rPr lang="en-US" sz="1200" dirty="0" smtClean="0"/>
              <a:t>The </a:t>
            </a:r>
            <a:r>
              <a:rPr lang="en-US" sz="1200" dirty="0"/>
              <a:t>measurement errors include the calibration, </a:t>
            </a:r>
            <a:r>
              <a:rPr lang="en-US" sz="1200" dirty="0" smtClean="0"/>
              <a:t>probe alignment</a:t>
            </a:r>
            <a:r>
              <a:rPr lang="en-US" sz="1200" dirty="0"/>
              <a:t>, and the temperature </a:t>
            </a:r>
            <a:r>
              <a:rPr lang="en-US" sz="1200" dirty="0" smtClean="0"/>
              <a:t>gap drift </a:t>
            </a:r>
            <a:r>
              <a:rPr lang="en-US" sz="1200" dirty="0"/>
              <a:t>errors.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Hall probe measurement accuracy </a:t>
            </a:r>
            <a:r>
              <a:rPr lang="en-US" sz="1200" dirty="0" smtClean="0"/>
              <a:t>meets </a:t>
            </a:r>
            <a:r>
              <a:rPr lang="en-US" sz="1200" dirty="0"/>
              <a:t>the LCLS-HE </a:t>
            </a:r>
            <a:r>
              <a:rPr lang="en-US" sz="1200" dirty="0" smtClean="0"/>
              <a:t>requirements </a:t>
            </a:r>
            <a:r>
              <a:rPr lang="en-US" sz="1200" dirty="0"/>
              <a:t>(&lt;1∙10</a:t>
            </a:r>
            <a:r>
              <a:rPr lang="en-US" sz="1200" baseline="30000" dirty="0"/>
              <a:t>-4</a:t>
            </a:r>
            <a:r>
              <a:rPr lang="en-US" sz="1200" dirty="0"/>
              <a:t>).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948436" y="2816984"/>
            <a:ext cx="72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Calibrations</a:t>
            </a:r>
            <a:endParaRPr lang="en-US" sz="800" dirty="0"/>
          </a:p>
        </p:txBody>
      </p:sp>
      <p:cxnSp>
        <p:nvCxnSpPr>
          <p:cNvPr id="31" name="Straight Arrow Connector 30"/>
          <p:cNvCxnSpPr>
            <a:stCxn id="29" idx="1"/>
          </p:cNvCxnSpPr>
          <p:nvPr/>
        </p:nvCxnSpPr>
        <p:spPr>
          <a:xfrm flipH="1">
            <a:off x="5647004" y="2924706"/>
            <a:ext cx="301432" cy="107722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198006" y="2931629"/>
            <a:ext cx="739031" cy="450690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2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Crosstalk between undulator and the phase shifter.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152400" y="1276350"/>
            <a:ext cx="8915400" cy="3799142"/>
          </a:xfrm>
        </p:spPr>
        <p:txBody>
          <a:bodyPr>
            <a:normAutofit/>
          </a:bodyPr>
          <a:lstStyle/>
          <a:p>
            <a:r>
              <a:rPr lang="en-US" sz="1200" dirty="0"/>
              <a:t>If the distance between an undulator and a phase shifter is too small the field integrals will change with gap change. </a:t>
            </a:r>
          </a:p>
          <a:p>
            <a:r>
              <a:rPr lang="en-US" sz="1200" dirty="0" smtClean="0"/>
              <a:t>Set </a:t>
            </a:r>
            <a:r>
              <a:rPr lang="en-US" sz="1200" dirty="0"/>
              <a:t>the prototype and a phase shifter next to each other at different spacing between them and measure field integrals vs. </a:t>
            </a:r>
            <a:r>
              <a:rPr lang="en-US" sz="1200" dirty="0" smtClean="0"/>
              <a:t>gap to find the </a:t>
            </a:r>
            <a:r>
              <a:rPr lang="en-US" sz="1200" dirty="0"/>
              <a:t>minimum distance at which the change in field integrals is insignificant.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343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123950"/>
            <a:ext cx="7880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The </a:t>
            </a:r>
            <a:r>
              <a:rPr lang="en-US" sz="1200" dirty="0" smtClean="0"/>
              <a:t>magnetic structure design meets the requirements. The </a:t>
            </a:r>
            <a:r>
              <a:rPr lang="en-US" sz="1200" dirty="0" smtClean="0"/>
              <a:t>short prototype does not represent the full scale device. Only partial satisfaction of these requirements could be stated</a:t>
            </a:r>
            <a:r>
              <a:rPr lang="en-US" sz="1200" dirty="0" smtClean="0"/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Field shimming options are sufficient for tuning the field integrals. </a:t>
            </a:r>
            <a:endParaRPr lang="en-US" sz="12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Magnet/pole recess increased from 0.140mm to 0.300mm for ferromagnetic shims installation. 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Hall probe measurements accuracy is &lt;</a:t>
            </a:r>
            <a:r>
              <a:rPr lang="en-US" sz="1200" dirty="0"/>
              <a:t>1∙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-4 </a:t>
            </a:r>
            <a:r>
              <a:rPr lang="en-US" sz="1200" dirty="0" smtClean="0"/>
              <a:t>, meets the requirements on K measurements.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Undulator/phase shifter cross-talk starts at   cm.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80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&amp; Scope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332" y="1193275"/>
            <a:ext cx="8916899" cy="3359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New</a:t>
            </a:r>
            <a:r>
              <a:rPr lang="en-US" sz="1200" dirty="0"/>
              <a:t>, 56 mm </a:t>
            </a:r>
            <a:r>
              <a:rPr lang="en-US" sz="1200" dirty="0" smtClean="0"/>
              <a:t>period magnet structure were designed by LBNL. The structures were optimized for max magnetic field and minimum pole saturation. The goal was to e</a:t>
            </a:r>
            <a:r>
              <a:rPr lang="en-US" sz="1200" dirty="0" smtClean="0"/>
              <a:t>valuate </a:t>
            </a:r>
            <a:r>
              <a:rPr lang="en-US" sz="1200" dirty="0"/>
              <a:t>the new magnetic design, confirm that it meets all the </a:t>
            </a:r>
            <a:r>
              <a:rPr lang="en-US" sz="1200" dirty="0" smtClean="0"/>
              <a:t>PRD </a:t>
            </a:r>
            <a:r>
              <a:rPr lang="en-US" sz="1200" dirty="0" smtClean="0"/>
              <a:t>tolerances on magnetic field. </a:t>
            </a:r>
            <a:endParaRPr lang="en-US" sz="1200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Get hands-on experience working with the new magnetic structure; be prepared </a:t>
            </a:r>
            <a:r>
              <a:rPr lang="en-US" sz="1200" dirty="0"/>
              <a:t>in advance for the full-scale prototype tuning.</a:t>
            </a:r>
            <a:endParaRPr lang="en-US" sz="1200" b="1" dirty="0"/>
          </a:p>
          <a:p>
            <a:pPr>
              <a:lnSpc>
                <a:spcPct val="150000"/>
              </a:lnSpc>
            </a:pPr>
            <a:r>
              <a:rPr lang="en-US" sz="1200" b="1" dirty="0"/>
              <a:t>Tests:</a:t>
            </a:r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Evaluate magnetic structure design. Measure the prototype with calibrated Hall probe, analyze the fields. Measure field integrals vs. gap</a:t>
            </a:r>
            <a:r>
              <a:rPr lang="en-US" sz="1200" dirty="0" smtClean="0"/>
              <a:t>.</a:t>
            </a:r>
            <a:endParaRPr lang="en-US" sz="1200" dirty="0"/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Study shim signatures and saturation effects. Evaluate if shims are adequate for tuning. </a:t>
            </a:r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Study </a:t>
            </a:r>
            <a:r>
              <a:rPr lang="en-US" sz="1200" dirty="0"/>
              <a:t>Hall probe measurements at Kugler bench and Hall probe calibration</a:t>
            </a:r>
            <a:r>
              <a:rPr lang="en-US" sz="1200" dirty="0" smtClean="0"/>
              <a:t>. Make sure the measurement accuracy meets the tolerances on undulator </a:t>
            </a:r>
            <a:r>
              <a:rPr lang="en-US" sz="1200" dirty="0" smtClean="0"/>
              <a:t>K (&lt;20% of total tolerance).</a:t>
            </a:r>
            <a:endParaRPr lang="en-US" sz="1200" dirty="0"/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Study magnet crosstalk between SXU undulator and </a:t>
            </a:r>
            <a:r>
              <a:rPr lang="en-US" sz="1200" dirty="0" smtClean="0"/>
              <a:t>new SXR phase </a:t>
            </a:r>
            <a:r>
              <a:rPr lang="en-US" sz="1200" dirty="0"/>
              <a:t>shifter. Find the minimum distance at which the change in field integrals is insignificant. </a:t>
            </a:r>
          </a:p>
          <a:p>
            <a:pPr lvl="1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75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Set-up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336877" y="1000626"/>
            <a:ext cx="6269392" cy="12918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Two </a:t>
            </a:r>
            <a:r>
              <a:rPr lang="en-US" sz="1200" dirty="0" smtClean="0">
                <a:latin typeface="+mn-lt"/>
              </a:rPr>
              <a:t>14 poles, 36cm long magnet </a:t>
            </a:r>
            <a:r>
              <a:rPr lang="en-US" sz="1200" dirty="0" smtClean="0">
                <a:latin typeface="+mn-lt"/>
              </a:rPr>
              <a:t>structures </a:t>
            </a:r>
            <a:r>
              <a:rPr lang="en-US" sz="1200" dirty="0" smtClean="0">
                <a:latin typeface="+mn-lt"/>
              </a:rPr>
              <a:t>were ordered, assembled </a:t>
            </a:r>
            <a:r>
              <a:rPr lang="en-US" sz="1200" dirty="0" smtClean="0">
                <a:latin typeface="+mn-lt"/>
              </a:rPr>
              <a:t>and mechanically tested at LBNL. </a:t>
            </a: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+mn-lt"/>
              </a:rPr>
              <a:t>At SLAC </a:t>
            </a:r>
            <a:r>
              <a:rPr lang="en-US" sz="1200" dirty="0" smtClean="0">
                <a:latin typeface="+mn-lt"/>
              </a:rPr>
              <a:t>we </a:t>
            </a:r>
            <a:r>
              <a:rPr lang="en-US" sz="1200" dirty="0" smtClean="0">
                <a:latin typeface="+mn-lt"/>
              </a:rPr>
              <a:t>had </a:t>
            </a:r>
            <a:r>
              <a:rPr lang="en-US" sz="1200" dirty="0" smtClean="0">
                <a:latin typeface="+mn-lt"/>
              </a:rPr>
              <a:t>the structures assembled on </a:t>
            </a:r>
            <a:r>
              <a:rPr lang="en-US" sz="1200" dirty="0">
                <a:latin typeface="+mn-lt"/>
              </a:rPr>
              <a:t>a 1m long prototype frame, leftover from LSLC-II </a:t>
            </a:r>
            <a:r>
              <a:rPr lang="en-US" sz="1200" dirty="0" smtClean="0">
                <a:latin typeface="+mn-lt"/>
              </a:rPr>
              <a:t>project, to make a short prototype of </a:t>
            </a:r>
            <a:r>
              <a:rPr lang="en-US" sz="1200" dirty="0" smtClean="0">
                <a:latin typeface="+mn-lt"/>
              </a:rPr>
              <a:t>LCLS-HE </a:t>
            </a:r>
            <a:r>
              <a:rPr lang="en-US" sz="1200" dirty="0" smtClean="0">
                <a:latin typeface="+mn-lt"/>
              </a:rPr>
              <a:t>undulator. </a:t>
            </a: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No </a:t>
            </a:r>
            <a:r>
              <a:rPr lang="en-US" sz="1200" dirty="0" smtClean="0">
                <a:latin typeface="+mn-lt"/>
              </a:rPr>
              <a:t>gap encoders; the motor encoders’ offsets </a:t>
            </a:r>
            <a:r>
              <a:rPr lang="en-US" sz="1200" dirty="0" smtClean="0">
                <a:latin typeface="+mn-lt"/>
              </a:rPr>
              <a:t>set </a:t>
            </a:r>
            <a:r>
              <a:rPr lang="en-US" sz="1200" dirty="0" smtClean="0">
                <a:latin typeface="+mn-lt"/>
              </a:rPr>
              <a:t>at 7.2mm gap with the use of a ceramic block. Accuracy of setting the gap with motor encoders </a:t>
            </a:r>
            <a:r>
              <a:rPr lang="en-US" sz="1200" dirty="0" smtClean="0">
                <a:latin typeface="+mn-lt"/>
              </a:rPr>
              <a:t>enough </a:t>
            </a:r>
            <a:r>
              <a:rPr lang="en-US" sz="1200" dirty="0" smtClean="0">
                <a:latin typeface="+mn-lt"/>
              </a:rPr>
              <a:t>for the tests</a:t>
            </a:r>
            <a:r>
              <a:rPr lang="en-US" sz="1200" dirty="0" smtClean="0">
                <a:latin typeface="+mn-lt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1200" dirty="0" smtClean="0">
                <a:latin typeface="+mn-lt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111" r="16666" b="1111"/>
          <a:stretch/>
        </p:blipFill>
        <p:spPr>
          <a:xfrm>
            <a:off x="6248400" y="2292466"/>
            <a:ext cx="2104393" cy="2635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1753" y="1217098"/>
            <a:ext cx="2653302" cy="2009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6480" y="2647950"/>
            <a:ext cx="40386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/>
              <a:t>The prototype </a:t>
            </a:r>
            <a:r>
              <a:rPr lang="en-US" sz="1200" dirty="0" smtClean="0"/>
              <a:t>tested </a:t>
            </a:r>
            <a:r>
              <a:rPr lang="en-US" sz="1200" dirty="0"/>
              <a:t>at SLAC MMF on SXU measurement bench. Magnet structures </a:t>
            </a:r>
            <a:r>
              <a:rPr lang="en-US" sz="1200" dirty="0" smtClean="0"/>
              <a:t>aligned </a:t>
            </a:r>
            <a:r>
              <a:rPr lang="en-US" sz="1200" dirty="0"/>
              <a:t>to each other and to the bench granite with the use of a laser tracker. </a:t>
            </a:r>
            <a:endParaRPr lang="en-US" sz="1200" dirty="0" smtClean="0"/>
          </a:p>
          <a:p>
            <a:pPr>
              <a:spcAft>
                <a:spcPts val="300"/>
              </a:spcAft>
            </a:pPr>
            <a:r>
              <a:rPr lang="en-US" sz="1200" dirty="0" smtClean="0"/>
              <a:t>The </a:t>
            </a:r>
            <a:r>
              <a:rPr lang="en-US" sz="1200" dirty="0"/>
              <a:t>taper in the magnetic field along the beam axis </a:t>
            </a:r>
            <a:r>
              <a:rPr lang="en-US" sz="1200" dirty="0" smtClean="0"/>
              <a:t>corrected </a:t>
            </a:r>
            <a:r>
              <a:rPr lang="en-US" sz="1200" dirty="0"/>
              <a:t>by inserting shims in between the magnets’ keepers and supporting </a:t>
            </a:r>
            <a:r>
              <a:rPr lang="en-US" sz="1200" dirty="0" err="1"/>
              <a:t>strongbacks</a:t>
            </a:r>
            <a:r>
              <a:rPr lang="en-US" sz="1200" dirty="0"/>
              <a:t>. </a:t>
            </a:r>
          </a:p>
          <a:p>
            <a:r>
              <a:rPr lang="en-CA" sz="1200" dirty="0">
                <a:solidFill>
                  <a:srgbClr val="000000"/>
                </a:solidFill>
              </a:rPr>
              <a:t>The same Sentron 2-D Hall probe </a:t>
            </a:r>
            <a:r>
              <a:rPr lang="en-CA" sz="1200" dirty="0" smtClean="0">
                <a:solidFill>
                  <a:srgbClr val="000000"/>
                </a:solidFill>
              </a:rPr>
              <a:t>used </a:t>
            </a:r>
            <a:r>
              <a:rPr lang="en-CA" sz="1200" dirty="0">
                <a:solidFill>
                  <a:srgbClr val="000000"/>
                </a:solidFill>
              </a:rPr>
              <a:t>to measure fields, as for LCLS-II SXUs.</a:t>
            </a:r>
          </a:p>
          <a:p>
            <a:r>
              <a:rPr lang="en-US" sz="1200" dirty="0"/>
              <a:t>Stretched wire technique </a:t>
            </a:r>
            <a:r>
              <a:rPr lang="en-US" sz="1200" dirty="0" smtClean="0"/>
              <a:t>used </a:t>
            </a:r>
            <a:r>
              <a:rPr lang="en-US" sz="1200" dirty="0"/>
              <a:t>to measure field integrals. The same device used for LCLS-I and LCLS-II field integral measurements (long coil, 150 turns).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528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magnetic </a:t>
            </a:r>
            <a:r>
              <a:rPr lang="en-US" dirty="0"/>
              <a:t>structure design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276600" y="1163418"/>
            <a:ext cx="56084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4" lvl="1" indent="0">
              <a:lnSpc>
                <a:spcPct val="100000"/>
              </a:lnSpc>
              <a:buNone/>
            </a:pPr>
            <a:r>
              <a:rPr lang="en-CA" sz="1200" dirty="0">
                <a:solidFill>
                  <a:srgbClr val="000000"/>
                </a:solidFill>
              </a:rPr>
              <a:t>Initial </a:t>
            </a:r>
            <a:r>
              <a:rPr lang="en-CA" sz="1200" dirty="0" smtClean="0">
                <a:solidFill>
                  <a:srgbClr val="000000"/>
                </a:solidFill>
              </a:rPr>
              <a:t>measurements (before tuning):</a:t>
            </a:r>
          </a:p>
          <a:p>
            <a:pPr marL="295274" lvl="1" indent="-285750">
              <a:lnSpc>
                <a:spcPct val="100000"/>
              </a:lnSpc>
            </a:pPr>
            <a:r>
              <a:rPr lang="en-CA" sz="1200" dirty="0" smtClean="0">
                <a:solidFill>
                  <a:srgbClr val="000000"/>
                </a:solidFill>
              </a:rPr>
              <a:t>The </a:t>
            </a:r>
            <a:r>
              <a:rPr lang="en-CA" sz="1200" dirty="0">
                <a:solidFill>
                  <a:srgbClr val="000000"/>
                </a:solidFill>
              </a:rPr>
              <a:t>K at 7.2mm gap = 9.69 ( 9.21 PRD); 5% stronger</a:t>
            </a:r>
            <a:r>
              <a:rPr lang="en-CA" sz="1200" dirty="0" smtClean="0">
                <a:solidFill>
                  <a:srgbClr val="000000"/>
                </a:solidFill>
              </a:rPr>
              <a:t>!</a:t>
            </a:r>
          </a:p>
          <a:p>
            <a:pPr marL="295274" lvl="1" indent="-285750">
              <a:lnSpc>
                <a:spcPct val="100000"/>
              </a:lnSpc>
            </a:pPr>
            <a:r>
              <a:rPr lang="en-US" sz="1200" dirty="0" err="1" smtClean="0"/>
              <a:t>B</a:t>
            </a:r>
            <a:r>
              <a:rPr lang="en-US" sz="1200" baseline="-25000" dirty="0" err="1" smtClean="0"/>
              <a:t>x</a:t>
            </a:r>
            <a:r>
              <a:rPr lang="en-US" sz="1200" dirty="0" smtClean="0"/>
              <a:t> field is small, </a:t>
            </a:r>
            <a:r>
              <a:rPr lang="en-US" sz="1200" dirty="0"/>
              <a:t>below 10G. </a:t>
            </a:r>
            <a:r>
              <a:rPr lang="en-US" sz="1200" dirty="0" smtClean="0"/>
              <a:t>No </a:t>
            </a:r>
            <a:r>
              <a:rPr lang="en-US" sz="1200" dirty="0"/>
              <a:t>large magnetization </a:t>
            </a:r>
            <a:r>
              <a:rPr lang="en-US" sz="1200" dirty="0" smtClean="0"/>
              <a:t>errors in the magnets, the </a:t>
            </a:r>
            <a:r>
              <a:rPr lang="en-US" sz="1200" dirty="0"/>
              <a:t>pole alignment is </a:t>
            </a:r>
            <a:r>
              <a:rPr lang="en-US" sz="1200" dirty="0" smtClean="0"/>
              <a:t>good, magnet sorting is good. </a:t>
            </a:r>
            <a:endParaRPr lang="en-US" sz="1200" dirty="0" smtClean="0"/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Phase shake = 2.4</a:t>
            </a:r>
            <a:r>
              <a:rPr lang="en-US" sz="1200" dirty="0" smtClean="0"/>
              <a:t>° </a:t>
            </a:r>
            <a:r>
              <a:rPr lang="en-US" sz="1200" dirty="0" smtClean="0"/>
              <a:t>(&lt;5°)</a:t>
            </a:r>
            <a:endParaRPr lang="en-US" sz="1200" dirty="0" smtClean="0"/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Magnetic field roll-off = 3.5·10</a:t>
            </a:r>
            <a:r>
              <a:rPr lang="en-US" sz="1200" baseline="30000" dirty="0" smtClean="0"/>
              <a:t>-4</a:t>
            </a:r>
            <a:r>
              <a:rPr lang="en-US" sz="1200" dirty="0" smtClean="0"/>
              <a:t> </a:t>
            </a:r>
            <a:r>
              <a:rPr lang="en-CA" sz="1200" dirty="0" smtClean="0">
                <a:solidFill>
                  <a:srgbClr val="000000"/>
                </a:solidFill>
              </a:rPr>
              <a:t>1/mm</a:t>
            </a:r>
            <a:r>
              <a:rPr lang="en-CA" sz="1200" baseline="30000" dirty="0" smtClean="0">
                <a:solidFill>
                  <a:srgbClr val="000000"/>
                </a:solidFill>
              </a:rPr>
              <a:t>2 </a:t>
            </a:r>
            <a:r>
              <a:rPr lang="en-CA" sz="1200" dirty="0" smtClean="0">
                <a:solidFill>
                  <a:srgbClr val="000000"/>
                </a:solidFill>
              </a:rPr>
              <a:t>(</a:t>
            </a:r>
            <a:r>
              <a:rPr lang="en-CA" sz="1200" dirty="0">
                <a:solidFill>
                  <a:srgbClr val="000000"/>
                </a:solidFill>
              </a:rPr>
              <a:t>&lt; 5·10</a:t>
            </a:r>
            <a:r>
              <a:rPr lang="en-CA" sz="1200" baseline="30000" dirty="0">
                <a:solidFill>
                  <a:srgbClr val="000000"/>
                </a:solidFill>
              </a:rPr>
              <a:t>-4</a:t>
            </a:r>
            <a:r>
              <a:rPr lang="en-CA" sz="1200" dirty="0">
                <a:solidFill>
                  <a:srgbClr val="000000"/>
                </a:solidFill>
              </a:rPr>
              <a:t> </a:t>
            </a:r>
            <a:r>
              <a:rPr lang="en-CA" sz="1200" dirty="0" smtClean="0">
                <a:solidFill>
                  <a:srgbClr val="000000"/>
                </a:solidFill>
              </a:rPr>
              <a:t>)</a:t>
            </a:r>
            <a:endParaRPr lang="en-US" sz="1200" dirty="0" smtClean="0"/>
          </a:p>
          <a:p>
            <a:pPr marL="295274" lvl="1" indent="-285750">
              <a:lnSpc>
                <a:spcPct val="100000"/>
              </a:lnSpc>
            </a:pPr>
            <a:r>
              <a:rPr lang="en-US" sz="1200" dirty="0" smtClean="0"/>
              <a:t>Saturation starts below 8mm gap and is </a:t>
            </a:r>
            <a:r>
              <a:rPr lang="en-US" sz="1200" dirty="0" smtClean="0"/>
              <a:t>small </a:t>
            </a:r>
            <a:r>
              <a:rPr lang="en-US" sz="1200" dirty="0"/>
              <a:t>(~ </a:t>
            </a:r>
            <a:r>
              <a:rPr lang="en-US" sz="1200" dirty="0" smtClean="0"/>
              <a:t>2·10</a:t>
            </a:r>
            <a:r>
              <a:rPr lang="en-US" sz="1200" baseline="30000" dirty="0" smtClean="0"/>
              <a:t>-3</a:t>
            </a:r>
            <a:r>
              <a:rPr lang="en-US" sz="1200" dirty="0" smtClean="0"/>
              <a:t>).</a:t>
            </a:r>
            <a:endParaRPr lang="en-US" sz="1200" dirty="0"/>
          </a:p>
          <a:p>
            <a:pPr marL="295274" lvl="1" indent="-285750">
              <a:lnSpc>
                <a:spcPct val="100000"/>
              </a:lnSpc>
            </a:pPr>
            <a:endParaRPr lang="en-CA" sz="12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" y="971550"/>
            <a:ext cx="313753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105149"/>
            <a:ext cx="2905125" cy="19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28950"/>
            <a:ext cx="2999740" cy="20050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172200" y="342138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~25µTm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jumps </a:t>
            </a:r>
            <a:r>
              <a:rPr lang="en-US" sz="1200" dirty="0"/>
              <a:t>after each end section </a:t>
            </a:r>
            <a:r>
              <a:rPr lang="en-US" sz="1200" dirty="0" smtClean="0"/>
              <a:t>in </a:t>
            </a:r>
            <a:r>
              <a:rPr lang="en-US" sz="1200" dirty="0"/>
              <a:t>the same direction, </a:t>
            </a:r>
            <a:r>
              <a:rPr lang="en-US" sz="1200" dirty="0" smtClean="0"/>
              <a:t>~50µTm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</a:t>
            </a:r>
            <a:r>
              <a:rPr lang="en-US" sz="1200" dirty="0"/>
              <a:t>in</a:t>
            </a:r>
            <a:r>
              <a:rPr lang="en-US" sz="1200" baseline="30000" dirty="0"/>
              <a:t> </a:t>
            </a:r>
            <a:r>
              <a:rPr lang="en-US" sz="1200" dirty="0" smtClean="0"/>
              <a:t>total, agree with </a:t>
            </a:r>
            <a:r>
              <a:rPr lang="en-US" sz="1200" dirty="0"/>
              <a:t>simulations done by </a:t>
            </a:r>
            <a:r>
              <a:rPr lang="en-US" sz="1200" dirty="0" smtClean="0"/>
              <a:t>LBNL (&lt;200µTm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).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72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integrals vs Gap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15" y="3112198"/>
            <a:ext cx="2924175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66272" y="3486150"/>
            <a:ext cx="4865053" cy="1447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The device is short, only the first field integrals measured.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Background </a:t>
            </a:r>
            <a:r>
              <a:rPr lang="en-US" sz="1200" dirty="0" smtClean="0"/>
              <a:t>field integrals measured without prototype and subtracted from all measurements.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Measurement errors estimated </a:t>
            </a:r>
            <a:r>
              <a:rPr lang="en-US" sz="1200" dirty="0"/>
              <a:t>to be </a:t>
            </a:r>
            <a:r>
              <a:rPr lang="en-US" sz="1200" u="sng" dirty="0"/>
              <a:t>below 5G-cm</a:t>
            </a:r>
            <a:r>
              <a:rPr lang="en-US" sz="1200" dirty="0"/>
              <a:t>. </a:t>
            </a:r>
            <a:endParaRPr lang="en-US" sz="1200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The sharp change in B</a:t>
            </a:r>
            <a:r>
              <a:rPr lang="en-US" sz="1200" baseline="-25000" dirty="0" smtClean="0"/>
              <a:t>y</a:t>
            </a:r>
            <a:r>
              <a:rPr lang="en-US" sz="1200" dirty="0" smtClean="0"/>
              <a:t> field integral at ~ </a:t>
            </a:r>
            <a:r>
              <a:rPr lang="en-US" sz="1200" dirty="0" smtClean="0"/>
              <a:t>9mm </a:t>
            </a:r>
            <a:r>
              <a:rPr lang="en-US" sz="1200" dirty="0" smtClean="0"/>
              <a:t>gap is due to pole saturation effects and magnetization errors</a:t>
            </a:r>
            <a:r>
              <a:rPr lang="en-US" sz="1200" dirty="0" smtClean="0"/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dirty="0" smtClean="0"/>
              <a:t>Goal: Find shim signature with a similar shape.</a:t>
            </a:r>
            <a:endParaRPr lang="en-US" sz="1200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15" y="1015936"/>
            <a:ext cx="2880360" cy="209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5937"/>
            <a:ext cx="28956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8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1304" y="361950"/>
            <a:ext cx="7886700" cy="374974"/>
          </a:xfrm>
        </p:spPr>
        <p:txBody>
          <a:bodyPr>
            <a:normAutofit/>
          </a:bodyPr>
          <a:lstStyle/>
          <a:p>
            <a:r>
              <a:rPr lang="en-US" dirty="0"/>
              <a:t>Shim </a:t>
            </a:r>
            <a:r>
              <a:rPr lang="en-US" dirty="0" smtClean="0"/>
              <a:t>signatures; 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ptions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82467" y="1909873"/>
            <a:ext cx="2233610" cy="1810277"/>
            <a:chOff x="1058504" y="3435627"/>
            <a:chExt cx="1496244" cy="1415086"/>
          </a:xfrm>
        </p:grpSpPr>
        <p:pic>
          <p:nvPicPr>
            <p:cNvPr id="6" name="Picture 5" descr="A group of bugs on a white surface&#10;&#10;Description automatically generated with low confidence">
              <a:extLst>
                <a:ext uri="{FF2B5EF4-FFF2-40B4-BE49-F238E27FC236}">
                  <a16:creationId xmlns:a16="http://schemas.microsoft.com/office/drawing/2014/main" id="{9B576D19-A5AD-4C7A-90ED-BECD8C09E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84" t="14445" r="24815" b="18395"/>
            <a:stretch/>
          </p:blipFill>
          <p:spPr>
            <a:xfrm rot="5400000">
              <a:off x="1062309" y="3431822"/>
              <a:ext cx="1415086" cy="142269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4A8C9A4-8A8E-460B-9353-3F924172BB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4950" y="3655213"/>
              <a:ext cx="76729" cy="2792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5D81EDD-13C8-4423-A2B8-364E19E8D6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8492" y="4245657"/>
              <a:ext cx="89974" cy="1984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ACF5C0-5371-428F-A557-809DAF05ED21}"/>
                </a:ext>
              </a:extLst>
            </p:cNvPr>
            <p:cNvSpPr txBox="1"/>
            <p:nvPr/>
          </p:nvSpPr>
          <p:spPr>
            <a:xfrm>
              <a:off x="1102048" y="3934423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Small </a:t>
              </a:r>
              <a:r>
                <a:rPr lang="en-US" sz="800" dirty="0">
                  <a:sym typeface="Symbol" panose="05050102010706020507" pitchFamily="18" charset="2"/>
                </a:rPr>
                <a:t> </a:t>
              </a:r>
              <a:r>
                <a:rPr lang="en-US" sz="800" dirty="0"/>
                <a:t>3mm</a:t>
              </a:r>
            </a:p>
            <a:p>
              <a:r>
                <a:rPr lang="en-US" sz="800" dirty="0"/>
                <a:t> x 3mm slugs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76CDC7-C78F-48C5-A6DD-2712C9255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7275" y="3762159"/>
              <a:ext cx="55894" cy="447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40AE742-3E3E-440E-9891-9FF0FC24846E}"/>
                </a:ext>
              </a:extLst>
            </p:cNvPr>
            <p:cNvCxnSpPr>
              <a:cxnSpLocks/>
            </p:cNvCxnSpPr>
            <p:nvPr/>
          </p:nvCxnSpPr>
          <p:spPr>
            <a:xfrm>
              <a:off x="2183169" y="4444138"/>
              <a:ext cx="54596" cy="2107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5D4C3A-FF8D-41EC-BEE4-91702DCD875A}"/>
                </a:ext>
              </a:extLst>
            </p:cNvPr>
            <p:cNvSpPr txBox="1"/>
            <p:nvPr/>
          </p:nvSpPr>
          <p:spPr>
            <a:xfrm>
              <a:off x="1676618" y="4209198"/>
              <a:ext cx="878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Large </a:t>
              </a:r>
              <a:r>
                <a:rPr lang="en-US" sz="800" dirty="0">
                  <a:sym typeface="Symbol" panose="05050102010706020507" pitchFamily="18" charset="2"/>
                </a:rPr>
                <a:t></a:t>
              </a:r>
              <a:r>
                <a:rPr lang="en-US" sz="800" dirty="0"/>
                <a:t> 8mm</a:t>
              </a:r>
            </a:p>
            <a:p>
              <a:r>
                <a:rPr lang="en-US" sz="800" dirty="0"/>
                <a:t> x 3mm slugs</a:t>
              </a:r>
            </a:p>
          </p:txBody>
        </p:sp>
      </p:grpSp>
      <p:pic>
        <p:nvPicPr>
          <p:cNvPr id="13" name="Picture 12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3F236F2B-DF27-487C-8B10-2308F5D32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001" y="2032365"/>
            <a:ext cx="2040716" cy="1792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59" y="1902020"/>
            <a:ext cx="2044245" cy="15101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2274460" y="4011782"/>
            <a:ext cx="1133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Two capacitive sensors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622863" y="3242837"/>
            <a:ext cx="651597" cy="8766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A8C9A4-8A8E-460B-9353-3F924172BB33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717428" y="3197791"/>
            <a:ext cx="557032" cy="9217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4739" y="1614979"/>
            <a:ext cx="1626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Move poles vertically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243537" y="1625021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Add magnet material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0920" y="1610970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Ferromagnetic </a:t>
            </a:r>
            <a:r>
              <a:rPr lang="en-US" sz="1200" dirty="0"/>
              <a:t>shim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ACF5C0-5371-428F-A557-809DAF05ED21}"/>
              </a:ext>
            </a:extLst>
          </p:cNvPr>
          <p:cNvSpPr txBox="1"/>
          <p:nvPr/>
        </p:nvSpPr>
        <p:spPr>
          <a:xfrm>
            <a:off x="6201595" y="3552234"/>
            <a:ext cx="158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Steel shim 7.5 x 15 x 0.17mm glued on top of a magnet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76CDC7-C78F-48C5-A6DD-2712C9255C40}"/>
              </a:ext>
            </a:extLst>
          </p:cNvPr>
          <p:cNvCxnSpPr>
            <a:cxnSpLocks/>
          </p:cNvCxnSpPr>
          <p:nvPr/>
        </p:nvCxnSpPr>
        <p:spPr>
          <a:xfrm flipV="1">
            <a:off x="6705600" y="2679545"/>
            <a:ext cx="289389" cy="904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8966" y="4352845"/>
            <a:ext cx="81192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The main dipole, the transverse </a:t>
            </a:r>
            <a:r>
              <a:rPr lang="en-US" sz="1200" dirty="0" smtClean="0">
                <a:ea typeface="Calibri" panose="020F0502020204030204" pitchFamily="34" charset="0"/>
              </a:rPr>
              <a:t>dipole and normal </a:t>
            </a:r>
            <a:r>
              <a:rPr lang="en-US" sz="1200" dirty="0">
                <a:ea typeface="Calibri" panose="020F0502020204030204" pitchFamily="34" charset="0"/>
              </a:rPr>
              <a:t>quadrupole </a:t>
            </a:r>
            <a:r>
              <a:rPr lang="en-US" sz="1200" dirty="0" smtClean="0">
                <a:ea typeface="Calibri" panose="020F0502020204030204" pitchFamily="34" charset="0"/>
              </a:rPr>
              <a:t>could be corrected by pole shifts. With </a:t>
            </a:r>
            <a:r>
              <a:rPr lang="en-US" sz="1200" dirty="0" smtClean="0">
                <a:ea typeface="Calibri" panose="020F0502020204030204" pitchFamily="34" charset="0"/>
              </a:rPr>
              <a:t>slugs, </a:t>
            </a:r>
            <a:r>
              <a:rPr lang="en-US" sz="1200" dirty="0">
                <a:ea typeface="Calibri" panose="020F0502020204030204" pitchFamily="34" charset="0"/>
              </a:rPr>
              <a:t>skew quadrupole fields</a:t>
            </a:r>
            <a:r>
              <a:rPr lang="en-US" sz="1200" dirty="0" smtClean="0">
                <a:ea typeface="Calibri" panose="020F0502020204030204" pitchFamily="34" charset="0"/>
              </a:rPr>
              <a:t> could be </a:t>
            </a:r>
            <a:r>
              <a:rPr lang="en-US" sz="1200" dirty="0" smtClean="0">
                <a:ea typeface="Calibri" panose="020F0502020204030204" pitchFamily="34" charset="0"/>
              </a:rPr>
              <a:t>corrected. </a:t>
            </a:r>
            <a:r>
              <a:rPr lang="en-US" sz="1200" dirty="0" err="1" smtClean="0">
                <a:ea typeface="Calibri" panose="020F0502020204030204" pitchFamily="34" charset="0"/>
              </a:rPr>
              <a:t>Sextupole</a:t>
            </a:r>
            <a:r>
              <a:rPr lang="en-US" sz="1200" dirty="0" smtClean="0">
                <a:ea typeface="Calibri" panose="020F0502020204030204" pitchFamily="34" charset="0"/>
              </a:rPr>
              <a:t> components could be corrected by ferromagnetic shims only</a:t>
            </a:r>
            <a:r>
              <a:rPr lang="en-US" sz="1200" dirty="0" smtClean="0">
                <a:ea typeface="Calibri" panose="020F0502020204030204" pitchFamily="34" charset="0"/>
              </a:rPr>
              <a:t>.</a:t>
            </a:r>
          </a:p>
          <a:p>
            <a:r>
              <a:rPr lang="en-US" sz="1200" dirty="0">
                <a:ea typeface="Calibri" panose="020F0502020204030204" pitchFamily="34" charset="0"/>
              </a:rPr>
              <a:t>Combinations of different types of shims used to get the correct shim signature. 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30" name="Rectangle 29"/>
          <p:cNvSpPr/>
          <p:nvPr/>
        </p:nvSpPr>
        <p:spPr>
          <a:xfrm>
            <a:off x="338966" y="1044204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Calibri" panose="020F0502020204030204" pitchFamily="34" charset="0"/>
              </a:rPr>
              <a:t>Shim </a:t>
            </a:r>
            <a:r>
              <a:rPr lang="en-US" sz="1200" dirty="0">
                <a:ea typeface="Calibri" panose="020F0502020204030204" pitchFamily="34" charset="0"/>
              </a:rPr>
              <a:t>signature shows how installation of a </a:t>
            </a:r>
            <a:r>
              <a:rPr lang="en-US" sz="1200" dirty="0" smtClean="0">
                <a:ea typeface="Calibri" panose="020F0502020204030204" pitchFamily="34" charset="0"/>
              </a:rPr>
              <a:t>shim </a:t>
            </a:r>
            <a:r>
              <a:rPr lang="en-US" sz="1200" dirty="0" smtClean="0">
                <a:ea typeface="Calibri" panose="020F0502020204030204" pitchFamily="34" charset="0"/>
              </a:rPr>
              <a:t>changes </a:t>
            </a:r>
            <a:r>
              <a:rPr lang="en-US" sz="1200" dirty="0" smtClean="0">
                <a:ea typeface="Calibri" panose="020F0502020204030204" pitchFamily="34" charset="0"/>
              </a:rPr>
              <a:t>field </a:t>
            </a:r>
            <a:r>
              <a:rPr lang="en-US" sz="1200" dirty="0">
                <a:ea typeface="Calibri" panose="020F0502020204030204" pitchFamily="34" charset="0"/>
              </a:rPr>
              <a:t>integrals vs </a:t>
            </a:r>
            <a:r>
              <a:rPr lang="en-US" sz="1200" dirty="0" smtClean="0">
                <a:ea typeface="Calibri" panose="020F0502020204030204" pitchFamily="34" charset="0"/>
              </a:rPr>
              <a:t>gap. (How a shim strength changes vs. gap.) </a:t>
            </a:r>
            <a:r>
              <a:rPr lang="en-US" sz="1200" dirty="0" smtClean="0">
                <a:ea typeface="Calibri" panose="020F0502020204030204" pitchFamily="34" charset="0"/>
              </a:rPr>
              <a:t>Ideal shim </a:t>
            </a:r>
            <a:r>
              <a:rPr lang="en-US" sz="1200" dirty="0" smtClean="0">
                <a:ea typeface="Calibri" panose="020F0502020204030204" pitchFamily="34" charset="0"/>
              </a:rPr>
              <a:t>signature has </a:t>
            </a:r>
            <a:r>
              <a:rPr lang="en-US" sz="1200" dirty="0" smtClean="0">
                <a:ea typeface="Calibri" panose="020F0502020204030204" pitchFamily="34" charset="0"/>
              </a:rPr>
              <a:t>the same gap dependence as field integral to be tuned.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696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630F97-33AE-466F-BD52-C491FDF8A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AD553C-1B58-4CCA-80E7-599597D8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3350"/>
            <a:ext cx="7886700" cy="6096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Main field signatures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094127"/>
              </p:ext>
            </p:extLst>
          </p:nvPr>
        </p:nvGraphicFramePr>
        <p:xfrm>
          <a:off x="396240" y="2876550"/>
          <a:ext cx="3108960" cy="226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762709"/>
              </p:ext>
            </p:extLst>
          </p:nvPr>
        </p:nvGraphicFramePr>
        <p:xfrm>
          <a:off x="4572000" y="971550"/>
          <a:ext cx="3192146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971550"/>
            <a:ext cx="2956560" cy="19164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86200" y="3409950"/>
            <a:ext cx="4457066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Combination of pole motion with ferromagnetic </a:t>
            </a:r>
            <a:r>
              <a:rPr lang="en-US" sz="1200" dirty="0">
                <a:ea typeface="Calibri" panose="020F0502020204030204" pitchFamily="34" charset="0"/>
              </a:rPr>
              <a:t>shim </a:t>
            </a:r>
            <a:r>
              <a:rPr lang="en-US" sz="1200" dirty="0" smtClean="0">
                <a:ea typeface="Calibri" panose="020F0502020204030204" pitchFamily="34" charset="0"/>
              </a:rPr>
              <a:t>produces a </a:t>
            </a:r>
            <a:r>
              <a:rPr lang="en-US" sz="1200" dirty="0" smtClean="0">
                <a:ea typeface="Calibri" panose="020F0502020204030204" pitchFamily="34" charset="0"/>
              </a:rPr>
              <a:t>signature closest </a:t>
            </a:r>
            <a:r>
              <a:rPr lang="en-US" sz="1200" dirty="0">
                <a:ea typeface="Calibri" panose="020F0502020204030204" pitchFamily="34" charset="0"/>
              </a:rPr>
              <a:t>to the required field </a:t>
            </a:r>
            <a:r>
              <a:rPr lang="en-US" sz="1200" dirty="0" smtClean="0">
                <a:ea typeface="Calibri" panose="020F0502020204030204" pitchFamily="34" charset="0"/>
              </a:rPr>
              <a:t>shape. </a:t>
            </a:r>
          </a:p>
          <a:p>
            <a:pPr>
              <a:spcAft>
                <a:spcPts val="300"/>
              </a:spcAft>
            </a:pPr>
            <a:r>
              <a:rPr lang="en-US" sz="1200" dirty="0" smtClean="0">
                <a:ea typeface="Calibri" panose="020F0502020204030204" pitchFamily="34" charset="0"/>
              </a:rPr>
              <a:t>Magnet recess in the magnetic structure increased from 0.140mm to </a:t>
            </a:r>
            <a:r>
              <a:rPr lang="en-US" sz="1200" dirty="0" smtClean="0">
                <a:ea typeface="Calibri" panose="020F0502020204030204" pitchFamily="34" charset="0"/>
              </a:rPr>
              <a:t>0.300mm, so that the installation </a:t>
            </a:r>
            <a:r>
              <a:rPr lang="en-US" sz="1200" dirty="0" smtClean="0">
                <a:ea typeface="Calibri" panose="020F0502020204030204" pitchFamily="34" charset="0"/>
              </a:rPr>
              <a:t>of the ferromagnetic shims will not reduce the gap.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The main field reduced by ~0.5% from 1.85T to </a:t>
            </a:r>
            <a:r>
              <a:rPr lang="en-US" sz="1200" dirty="0" smtClean="0"/>
              <a:t>1.84T (4%).</a:t>
            </a:r>
            <a:endParaRPr lang="en-US" sz="1200" dirty="0" smtClean="0"/>
          </a:p>
          <a:p>
            <a:pPr>
              <a:spcAft>
                <a:spcPts val="300"/>
              </a:spcAft>
            </a:pPr>
            <a:r>
              <a:rPr lang="en-US" sz="1200" dirty="0" smtClean="0"/>
              <a:t>No change in phase shake or field integrals.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21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Shim </a:t>
            </a:r>
            <a:r>
              <a:rPr lang="en-US" dirty="0" smtClean="0"/>
              <a:t>signatures for other field components. 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08591"/>
              </p:ext>
            </p:extLst>
          </p:nvPr>
        </p:nvGraphicFramePr>
        <p:xfrm>
          <a:off x="152400" y="1123950"/>
          <a:ext cx="2819400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215992"/>
              </p:ext>
            </p:extLst>
          </p:nvPr>
        </p:nvGraphicFramePr>
        <p:xfrm>
          <a:off x="5509577" y="1080135"/>
          <a:ext cx="2927350" cy="2125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71550"/>
            <a:ext cx="2560637" cy="2058994"/>
          </a:xfrm>
          <a:prstGeom prst="rect">
            <a:avLst/>
          </a:prstGeom>
          <a:noFill/>
          <a:ln w="317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862F4-AE4F-4C2F-B660-24680BFB8DE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3158490"/>
            <a:ext cx="2819400" cy="198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E850B7-4BA4-468F-B1BB-3AF252FF464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60" y="3108007"/>
            <a:ext cx="2882265" cy="20354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905662" y="3923114"/>
            <a:ext cx="2971800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The prototype field integrals were tuned to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tolerances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(±10µTm) by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applying combinations of shims.</a:t>
            </a:r>
          </a:p>
        </p:txBody>
      </p:sp>
    </p:spTree>
    <p:extLst>
      <p:ext uri="{BB962C8B-B14F-4D97-AF65-F5344CB8AC3E}">
        <p14:creationId xmlns:p14="http://schemas.microsoft.com/office/powerpoint/2010/main" val="40213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calibration accuracy.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212020" y="2103884"/>
            <a:ext cx="2988380" cy="488349"/>
          </a:xfrm>
        </p:spPr>
        <p:txBody>
          <a:bodyPr>
            <a:noAutofit/>
          </a:bodyPr>
          <a:lstStyle/>
          <a:p>
            <a:r>
              <a:rPr lang="en-US" sz="1200" dirty="0" smtClean="0"/>
              <a:t>The </a:t>
            </a:r>
            <a:r>
              <a:rPr lang="en-US" sz="1200" dirty="0"/>
              <a:t>Hall probe has to be calibrated to higher field levels. 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710752"/>
              </p:ext>
            </p:extLst>
          </p:nvPr>
        </p:nvGraphicFramePr>
        <p:xfrm>
          <a:off x="3200400" y="781478"/>
          <a:ext cx="3530043" cy="197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14" y="2859133"/>
            <a:ext cx="2349569" cy="15414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378271" y="1366095"/>
            <a:ext cx="266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calibration magnet saturates reducing the good field region. </a:t>
            </a:r>
            <a:r>
              <a:rPr lang="en-US" sz="1200" dirty="0" smtClean="0"/>
              <a:t>Probes to be positioned with high accuracy</a:t>
            </a:r>
            <a:r>
              <a:rPr lang="en-US" sz="1200" dirty="0" smtClean="0"/>
              <a:t>.</a:t>
            </a:r>
            <a:endParaRPr lang="en-US" sz="1200" dirty="0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64957"/>
              </p:ext>
            </p:extLst>
          </p:nvPr>
        </p:nvGraphicFramePr>
        <p:xfrm>
          <a:off x="230154" y="1201548"/>
          <a:ext cx="2672782" cy="887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1467">
                  <a:extLst>
                    <a:ext uri="{9D8B030D-6E8A-4147-A177-3AD203B41FA5}">
                      <a16:colId xmlns:a16="http://schemas.microsoft.com/office/drawing/2014/main" val="2860876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51016275"/>
                    </a:ext>
                  </a:extLst>
                </a:gridCol>
                <a:gridCol w="906915">
                  <a:extLst>
                    <a:ext uri="{9D8B030D-6E8A-4147-A177-3AD203B41FA5}">
                      <a16:colId xmlns:a16="http://schemas.microsoft.com/office/drawing/2014/main" val="748111582"/>
                    </a:ext>
                  </a:extLst>
                </a:gridCol>
              </a:tblGrid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Project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B</a:t>
                      </a:r>
                      <a:r>
                        <a:rPr lang="en-US" sz="800" kern="1200" baseline="-25000" dirty="0">
                          <a:effectLst/>
                        </a:rPr>
                        <a:t>und</a:t>
                      </a:r>
                      <a:r>
                        <a:rPr lang="en-US" sz="800" kern="1200" dirty="0">
                          <a:effectLst/>
                        </a:rPr>
                        <a:t>(T)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B</a:t>
                      </a:r>
                      <a:r>
                        <a:rPr lang="en-US" sz="800" kern="1200" baseline="-25000">
                          <a:effectLst/>
                        </a:rPr>
                        <a:t>calib</a:t>
                      </a:r>
                      <a:r>
                        <a:rPr lang="en-US" sz="800" kern="1200">
                          <a:effectLst/>
                        </a:rPr>
                        <a:t>(T)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096304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61716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1.62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814167"/>
                  </a:ext>
                </a:extLst>
              </a:tr>
              <a:tr h="18899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LCLS-II-HE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</a:rPr>
                        <a:t>1.76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1.9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85784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0154" y="4402727"/>
            <a:ext cx="322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Probe output is very non-linear at fields above 1.5T. </a:t>
            </a:r>
            <a:r>
              <a:rPr lang="en-US" sz="1200" dirty="0" smtClean="0"/>
              <a:t>Cubic splines used to fit the calibration data.</a:t>
            </a:r>
            <a:endParaRPr lang="en-US" sz="12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9818" y="3209419"/>
            <a:ext cx="1694429" cy="1144335"/>
          </a:xfrm>
          <a:prstGeom prst="rect">
            <a:avLst/>
          </a:prstGeom>
        </p:spPr>
      </p:pic>
      <p:sp>
        <p:nvSpPr>
          <p:cNvPr id="12" name="Line Callout 1 (No Border) 11"/>
          <p:cNvSpPr/>
          <p:nvPr/>
        </p:nvSpPr>
        <p:spPr>
          <a:xfrm>
            <a:off x="3109089" y="3181337"/>
            <a:ext cx="904139" cy="361153"/>
          </a:xfrm>
          <a:prstGeom prst="callout1">
            <a:avLst>
              <a:gd name="adj1" fmla="val 49499"/>
              <a:gd name="adj2" fmla="val 79282"/>
              <a:gd name="adj3" fmla="val 97405"/>
              <a:gd name="adj4" fmla="val 123090"/>
            </a:avLst>
          </a:prstGeom>
          <a:noFill/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NMR</a:t>
            </a:r>
            <a:r>
              <a:rPr lang="en-US" sz="800" dirty="0"/>
              <a:t> </a:t>
            </a:r>
            <a:r>
              <a:rPr lang="en-US" sz="800" dirty="0">
                <a:solidFill>
                  <a:schemeClr val="tx1"/>
                </a:solidFill>
              </a:rPr>
              <a:t>Probe</a:t>
            </a:r>
          </a:p>
        </p:txBody>
      </p:sp>
      <p:sp>
        <p:nvSpPr>
          <p:cNvPr id="13" name="Line Callout 1 (No Border) 12"/>
          <p:cNvSpPr/>
          <p:nvPr/>
        </p:nvSpPr>
        <p:spPr>
          <a:xfrm>
            <a:off x="3109089" y="2876550"/>
            <a:ext cx="698653" cy="276300"/>
          </a:xfrm>
          <a:prstGeom prst="callout1">
            <a:avLst>
              <a:gd name="adj1" fmla="val 53241"/>
              <a:gd name="adj2" fmla="val 88288"/>
              <a:gd name="adj3" fmla="val 192403"/>
              <a:gd name="adj4" fmla="val 156131"/>
            </a:avLst>
          </a:prstGeom>
          <a:noFill/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Hall Probe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6823" y="4661762"/>
            <a:ext cx="2019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 room to reduce the gap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140" y="4676182"/>
            <a:ext cx="267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calibration accuracy is </a:t>
            </a:r>
            <a:r>
              <a:rPr lang="en-US" sz="1200" dirty="0" smtClean="0"/>
              <a:t>±5·10</a:t>
            </a:r>
            <a:r>
              <a:rPr lang="en-US" sz="1200" baseline="30000" dirty="0" smtClean="0"/>
              <a:t>-5 </a:t>
            </a:r>
            <a:r>
              <a:rPr lang="en-US" sz="1200" dirty="0" smtClean="0"/>
              <a:t>T.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5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5339006" y="2789626"/>
            <a:ext cx="3216386" cy="19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_x0020_Release_x0020_Revision xmlns="4a32dbf0-ae13-4952-9a16-3b68ad345399" xsi:nil="true"/>
    <Legacy_x0020_Document_x0020_Number xmlns="4a32dbf0-ae13-4952-9a16-3b68ad345399" xsi:nil="true"/>
    <TaxCatchAll xmlns="891c90e7-7d13-43f3-b940-a07d68e13b76"/>
    <Originator xmlns="4a32dbf0-ae13-4952-9a16-3b68ad345399">
      <UserInfo>
        <DisplayName/>
        <AccountId xsi:nil="true"/>
        <AccountType/>
      </UserInfo>
    </Originator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986A7A60153D40B3594C120BB27C8A" ma:contentTypeVersion="40" ma:contentTypeDescription="Create a new document." ma:contentTypeScope="" ma:versionID="2506dcba08e34837e9dbc8cfa7b04db0">
  <xsd:schema xmlns:xsd="http://www.w3.org/2001/XMLSchema" xmlns:xs="http://www.w3.org/2001/XMLSchema" xmlns:p="http://schemas.microsoft.com/office/2006/metadata/properties" xmlns:ns2="4a32dbf0-ae13-4952-9a16-3b68ad345399" xmlns:ns3="891c90e7-7d13-43f3-b940-a07d68e13b76" xmlns:ns4="e30fdc5b-3d3e-4f3c-9eae-a9d270887709" xmlns:ns5="http://schemas.microsoft.com/sharepoint/v4" targetNamespace="http://schemas.microsoft.com/office/2006/metadata/properties" ma:root="true" ma:fieldsID="3e4f69e7dca57dcc829c30d2b7b2bc63" ns2:_="" ns3:_="" ns4:_="" ns5:_="">
    <xsd:import namespace="4a32dbf0-ae13-4952-9a16-3b68ad345399"/>
    <xsd:import namespace="891c90e7-7d13-43f3-b940-a07d68e13b76"/>
    <xsd:import namespace="e30fdc5b-3d3e-4f3c-9eae-a9d27088770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Legacy_x0020_Document_x0020_Number" minOccurs="0"/>
                <xsd:element ref="ns2:Current_x0020_Release_x0020_Revision" minOccurs="0"/>
                <xsd:element ref="ns2:Originator" minOccurs="0"/>
                <xsd:element ref="ns3:TaxCatchAll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3:SharedWithUsers" minOccurs="0"/>
                <xsd:element ref="ns3:SharedWithDetail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5:IconOverlay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2dbf0-ae13-4952-9a16-3b68ad345399" elementFormDefault="qualified">
    <xsd:import namespace="http://schemas.microsoft.com/office/2006/documentManagement/types"/>
    <xsd:import namespace="http://schemas.microsoft.com/office/infopath/2007/PartnerControls"/>
    <xsd:element name="Legacy_x0020_Document_x0020_Number" ma:index="4" nillable="true" ma:displayName="Legacy Document Number" ma:description="" ma:internalName="Legacy_x0020_Document_x0020_Number" ma:readOnly="false">
      <xsd:simpleType>
        <xsd:restriction base="dms:Text">
          <xsd:maxLength value="25"/>
        </xsd:restriction>
      </xsd:simpleType>
    </xsd:element>
    <xsd:element name="Current_x0020_Release_x0020_Revision" ma:index="5" nillable="true" ma:displayName="Current Released Revision" ma:description="" ma:internalName="Current_x0020_Release_x0020_Revision" ma:readOnly="false">
      <xsd:simpleType>
        <xsd:restriction base="dms:Text">
          <xsd:maxLength value="255"/>
        </xsd:restriction>
      </xsd:simpleType>
    </xsd:element>
    <xsd:element name="Originator" ma:index="6" nillable="true" ma:displayName="Originators" ma:description="" ma:list="UserInfo" ma:SearchPeopleOnly="false" ma:SharePointGroup="0" ma:internalName="Originator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TaxCatchAll" ma:index="7" nillable="true" ma:displayName="Taxonomy Catch All Column" ma:hidden="true" ma:list="{62eaa8fb-3dd3-4f2c-b331-0715c2c8048f}" ma:internalName="TaxCatchAll" ma:showField="CatchAllData" ma:web="891c90e7-7d13-43f3-b940-a07d68e13b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dc5b-3d3e-4f3c-9eae-a9d270887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75E376-0D9B-431C-906B-F65C663034E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4"/>
    <ds:schemaRef ds:uri="891c90e7-7d13-43f3-b940-a07d68e13b76"/>
    <ds:schemaRef ds:uri="http://purl.org/dc/terms/"/>
    <ds:schemaRef ds:uri="e30fdc5b-3d3e-4f3c-9eae-a9d270887709"/>
    <ds:schemaRef ds:uri="4a32dbf0-ae13-4952-9a16-3b68ad34539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1F0D510-AC54-489D-AD3D-EEF1CF0ED5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B47707-D06A-4CC0-BFC6-081B2AE860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32dbf0-ae13-4952-9a16-3b68ad345399"/>
    <ds:schemaRef ds:uri="891c90e7-7d13-43f3-b940-a07d68e13b76"/>
    <ds:schemaRef ds:uri="e30fdc5b-3d3e-4f3c-9eae-a9d270887709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1203</Words>
  <Application>Microsoft Office PowerPoint</Application>
  <PresentationFormat>On-screen Show (16:9)</PresentationFormat>
  <Paragraphs>130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Blank</vt:lpstr>
      <vt:lpstr>  LCLS-II-HE SXU short prototype measurements</vt:lpstr>
      <vt:lpstr>Motivation &amp; Scope</vt:lpstr>
      <vt:lpstr>Set-up</vt:lpstr>
      <vt:lpstr>Evaluation of magnetic structure design</vt:lpstr>
      <vt:lpstr>Field integrals vs Gap</vt:lpstr>
      <vt:lpstr>Shim signatures; options for tuning</vt:lpstr>
      <vt:lpstr>Main field signatures</vt:lpstr>
      <vt:lpstr>Shim signatures for other field components. </vt:lpstr>
      <vt:lpstr>Hall probe calibration accuracy.</vt:lpstr>
      <vt:lpstr>Hall probe measurement accuracy</vt:lpstr>
      <vt:lpstr>Crosstalk between undulator and the phase shifter.</vt:lpstr>
      <vt:lpstr>Summary.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 SXU short prototype measurements at SLAC</dc:title>
  <dc:creator/>
  <cp:lastModifiedBy/>
  <cp:revision>2</cp:revision>
  <cp:lastPrinted>2019-10-24T05:29:06Z</cp:lastPrinted>
  <dcterms:created xsi:type="dcterms:W3CDTF">2019-04-23T01:07:29Z</dcterms:created>
  <dcterms:modified xsi:type="dcterms:W3CDTF">2022-01-13T00:01:30Z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0x010100B1986A7A60153D40B3594C120BB27C8A</vt:lpwstr>
  </property>
</Properties>
</file>