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5.xml" ContentType="application/vnd.openxmlformats-officedocument.presentationml.notesSlide+xml"/>
  <Override PartName="/ppt/charts/chart5.xml" ContentType="application/vnd.openxmlformats-officedocument.drawingml.chart+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648" r:id="rId4"/>
  </p:sldMasterIdLst>
  <p:notesMasterIdLst>
    <p:notesMasterId r:id="rId16"/>
  </p:notesMasterIdLst>
  <p:handoutMasterIdLst>
    <p:handoutMasterId r:id="rId17"/>
  </p:handoutMasterIdLst>
  <p:sldIdLst>
    <p:sldId id="269" r:id="rId5"/>
    <p:sldId id="289" r:id="rId6"/>
    <p:sldId id="282" r:id="rId7"/>
    <p:sldId id="290" r:id="rId8"/>
    <p:sldId id="283" r:id="rId9"/>
    <p:sldId id="291" r:id="rId10"/>
    <p:sldId id="292" r:id="rId11"/>
    <p:sldId id="293" r:id="rId12"/>
    <p:sldId id="284" r:id="rId13"/>
    <p:sldId id="285" r:id="rId14"/>
    <p:sldId id="287" r:id="rId15"/>
  </p:sldIdLst>
  <p:sldSz cx="9144000" cy="5143500" type="screen16x9"/>
  <p:notesSz cx="6858000" cy="9144000"/>
  <p:custDataLst>
    <p:tags r:id="rId1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5">
          <p15:clr>
            <a:srgbClr val="A4A3A4"/>
          </p15:clr>
        </p15:guide>
        <p15:guide id="2" orient="horz" pos="971">
          <p15:clr>
            <a:srgbClr val="A4A3A4"/>
          </p15:clr>
        </p15:guide>
        <p15:guide id="3" orient="horz" pos="2809">
          <p15:clr>
            <a:srgbClr val="A4A3A4"/>
          </p15:clr>
        </p15:guide>
        <p15:guide id="4" orient="horz" pos="2985">
          <p15:clr>
            <a:srgbClr val="A4A3A4"/>
          </p15:clr>
        </p15:guide>
        <p15:guide id="5" orient="horz" pos="789">
          <p15:clr>
            <a:srgbClr val="A4A3A4"/>
          </p15:clr>
        </p15:guide>
        <p15:guide id="6" orient="horz" pos="1332" userDrawn="1">
          <p15:clr>
            <a:srgbClr val="A4A3A4"/>
          </p15:clr>
        </p15:guide>
        <p15:guide id="7" orient="horz" pos="3137">
          <p15:clr>
            <a:srgbClr val="A4A3A4"/>
          </p15:clr>
        </p15:guide>
        <p15:guide id="8" orient="horz" pos="425">
          <p15:clr>
            <a:srgbClr val="A4A3A4"/>
          </p15:clr>
        </p15:guide>
        <p15:guide id="9" orient="horz" pos="2106">
          <p15:clr>
            <a:srgbClr val="A4A3A4"/>
          </p15:clr>
        </p15:guide>
        <p15:guide id="10" pos="2880">
          <p15:clr>
            <a:srgbClr val="A4A3A4"/>
          </p15:clr>
        </p15:guide>
        <p15:guide id="11" pos="363">
          <p15:clr>
            <a:srgbClr val="A4A3A4"/>
          </p15:clr>
        </p15:guide>
        <p15:guide id="12" pos="5396">
          <p15:clr>
            <a:srgbClr val="A4A3A4"/>
          </p15:clr>
        </p15:guide>
        <p15:guide id="13" pos="282">
          <p15:clr>
            <a:srgbClr val="A4A3A4"/>
          </p15:clr>
        </p15:guide>
        <p15:guide id="14" pos="3784">
          <p15:clr>
            <a:srgbClr val="A4A3A4"/>
          </p15:clr>
        </p15:guide>
        <p15:guide id="15" pos="3736">
          <p15:clr>
            <a:srgbClr val="A4A3A4"/>
          </p15:clr>
        </p15:guide>
        <p15:guide id="16" pos="2179">
          <p15:clr>
            <a:srgbClr val="A4A3A4"/>
          </p15:clr>
        </p15:guide>
        <p15:guide id="17" pos="5464">
          <p15:clr>
            <a:srgbClr val="A4A3A4"/>
          </p15:clr>
        </p15:guide>
        <p15:guide id="18" pos="3867">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EF03"/>
    <a:srgbClr val="B7BB06"/>
    <a:srgbClr val="8F8F04"/>
    <a:srgbClr val="FF9300"/>
    <a:srgbClr val="53D9BD"/>
    <a:srgbClr val="D2C295"/>
    <a:srgbClr val="A79E70"/>
    <a:srgbClr val="DB5807"/>
    <a:srgbClr val="F66308"/>
    <a:srgbClr val="E17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558" autoAdjust="0"/>
    <p:restoredTop sz="96616" autoAdjust="0"/>
  </p:normalViewPr>
  <p:slideViewPr>
    <p:cSldViewPr snapToObjects="1" showGuides="1">
      <p:cViewPr varScale="1">
        <p:scale>
          <a:sx n="108" d="100"/>
          <a:sy n="108" d="100"/>
        </p:scale>
        <p:origin x="744" y="96"/>
      </p:cViewPr>
      <p:guideLst>
        <p:guide orient="horz" pos="245"/>
        <p:guide orient="horz" pos="971"/>
        <p:guide orient="horz" pos="2809"/>
        <p:guide orient="horz" pos="2985"/>
        <p:guide orient="horz" pos="789"/>
        <p:guide orient="horz" pos="1332"/>
        <p:guide orient="horz" pos="3137"/>
        <p:guide orient="horz" pos="425"/>
        <p:guide orient="horz" pos="2106"/>
        <p:guide pos="2880"/>
        <p:guide pos="363"/>
        <p:guide pos="5396"/>
        <p:guide pos="282"/>
        <p:guide pos="3784"/>
        <p:guide pos="3736"/>
        <p:guide pos="2179"/>
        <p:guide pos="5464"/>
        <p:guide pos="3867"/>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1128"/>
    </p:cViewPr>
  </p:sorterViewPr>
  <p:notesViewPr>
    <p:cSldViewPr snapToObjects="1" showGuides="1">
      <p:cViewPr varScale="1">
        <p:scale>
          <a:sx n="56" d="100"/>
          <a:sy n="56" d="100"/>
        </p:scale>
        <p:origin x="2404" y="6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gs" Target="tags/tag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MagData\LCLS-II\Calibration%20Magnet%20Field_gap35.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900" dirty="0"/>
              <a:t>Shim signatures, By</a:t>
            </a:r>
          </a:p>
          <a:p>
            <a:pPr>
              <a:defRPr/>
            </a:pPr>
            <a:r>
              <a:rPr lang="en-US" sz="600" dirty="0"/>
              <a:t>Operational range</a:t>
            </a:r>
          </a:p>
        </c:rich>
      </c:tx>
      <c:layout>
        <c:manualLayout>
          <c:xMode val="edge"/>
          <c:yMode val="edge"/>
          <c:x val="0.27851914606330341"/>
          <c:y val="4.7891211874377775E-3"/>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3144147486880803"/>
          <c:y val="0.17171296296296296"/>
          <c:w val="0.78635120801487834"/>
          <c:h val="0.62271617089530473"/>
        </c:manualLayout>
      </c:layout>
      <c:scatterChart>
        <c:scatterStyle val="lineMarker"/>
        <c:varyColors val="0"/>
        <c:ser>
          <c:idx val="0"/>
          <c:order val="0"/>
          <c:tx>
            <c:v>4 small slugs</c:v>
          </c:tx>
          <c:spPr>
            <a:ln w="12700" cap="rnd">
              <a:solidFill>
                <a:schemeClr val="accent1"/>
              </a:solidFill>
              <a:round/>
            </a:ln>
            <a:effectLst/>
          </c:spPr>
          <c:marker>
            <c:symbol val="circle"/>
            <c:size val="4"/>
            <c:spPr>
              <a:solidFill>
                <a:schemeClr val="accent1"/>
              </a:solidFill>
              <a:ln w="9525">
                <a:solidFill>
                  <a:schemeClr val="accent1"/>
                </a:solidFill>
              </a:ln>
              <a:effectLst/>
            </c:spPr>
          </c:marker>
          <c:xVal>
            <c:numRef>
              <c:f>integrals_table!$D$4:$D$19</c:f>
              <c:numCache>
                <c:formatCode>General</c:formatCode>
                <c:ptCount val="16"/>
                <c:pt idx="0" formatCode="0.0">
                  <c:v>7.2</c:v>
                </c:pt>
                <c:pt idx="1">
                  <c:v>7.5</c:v>
                </c:pt>
                <c:pt idx="2">
                  <c:v>8</c:v>
                </c:pt>
                <c:pt idx="3">
                  <c:v>9</c:v>
                </c:pt>
                <c:pt idx="4">
                  <c:v>10</c:v>
                </c:pt>
                <c:pt idx="5">
                  <c:v>12</c:v>
                </c:pt>
                <c:pt idx="6">
                  <c:v>15</c:v>
                </c:pt>
                <c:pt idx="7">
                  <c:v>20</c:v>
                </c:pt>
                <c:pt idx="8">
                  <c:v>25</c:v>
                </c:pt>
                <c:pt idx="9">
                  <c:v>30</c:v>
                </c:pt>
                <c:pt idx="10">
                  <c:v>40</c:v>
                </c:pt>
                <c:pt idx="11">
                  <c:v>50</c:v>
                </c:pt>
                <c:pt idx="12">
                  <c:v>75</c:v>
                </c:pt>
                <c:pt idx="13">
                  <c:v>100</c:v>
                </c:pt>
                <c:pt idx="14">
                  <c:v>125</c:v>
                </c:pt>
                <c:pt idx="15">
                  <c:v>150</c:v>
                </c:pt>
              </c:numCache>
            </c:numRef>
          </c:xVal>
          <c:yVal>
            <c:numRef>
              <c:f>integrals_table!$Q$4:$Q$19</c:f>
              <c:numCache>
                <c:formatCode>0</c:formatCode>
                <c:ptCount val="16"/>
                <c:pt idx="0">
                  <c:v>88</c:v>
                </c:pt>
                <c:pt idx="1">
                  <c:v>81.715666666666692</c:v>
                </c:pt>
                <c:pt idx="2">
                  <c:v>79.070666666666668</c:v>
                </c:pt>
                <c:pt idx="3">
                  <c:v>76.260999999999996</c:v>
                </c:pt>
                <c:pt idx="4">
                  <c:v>68.77433333333336</c:v>
                </c:pt>
                <c:pt idx="5">
                  <c:v>66.040333333333308</c:v>
                </c:pt>
                <c:pt idx="6">
                  <c:v>55.955333333333336</c:v>
                </c:pt>
                <c:pt idx="7">
                  <c:v>49.920999999999999</c:v>
                </c:pt>
                <c:pt idx="8">
                  <c:v>45.811666666666653</c:v>
                </c:pt>
                <c:pt idx="9">
                  <c:v>42.36399999999999</c:v>
                </c:pt>
                <c:pt idx="10">
                  <c:v>30.471000000000014</c:v>
                </c:pt>
                <c:pt idx="11">
                  <c:v>22.89933333333332</c:v>
                </c:pt>
                <c:pt idx="12">
                  <c:v>15.308666666666664</c:v>
                </c:pt>
                <c:pt idx="13">
                  <c:v>11.810666666666652</c:v>
                </c:pt>
                <c:pt idx="14">
                  <c:v>6.8213333333333281</c:v>
                </c:pt>
                <c:pt idx="15">
                  <c:v>7.4536666666666793</c:v>
                </c:pt>
              </c:numCache>
            </c:numRef>
          </c:yVal>
          <c:smooth val="0"/>
          <c:extLst>
            <c:ext xmlns:c16="http://schemas.microsoft.com/office/drawing/2014/chart" uri="{C3380CC4-5D6E-409C-BE32-E72D297353CC}">
              <c16:uniqueId val="{00000000-BFE6-4172-ADB4-41E0E25C9B10}"/>
            </c:ext>
          </c:extLst>
        </c:ser>
        <c:ser>
          <c:idx val="1"/>
          <c:order val="1"/>
          <c:tx>
            <c:v>2 H-slugs</c:v>
          </c:tx>
          <c:spPr>
            <a:ln w="12700" cap="rnd">
              <a:solidFill>
                <a:schemeClr val="accent2"/>
              </a:solidFill>
              <a:round/>
            </a:ln>
            <a:effectLst/>
          </c:spPr>
          <c:marker>
            <c:symbol val="circle"/>
            <c:size val="4"/>
            <c:spPr>
              <a:solidFill>
                <a:schemeClr val="accent2"/>
              </a:solidFill>
              <a:ln w="9525">
                <a:solidFill>
                  <a:schemeClr val="accent2"/>
                </a:solidFill>
              </a:ln>
              <a:effectLst/>
            </c:spPr>
          </c:marker>
          <c:xVal>
            <c:numRef>
              <c:f>(integrals_table!$D$4:$D$5,integrals_table!$D$7,integrals_table!$D$9:$D$19)</c:f>
              <c:numCache>
                <c:formatCode>General</c:formatCode>
                <c:ptCount val="14"/>
                <c:pt idx="0" formatCode="0.0">
                  <c:v>7.2</c:v>
                </c:pt>
                <c:pt idx="1">
                  <c:v>7.5</c:v>
                </c:pt>
                <c:pt idx="2">
                  <c:v>9</c:v>
                </c:pt>
                <c:pt idx="3">
                  <c:v>12</c:v>
                </c:pt>
                <c:pt idx="4">
                  <c:v>15</c:v>
                </c:pt>
                <c:pt idx="5">
                  <c:v>20</c:v>
                </c:pt>
                <c:pt idx="6">
                  <c:v>25</c:v>
                </c:pt>
                <c:pt idx="7">
                  <c:v>30</c:v>
                </c:pt>
                <c:pt idx="8">
                  <c:v>40</c:v>
                </c:pt>
                <c:pt idx="9">
                  <c:v>50</c:v>
                </c:pt>
                <c:pt idx="10">
                  <c:v>75</c:v>
                </c:pt>
                <c:pt idx="11">
                  <c:v>100</c:v>
                </c:pt>
                <c:pt idx="12">
                  <c:v>125</c:v>
                </c:pt>
                <c:pt idx="13">
                  <c:v>150</c:v>
                </c:pt>
              </c:numCache>
            </c:numRef>
          </c:xVal>
          <c:yVal>
            <c:numRef>
              <c:f>(integrals_table!$I$4:$I$5,integrals_table!$I$7,integrals_table!$I$9:$I$19,integrals_table!$I$6,integrals_table!$I$6)</c:f>
              <c:numCache>
                <c:formatCode>0</c:formatCode>
                <c:ptCount val="16"/>
                <c:pt idx="0">
                  <c:v>105.54766666666667</c:v>
                </c:pt>
                <c:pt idx="1">
                  <c:v>103.58566666666668</c:v>
                </c:pt>
                <c:pt idx="2">
                  <c:v>101.74699999999999</c:v>
                </c:pt>
                <c:pt idx="3">
                  <c:v>95.942999999999969</c:v>
                </c:pt>
                <c:pt idx="4">
                  <c:v>89.53700000000002</c:v>
                </c:pt>
                <c:pt idx="5">
                  <c:v>86.074333333333328</c:v>
                </c:pt>
                <c:pt idx="6">
                  <c:v>80.929999999999978</c:v>
                </c:pt>
                <c:pt idx="7">
                  <c:v>75.301333333333318</c:v>
                </c:pt>
                <c:pt idx="8">
                  <c:v>66.599999999999994</c:v>
                </c:pt>
                <c:pt idx="9">
                  <c:v>60.924666666666653</c:v>
                </c:pt>
                <c:pt idx="10">
                  <c:v>46.526333333333326</c:v>
                </c:pt>
                <c:pt idx="11">
                  <c:v>33.329333333333338</c:v>
                </c:pt>
                <c:pt idx="12">
                  <c:v>22.750666666666653</c:v>
                </c:pt>
                <c:pt idx="13">
                  <c:v>18.835000000000019</c:v>
                </c:pt>
                <c:pt idx="14">
                  <c:v>96.11999999999999</c:v>
                </c:pt>
                <c:pt idx="15">
                  <c:v>96.11999999999999</c:v>
                </c:pt>
              </c:numCache>
            </c:numRef>
          </c:yVal>
          <c:smooth val="0"/>
          <c:extLst>
            <c:ext xmlns:c16="http://schemas.microsoft.com/office/drawing/2014/chart" uri="{C3380CC4-5D6E-409C-BE32-E72D297353CC}">
              <c16:uniqueId val="{00000001-BFE6-4172-ADB4-41E0E25C9B10}"/>
            </c:ext>
          </c:extLst>
        </c:ser>
        <c:ser>
          <c:idx val="2"/>
          <c:order val="2"/>
          <c:tx>
            <c:v>2 V slugs</c:v>
          </c:tx>
          <c:spPr>
            <a:ln w="12700" cap="rnd">
              <a:solidFill>
                <a:schemeClr val="accent3"/>
              </a:solidFill>
              <a:round/>
            </a:ln>
            <a:effectLst/>
          </c:spPr>
          <c:marker>
            <c:symbol val="circle"/>
            <c:size val="4"/>
            <c:spPr>
              <a:solidFill>
                <a:schemeClr val="accent3"/>
              </a:solidFill>
              <a:ln w="9525">
                <a:solidFill>
                  <a:schemeClr val="accent3"/>
                </a:solidFill>
              </a:ln>
              <a:effectLst/>
            </c:spPr>
          </c:marker>
          <c:xVal>
            <c:numRef>
              <c:f>(integrals_table!$D$4:$D$5,integrals_table!$D$7:$D$19)</c:f>
              <c:numCache>
                <c:formatCode>General</c:formatCode>
                <c:ptCount val="15"/>
                <c:pt idx="0" formatCode="0.0">
                  <c:v>7.2</c:v>
                </c:pt>
                <c:pt idx="1">
                  <c:v>7.5</c:v>
                </c:pt>
                <c:pt idx="2">
                  <c:v>9</c:v>
                </c:pt>
                <c:pt idx="3">
                  <c:v>10</c:v>
                </c:pt>
                <c:pt idx="4">
                  <c:v>12</c:v>
                </c:pt>
                <c:pt idx="5">
                  <c:v>15</c:v>
                </c:pt>
                <c:pt idx="6">
                  <c:v>20</c:v>
                </c:pt>
                <c:pt idx="7">
                  <c:v>25</c:v>
                </c:pt>
                <c:pt idx="8">
                  <c:v>30</c:v>
                </c:pt>
                <c:pt idx="9">
                  <c:v>40</c:v>
                </c:pt>
                <c:pt idx="10">
                  <c:v>50</c:v>
                </c:pt>
                <c:pt idx="11">
                  <c:v>75</c:v>
                </c:pt>
                <c:pt idx="12">
                  <c:v>100</c:v>
                </c:pt>
                <c:pt idx="13">
                  <c:v>125</c:v>
                </c:pt>
                <c:pt idx="14">
                  <c:v>150</c:v>
                </c:pt>
              </c:numCache>
            </c:numRef>
          </c:xVal>
          <c:yVal>
            <c:numRef>
              <c:f>(integrals_table!$M$4:$M$5,integrals_table!$M$7:$M$19)</c:f>
              <c:numCache>
                <c:formatCode>0</c:formatCode>
                <c:ptCount val="15"/>
                <c:pt idx="0">
                  <c:v>126.33566666666668</c:v>
                </c:pt>
                <c:pt idx="1">
                  <c:v>118.95133333333335</c:v>
                </c:pt>
                <c:pt idx="2">
                  <c:v>116.89999999999999</c:v>
                </c:pt>
                <c:pt idx="3">
                  <c:v>108.27466666666669</c:v>
                </c:pt>
                <c:pt idx="4">
                  <c:v>97.942666666666639</c:v>
                </c:pt>
                <c:pt idx="5">
                  <c:v>81.861333333333349</c:v>
                </c:pt>
                <c:pt idx="6">
                  <c:v>68.946666666666673</c:v>
                </c:pt>
                <c:pt idx="7">
                  <c:v>51.574999999999982</c:v>
                </c:pt>
                <c:pt idx="8">
                  <c:v>44.995666666666665</c:v>
                </c:pt>
                <c:pt idx="9">
                  <c:v>34.533999999999992</c:v>
                </c:pt>
                <c:pt idx="10">
                  <c:v>19.879333333333324</c:v>
                </c:pt>
                <c:pt idx="11">
                  <c:v>5.811666666666671</c:v>
                </c:pt>
                <c:pt idx="12">
                  <c:v>-6.0666666666666602</c:v>
                </c:pt>
                <c:pt idx="13">
                  <c:v>-7.8626666666666685</c:v>
                </c:pt>
                <c:pt idx="14">
                  <c:v>-6.8873333333333244</c:v>
                </c:pt>
              </c:numCache>
            </c:numRef>
          </c:yVal>
          <c:smooth val="0"/>
          <c:extLst>
            <c:ext xmlns:c16="http://schemas.microsoft.com/office/drawing/2014/chart" uri="{C3380CC4-5D6E-409C-BE32-E72D297353CC}">
              <c16:uniqueId val="{00000002-BFE6-4172-ADB4-41E0E25C9B10}"/>
            </c:ext>
          </c:extLst>
        </c:ser>
        <c:ser>
          <c:idx val="3"/>
          <c:order val="3"/>
          <c:tx>
            <c:v>pole 50um</c:v>
          </c:tx>
          <c:spPr>
            <a:ln w="12700" cap="rnd">
              <a:solidFill>
                <a:schemeClr val="accent4"/>
              </a:solidFill>
              <a:round/>
            </a:ln>
            <a:effectLst/>
          </c:spPr>
          <c:marker>
            <c:symbol val="circle"/>
            <c:size val="4"/>
            <c:spPr>
              <a:solidFill>
                <a:schemeClr val="accent4"/>
              </a:solidFill>
              <a:ln w="9525">
                <a:solidFill>
                  <a:schemeClr val="accent4"/>
                </a:solidFill>
              </a:ln>
              <a:effectLst/>
            </c:spPr>
          </c:marker>
          <c:xVal>
            <c:numRef>
              <c:f>integrals_table!$D$4:$D$19</c:f>
              <c:numCache>
                <c:formatCode>General</c:formatCode>
                <c:ptCount val="16"/>
                <c:pt idx="0" formatCode="0.0">
                  <c:v>7.2</c:v>
                </c:pt>
                <c:pt idx="1">
                  <c:v>7.5</c:v>
                </c:pt>
                <c:pt idx="2">
                  <c:v>8</c:v>
                </c:pt>
                <c:pt idx="3">
                  <c:v>9</c:v>
                </c:pt>
                <c:pt idx="4">
                  <c:v>10</c:v>
                </c:pt>
                <c:pt idx="5">
                  <c:v>12</c:v>
                </c:pt>
                <c:pt idx="6">
                  <c:v>15</c:v>
                </c:pt>
                <c:pt idx="7">
                  <c:v>20</c:v>
                </c:pt>
                <c:pt idx="8">
                  <c:v>25</c:v>
                </c:pt>
                <c:pt idx="9">
                  <c:v>30</c:v>
                </c:pt>
                <c:pt idx="10">
                  <c:v>40</c:v>
                </c:pt>
                <c:pt idx="11">
                  <c:v>50</c:v>
                </c:pt>
                <c:pt idx="12">
                  <c:v>75</c:v>
                </c:pt>
                <c:pt idx="13">
                  <c:v>100</c:v>
                </c:pt>
                <c:pt idx="14">
                  <c:v>125</c:v>
                </c:pt>
                <c:pt idx="15">
                  <c:v>150</c:v>
                </c:pt>
              </c:numCache>
            </c:numRef>
          </c:xVal>
          <c:yVal>
            <c:numRef>
              <c:f>integrals_table!$T$4:$T$19</c:f>
              <c:numCache>
                <c:formatCode>0</c:formatCode>
                <c:ptCount val="16"/>
                <c:pt idx="0">
                  <c:v>130.995</c:v>
                </c:pt>
                <c:pt idx="1">
                  <c:v>127.90766666666669</c:v>
                </c:pt>
                <c:pt idx="2">
                  <c:v>123.688</c:v>
                </c:pt>
                <c:pt idx="3">
                  <c:v>113.26066666666665</c:v>
                </c:pt>
                <c:pt idx="4">
                  <c:v>95.358666666666693</c:v>
                </c:pt>
                <c:pt idx="5">
                  <c:v>78.904999999999973</c:v>
                </c:pt>
                <c:pt idx="6">
                  <c:v>56.714666666666666</c:v>
                </c:pt>
                <c:pt idx="7">
                  <c:v>38.772333333333322</c:v>
                </c:pt>
                <c:pt idx="8">
                  <c:v>30.400666666666648</c:v>
                </c:pt>
                <c:pt idx="9">
                  <c:v>24.399999999999995</c:v>
                </c:pt>
                <c:pt idx="10">
                  <c:v>12.198999999999982</c:v>
                </c:pt>
                <c:pt idx="11">
                  <c:v>8.0636666666666486</c:v>
                </c:pt>
                <c:pt idx="12">
                  <c:v>7.2793333333333301</c:v>
                </c:pt>
                <c:pt idx="13">
                  <c:v>4.1519999999999966</c:v>
                </c:pt>
                <c:pt idx="14">
                  <c:v>2.2000000000000126</c:v>
                </c:pt>
                <c:pt idx="15">
                  <c:v>2.4590000000000116</c:v>
                </c:pt>
              </c:numCache>
            </c:numRef>
          </c:yVal>
          <c:smooth val="0"/>
          <c:extLst>
            <c:ext xmlns:c16="http://schemas.microsoft.com/office/drawing/2014/chart" uri="{C3380CC4-5D6E-409C-BE32-E72D297353CC}">
              <c16:uniqueId val="{00000003-BFE6-4172-ADB4-41E0E25C9B10}"/>
            </c:ext>
          </c:extLst>
        </c:ser>
        <c:ser>
          <c:idx val="5"/>
          <c:order val="4"/>
          <c:tx>
            <c:v>Steel 7.5x15mm</c:v>
          </c:tx>
          <c:spPr>
            <a:ln w="12700" cap="rnd">
              <a:solidFill>
                <a:srgbClr val="00B0F0"/>
              </a:solidFill>
              <a:round/>
            </a:ln>
            <a:effectLst/>
          </c:spPr>
          <c:marker>
            <c:symbol val="circle"/>
            <c:size val="4"/>
            <c:spPr>
              <a:solidFill>
                <a:srgbClr val="00B0F0"/>
              </a:solidFill>
              <a:ln w="9525">
                <a:solidFill>
                  <a:srgbClr val="00B0F0"/>
                </a:solidFill>
              </a:ln>
              <a:effectLst/>
            </c:spPr>
          </c:marker>
          <c:xVal>
            <c:numRef>
              <c:f>integrals_table!$D$4:$D$19</c:f>
              <c:numCache>
                <c:formatCode>General</c:formatCode>
                <c:ptCount val="16"/>
                <c:pt idx="0" formatCode="0.0">
                  <c:v>7.2</c:v>
                </c:pt>
                <c:pt idx="1">
                  <c:v>7.5</c:v>
                </c:pt>
                <c:pt idx="2">
                  <c:v>8</c:v>
                </c:pt>
                <c:pt idx="3">
                  <c:v>9</c:v>
                </c:pt>
                <c:pt idx="4">
                  <c:v>10</c:v>
                </c:pt>
                <c:pt idx="5">
                  <c:v>12</c:v>
                </c:pt>
                <c:pt idx="6">
                  <c:v>15</c:v>
                </c:pt>
                <c:pt idx="7">
                  <c:v>20</c:v>
                </c:pt>
                <c:pt idx="8">
                  <c:v>25</c:v>
                </c:pt>
                <c:pt idx="9">
                  <c:v>30</c:v>
                </c:pt>
                <c:pt idx="10">
                  <c:v>40</c:v>
                </c:pt>
                <c:pt idx="11">
                  <c:v>50</c:v>
                </c:pt>
                <c:pt idx="12">
                  <c:v>75</c:v>
                </c:pt>
                <c:pt idx="13">
                  <c:v>100</c:v>
                </c:pt>
                <c:pt idx="14">
                  <c:v>125</c:v>
                </c:pt>
                <c:pt idx="15">
                  <c:v>150</c:v>
                </c:pt>
              </c:numCache>
            </c:numRef>
          </c:xVal>
          <c:yVal>
            <c:numRef>
              <c:f>integrals_table!$X$4:$X$19</c:f>
              <c:numCache>
                <c:formatCode>0</c:formatCode>
                <c:ptCount val="16"/>
                <c:pt idx="0">
                  <c:v>137.56583333333336</c:v>
                </c:pt>
                <c:pt idx="1">
                  <c:v>130.489</c:v>
                </c:pt>
                <c:pt idx="2">
                  <c:v>135.26333333333335</c:v>
                </c:pt>
                <c:pt idx="3">
                  <c:v>132.14366666666666</c:v>
                </c:pt>
                <c:pt idx="4">
                  <c:v>125.36566666666667</c:v>
                </c:pt>
                <c:pt idx="5">
                  <c:v>113.69899999999998</c:v>
                </c:pt>
                <c:pt idx="6">
                  <c:v>84.094333333333353</c:v>
                </c:pt>
                <c:pt idx="7">
                  <c:v>56.483333333333313</c:v>
                </c:pt>
                <c:pt idx="8">
                  <c:v>43.025666666666645</c:v>
                </c:pt>
                <c:pt idx="9">
                  <c:v>31.479666666666656</c:v>
                </c:pt>
                <c:pt idx="10">
                  <c:v>15.741999999999987</c:v>
                </c:pt>
                <c:pt idx="11">
                  <c:v>9.8196666666666363</c:v>
                </c:pt>
                <c:pt idx="12">
                  <c:v>4.9049999999999949</c:v>
                </c:pt>
                <c:pt idx="13">
                  <c:v>-0.73566666666668057</c:v>
                </c:pt>
                <c:pt idx="14">
                  <c:v>-1</c:v>
                </c:pt>
                <c:pt idx="15">
                  <c:v>6.281333333333337</c:v>
                </c:pt>
              </c:numCache>
            </c:numRef>
          </c:yVal>
          <c:smooth val="0"/>
          <c:extLst>
            <c:ext xmlns:c16="http://schemas.microsoft.com/office/drawing/2014/chart" uri="{C3380CC4-5D6E-409C-BE32-E72D297353CC}">
              <c16:uniqueId val="{00000005-BFE6-4172-ADB4-41E0E25C9B10}"/>
            </c:ext>
          </c:extLst>
        </c:ser>
        <c:dLbls>
          <c:showLegendKey val="0"/>
          <c:showVal val="0"/>
          <c:showCatName val="0"/>
          <c:showSerName val="0"/>
          <c:showPercent val="0"/>
          <c:showBubbleSize val="0"/>
        </c:dLbls>
        <c:axId val="572863728"/>
        <c:axId val="572864712"/>
      </c:scatterChart>
      <c:valAx>
        <c:axId val="572863728"/>
        <c:scaling>
          <c:orientation val="minMax"/>
          <c:max val="35"/>
          <c:min val="5"/>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r>
                  <a:rPr lang="en-US" sz="800"/>
                  <a:t>Gap (mm)</a:t>
                </a:r>
              </a:p>
            </c:rich>
          </c:tx>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n-US"/>
          </a:p>
        </c:txPr>
        <c:crossAx val="572864712"/>
        <c:crossesAt val="-20"/>
        <c:crossBetween val="midCat"/>
      </c:valAx>
      <c:valAx>
        <c:axId val="572864712"/>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r>
                  <a:rPr lang="en-US" sz="800"/>
                  <a:t>G-cm</a:t>
                </a:r>
              </a:p>
            </c:rich>
          </c:tx>
          <c:layout>
            <c:manualLayout>
              <c:xMode val="edge"/>
              <c:yMode val="edge"/>
              <c:x val="0"/>
              <c:y val="0.40963661869852475"/>
            </c:manualLayout>
          </c:layout>
          <c:overlay val="0"/>
          <c:spPr>
            <a:noFill/>
            <a:ln>
              <a:noFill/>
            </a:ln>
            <a:effectLst/>
          </c:spPr>
          <c:txPr>
            <a:bodyPr rot="-54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n-US"/>
          </a:p>
        </c:txPr>
        <c:crossAx val="572863728"/>
        <c:crosses val="autoZero"/>
        <c:crossBetween val="midCat"/>
      </c:valAx>
      <c:spPr>
        <a:noFill/>
        <a:ln>
          <a:noFill/>
        </a:ln>
        <a:effectLst/>
      </c:spPr>
    </c:plotArea>
    <c:legend>
      <c:legendPos val="r"/>
      <c:layout>
        <c:manualLayout>
          <c:xMode val="edge"/>
          <c:yMode val="edge"/>
          <c:x val="0.593053865685369"/>
          <c:y val="0.17616899043688902"/>
          <c:w val="0.3272181193746066"/>
          <c:h val="0.22880091980269268"/>
        </c:manualLayout>
      </c:layout>
      <c:overlay val="0"/>
      <c:spPr>
        <a:noFill/>
        <a:ln>
          <a:noFill/>
        </a:ln>
        <a:effectLst/>
      </c:spPr>
      <c:txPr>
        <a:bodyPr rot="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00" b="0" i="0" u="none" strike="noStrike" kern="1200" spc="0" baseline="0">
                <a:solidFill>
                  <a:schemeClr val="tx1">
                    <a:lumMod val="65000"/>
                    <a:lumOff val="35000"/>
                  </a:schemeClr>
                </a:solidFill>
                <a:latin typeface="+mn-lt"/>
                <a:ea typeface="+mn-ea"/>
                <a:cs typeface="+mn-cs"/>
              </a:defRPr>
            </a:pPr>
            <a:r>
              <a:rPr lang="en-US" sz="900" dirty="0"/>
              <a:t>Differences in shim signatures, By</a:t>
            </a:r>
          </a:p>
        </c:rich>
      </c:tx>
      <c:layout>
        <c:manualLayout>
          <c:xMode val="edge"/>
          <c:yMode val="edge"/>
          <c:x val="0.21246597212322685"/>
          <c:y val="7.0251415204336976E-2"/>
        </c:manualLayout>
      </c:layout>
      <c:overlay val="0"/>
      <c:spPr>
        <a:noFill/>
        <a:ln>
          <a:noFill/>
        </a:ln>
        <a:effectLst/>
      </c:spPr>
      <c:txPr>
        <a:bodyPr rot="0" spcFirstLastPara="1" vertOverflow="ellipsis" vert="horz" wrap="square" anchor="ctr" anchorCtr="1"/>
        <a:lstStyle/>
        <a:p>
          <a:pPr>
            <a:defRPr sz="9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3144147486880803"/>
          <c:y val="0.17171296296296296"/>
          <c:w val="0.78635120801487834"/>
          <c:h val="0.62271617089530473"/>
        </c:manualLayout>
      </c:layout>
      <c:scatterChart>
        <c:scatterStyle val="lineMarker"/>
        <c:varyColors val="0"/>
        <c:ser>
          <c:idx val="1"/>
          <c:order val="0"/>
          <c:tx>
            <c:v>H-slugs- small slugs</c:v>
          </c:tx>
          <c:spPr>
            <a:ln w="12700" cap="rnd">
              <a:solidFill>
                <a:schemeClr val="accent2"/>
              </a:solidFill>
              <a:round/>
            </a:ln>
            <a:effectLst/>
          </c:spPr>
          <c:marker>
            <c:symbol val="circle"/>
            <c:size val="4"/>
            <c:spPr>
              <a:solidFill>
                <a:schemeClr val="accent2"/>
              </a:solidFill>
              <a:ln w="9525">
                <a:solidFill>
                  <a:schemeClr val="accent2"/>
                </a:solidFill>
              </a:ln>
              <a:effectLst/>
            </c:spPr>
          </c:marker>
          <c:xVal>
            <c:numRef>
              <c:f>(integrals_table!$D$4:$D$5,integrals_table!$D$7,integrals_table!$D$9:$D$19)</c:f>
              <c:numCache>
                <c:formatCode>General</c:formatCode>
                <c:ptCount val="14"/>
                <c:pt idx="0" formatCode="0.0">
                  <c:v>7.2</c:v>
                </c:pt>
                <c:pt idx="1">
                  <c:v>7.5</c:v>
                </c:pt>
                <c:pt idx="2">
                  <c:v>9</c:v>
                </c:pt>
                <c:pt idx="3">
                  <c:v>12</c:v>
                </c:pt>
                <c:pt idx="4">
                  <c:v>15</c:v>
                </c:pt>
                <c:pt idx="5">
                  <c:v>20</c:v>
                </c:pt>
                <c:pt idx="6">
                  <c:v>25</c:v>
                </c:pt>
                <c:pt idx="7">
                  <c:v>30</c:v>
                </c:pt>
                <c:pt idx="8">
                  <c:v>40</c:v>
                </c:pt>
                <c:pt idx="9">
                  <c:v>50</c:v>
                </c:pt>
                <c:pt idx="10">
                  <c:v>75</c:v>
                </c:pt>
                <c:pt idx="11">
                  <c:v>100</c:v>
                </c:pt>
                <c:pt idx="12">
                  <c:v>125</c:v>
                </c:pt>
                <c:pt idx="13">
                  <c:v>150</c:v>
                </c:pt>
              </c:numCache>
            </c:numRef>
          </c:xVal>
          <c:yVal>
            <c:numRef>
              <c:f>integrals_table!$Z$4:$Z$19</c:f>
              <c:numCache>
                <c:formatCode>0</c:formatCode>
                <c:ptCount val="16"/>
                <c:pt idx="0">
                  <c:v>17.547666666666672</c:v>
                </c:pt>
                <c:pt idx="1">
                  <c:v>21.86999999999999</c:v>
                </c:pt>
                <c:pt idx="2">
                  <c:v>23</c:v>
                </c:pt>
                <c:pt idx="3">
                  <c:v>25.48599999999999</c:v>
                </c:pt>
                <c:pt idx="4">
                  <c:v>25.670999999999992</c:v>
                </c:pt>
                <c:pt idx="5">
                  <c:v>29.902666666666661</c:v>
                </c:pt>
                <c:pt idx="6">
                  <c:v>33.581666666666685</c:v>
                </c:pt>
                <c:pt idx="7">
                  <c:v>36.153333333333329</c:v>
                </c:pt>
                <c:pt idx="8">
                  <c:v>35.118333333333325</c:v>
                </c:pt>
                <c:pt idx="9">
                  <c:v>32.937333333333328</c:v>
                </c:pt>
                <c:pt idx="10">
                  <c:v>36.128999999999976</c:v>
                </c:pt>
                <c:pt idx="11">
                  <c:v>38.025333333333336</c:v>
                </c:pt>
                <c:pt idx="12">
                  <c:v>31.217666666666663</c:v>
                </c:pt>
                <c:pt idx="13">
                  <c:v>21.518666666666686</c:v>
                </c:pt>
                <c:pt idx="14">
                  <c:v>15.929333333333325</c:v>
                </c:pt>
                <c:pt idx="15">
                  <c:v>11.381333333333339</c:v>
                </c:pt>
              </c:numCache>
            </c:numRef>
          </c:yVal>
          <c:smooth val="0"/>
          <c:extLst>
            <c:ext xmlns:c16="http://schemas.microsoft.com/office/drawing/2014/chart" uri="{C3380CC4-5D6E-409C-BE32-E72D297353CC}">
              <c16:uniqueId val="{00000000-4EDD-4D5C-B6AF-EB8BA0CD73C9}"/>
            </c:ext>
          </c:extLst>
        </c:ser>
        <c:ser>
          <c:idx val="3"/>
          <c:order val="1"/>
          <c:tx>
            <c:v>pole 50um- small slugs</c:v>
          </c:tx>
          <c:spPr>
            <a:ln w="12700" cap="rnd">
              <a:solidFill>
                <a:schemeClr val="accent4"/>
              </a:solidFill>
              <a:round/>
            </a:ln>
            <a:effectLst/>
          </c:spPr>
          <c:marker>
            <c:symbol val="circle"/>
            <c:size val="4"/>
            <c:spPr>
              <a:solidFill>
                <a:schemeClr val="accent4"/>
              </a:solidFill>
              <a:ln w="9525">
                <a:solidFill>
                  <a:schemeClr val="accent4"/>
                </a:solidFill>
              </a:ln>
              <a:effectLst/>
            </c:spPr>
          </c:marker>
          <c:xVal>
            <c:numRef>
              <c:f>integrals_table!$D$4:$D$19</c:f>
              <c:numCache>
                <c:formatCode>General</c:formatCode>
                <c:ptCount val="16"/>
                <c:pt idx="0" formatCode="0.0">
                  <c:v>7.2</c:v>
                </c:pt>
                <c:pt idx="1">
                  <c:v>7.5</c:v>
                </c:pt>
                <c:pt idx="2">
                  <c:v>8</c:v>
                </c:pt>
                <c:pt idx="3">
                  <c:v>9</c:v>
                </c:pt>
                <c:pt idx="4">
                  <c:v>10</c:v>
                </c:pt>
                <c:pt idx="5">
                  <c:v>12</c:v>
                </c:pt>
                <c:pt idx="6">
                  <c:v>15</c:v>
                </c:pt>
                <c:pt idx="7">
                  <c:v>20</c:v>
                </c:pt>
                <c:pt idx="8">
                  <c:v>25</c:v>
                </c:pt>
                <c:pt idx="9">
                  <c:v>30</c:v>
                </c:pt>
                <c:pt idx="10">
                  <c:v>40</c:v>
                </c:pt>
                <c:pt idx="11">
                  <c:v>50</c:v>
                </c:pt>
                <c:pt idx="12">
                  <c:v>75</c:v>
                </c:pt>
                <c:pt idx="13">
                  <c:v>100</c:v>
                </c:pt>
                <c:pt idx="14">
                  <c:v>125</c:v>
                </c:pt>
                <c:pt idx="15">
                  <c:v>150</c:v>
                </c:pt>
              </c:numCache>
            </c:numRef>
          </c:xVal>
          <c:yVal>
            <c:numRef>
              <c:f>integrals_table!$AB$4:$AB$19</c:f>
              <c:numCache>
                <c:formatCode>0</c:formatCode>
                <c:ptCount val="16"/>
                <c:pt idx="0">
                  <c:v>42.995000000000005</c:v>
                </c:pt>
                <c:pt idx="1">
                  <c:v>46.191999999999993</c:v>
                </c:pt>
                <c:pt idx="2">
                  <c:v>44.617333333333335</c:v>
                </c:pt>
                <c:pt idx="3">
                  <c:v>36.999666666666656</c:v>
                </c:pt>
                <c:pt idx="4">
                  <c:v>26.584333333333333</c:v>
                </c:pt>
                <c:pt idx="5">
                  <c:v>12.864666666666665</c:v>
                </c:pt>
                <c:pt idx="6">
                  <c:v>0.75933333333333053</c:v>
                </c:pt>
                <c:pt idx="7">
                  <c:v>-11.148666666666678</c:v>
                </c:pt>
                <c:pt idx="8">
                  <c:v>-15.411000000000005</c:v>
                </c:pt>
                <c:pt idx="9">
                  <c:v>-17.963999999999995</c:v>
                </c:pt>
                <c:pt idx="10">
                  <c:v>-18.272000000000034</c:v>
                </c:pt>
                <c:pt idx="11">
                  <c:v>-14.835666666666672</c:v>
                </c:pt>
                <c:pt idx="12">
                  <c:v>-8.0293333333333337</c:v>
                </c:pt>
                <c:pt idx="13">
                  <c:v>-7.6586666666666554</c:v>
                </c:pt>
                <c:pt idx="14">
                  <c:v>-4.6213333333333155</c:v>
                </c:pt>
                <c:pt idx="15">
                  <c:v>-4.9946666666666673</c:v>
                </c:pt>
              </c:numCache>
            </c:numRef>
          </c:yVal>
          <c:smooth val="0"/>
          <c:extLst>
            <c:ext xmlns:c16="http://schemas.microsoft.com/office/drawing/2014/chart" uri="{C3380CC4-5D6E-409C-BE32-E72D297353CC}">
              <c16:uniqueId val="{00000002-4EDD-4D5C-B6AF-EB8BA0CD73C9}"/>
            </c:ext>
          </c:extLst>
        </c:ser>
        <c:ser>
          <c:idx val="4"/>
          <c:order val="2"/>
          <c:tx>
            <c:v>steel shim - pole 50um</c:v>
          </c:tx>
          <c:spPr>
            <a:ln w="12700" cap="rnd">
              <a:solidFill>
                <a:schemeClr val="accent5"/>
              </a:solidFill>
              <a:round/>
            </a:ln>
            <a:effectLst/>
          </c:spPr>
          <c:marker>
            <c:symbol val="circle"/>
            <c:size val="4"/>
            <c:spPr>
              <a:solidFill>
                <a:schemeClr val="accent5"/>
              </a:solidFill>
              <a:ln w="9525">
                <a:solidFill>
                  <a:schemeClr val="accent5"/>
                </a:solidFill>
              </a:ln>
              <a:effectLst/>
            </c:spPr>
          </c:marker>
          <c:xVal>
            <c:numRef>
              <c:f>integrals_table!$D$4:$D$19</c:f>
              <c:numCache>
                <c:formatCode>General</c:formatCode>
                <c:ptCount val="16"/>
                <c:pt idx="0" formatCode="0.0">
                  <c:v>7.2</c:v>
                </c:pt>
                <c:pt idx="1">
                  <c:v>7.5</c:v>
                </c:pt>
                <c:pt idx="2">
                  <c:v>8</c:v>
                </c:pt>
                <c:pt idx="3">
                  <c:v>9</c:v>
                </c:pt>
                <c:pt idx="4">
                  <c:v>10</c:v>
                </c:pt>
                <c:pt idx="5">
                  <c:v>12</c:v>
                </c:pt>
                <c:pt idx="6">
                  <c:v>15</c:v>
                </c:pt>
                <c:pt idx="7">
                  <c:v>20</c:v>
                </c:pt>
                <c:pt idx="8">
                  <c:v>25</c:v>
                </c:pt>
                <c:pt idx="9">
                  <c:v>30</c:v>
                </c:pt>
                <c:pt idx="10">
                  <c:v>40</c:v>
                </c:pt>
                <c:pt idx="11">
                  <c:v>50</c:v>
                </c:pt>
                <c:pt idx="12">
                  <c:v>75</c:v>
                </c:pt>
                <c:pt idx="13">
                  <c:v>100</c:v>
                </c:pt>
                <c:pt idx="14">
                  <c:v>125</c:v>
                </c:pt>
                <c:pt idx="15">
                  <c:v>150</c:v>
                </c:pt>
              </c:numCache>
            </c:numRef>
          </c:xVal>
          <c:yVal>
            <c:numRef>
              <c:f>integrals_table!$AD$4:$AD$19</c:f>
              <c:numCache>
                <c:formatCode>0</c:formatCode>
                <c:ptCount val="16"/>
                <c:pt idx="0">
                  <c:v>6.5708333333333542</c:v>
                </c:pt>
                <c:pt idx="1">
                  <c:v>2.581333333333319</c:v>
                </c:pt>
                <c:pt idx="2">
                  <c:v>11.575333333333347</c:v>
                </c:pt>
                <c:pt idx="3">
                  <c:v>18.88300000000001</c:v>
                </c:pt>
                <c:pt idx="4">
                  <c:v>30.006999999999977</c:v>
                </c:pt>
                <c:pt idx="5">
                  <c:v>34.794000000000011</c:v>
                </c:pt>
                <c:pt idx="6">
                  <c:v>27.379666666666687</c:v>
                </c:pt>
                <c:pt idx="7">
                  <c:v>17.710999999999991</c:v>
                </c:pt>
                <c:pt idx="8">
                  <c:v>12.624999999999996</c:v>
                </c:pt>
                <c:pt idx="9">
                  <c:v>7.079666666666661</c:v>
                </c:pt>
                <c:pt idx="10">
                  <c:v>3.5430000000000046</c:v>
                </c:pt>
                <c:pt idx="11">
                  <c:v>1.7559999999999878</c:v>
                </c:pt>
                <c:pt idx="12">
                  <c:v>-2.3743333333333352</c:v>
                </c:pt>
                <c:pt idx="13">
                  <c:v>-4.8876666666666768</c:v>
                </c:pt>
                <c:pt idx="14">
                  <c:v>-3.2000000000000126</c:v>
                </c:pt>
                <c:pt idx="15">
                  <c:v>3.8223333333333254</c:v>
                </c:pt>
              </c:numCache>
            </c:numRef>
          </c:yVal>
          <c:smooth val="0"/>
          <c:extLst>
            <c:ext xmlns:c16="http://schemas.microsoft.com/office/drawing/2014/chart" uri="{C3380CC4-5D6E-409C-BE32-E72D297353CC}">
              <c16:uniqueId val="{00000003-4EDD-4D5C-B6AF-EB8BA0CD73C9}"/>
            </c:ext>
          </c:extLst>
        </c:ser>
        <c:dLbls>
          <c:showLegendKey val="0"/>
          <c:showVal val="0"/>
          <c:showCatName val="0"/>
          <c:showSerName val="0"/>
          <c:showPercent val="0"/>
          <c:showBubbleSize val="0"/>
        </c:dLbls>
        <c:axId val="572863728"/>
        <c:axId val="572864712"/>
      </c:scatterChart>
      <c:valAx>
        <c:axId val="572863728"/>
        <c:scaling>
          <c:orientation val="minMax"/>
          <c:max val="35"/>
          <c:min val="5"/>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r>
                  <a:rPr lang="en-US" sz="800"/>
                  <a:t>Gap (mm)</a:t>
                </a:r>
              </a:p>
            </c:rich>
          </c:tx>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n-US"/>
          </a:p>
        </c:txPr>
        <c:crossAx val="572864712"/>
        <c:crossesAt val="-50"/>
        <c:crossBetween val="midCat"/>
      </c:valAx>
      <c:valAx>
        <c:axId val="572864712"/>
        <c:scaling>
          <c:orientation val="minMax"/>
          <c:min val="-5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r>
                  <a:rPr lang="en-US" sz="800"/>
                  <a:t>G-cm</a:t>
                </a:r>
              </a:p>
            </c:rich>
          </c:tx>
          <c:overlay val="0"/>
          <c:spPr>
            <a:noFill/>
            <a:ln>
              <a:noFill/>
            </a:ln>
            <a:effectLst/>
          </c:spPr>
          <c:txPr>
            <a:bodyPr rot="-54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n-US"/>
          </a:p>
        </c:txPr>
        <c:crossAx val="572863728"/>
        <c:crosses val="autoZero"/>
        <c:crossBetween val="midCat"/>
      </c:valAx>
      <c:spPr>
        <a:noFill/>
        <a:ln>
          <a:noFill/>
        </a:ln>
        <a:effectLst/>
      </c:spPr>
    </c:plotArea>
    <c:legend>
      <c:legendPos val="t"/>
      <c:layout>
        <c:manualLayout>
          <c:xMode val="edge"/>
          <c:yMode val="edge"/>
          <c:x val="0.12125293548832712"/>
          <c:y val="0.65724350470478576"/>
          <c:w val="0.47658171018096412"/>
          <c:h val="0.12675317662789923"/>
        </c:manualLayout>
      </c:layout>
      <c:overlay val="0"/>
      <c:spPr>
        <a:noFill/>
        <a:ln>
          <a:noFill/>
        </a:ln>
        <a:effectLst/>
      </c:spPr>
      <c:txPr>
        <a:bodyPr rot="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0" i="0" u="none" strike="noStrike" kern="1200" spc="0" baseline="0">
                <a:solidFill>
                  <a:schemeClr val="tx1"/>
                </a:solidFill>
                <a:latin typeface="+mn-lt"/>
                <a:ea typeface="+mn-ea"/>
                <a:cs typeface="+mn-cs"/>
              </a:defRPr>
            </a:pPr>
            <a:r>
              <a:rPr lang="en-US" sz="1000" b="0" dirty="0">
                <a:solidFill>
                  <a:schemeClr val="tx1"/>
                </a:solidFill>
              </a:rPr>
              <a:t>Bx field signatures</a:t>
            </a:r>
          </a:p>
        </c:rich>
      </c:tx>
      <c:layout>
        <c:manualLayout>
          <c:xMode val="edge"/>
          <c:yMode val="edge"/>
          <c:x val="0.34344774210915946"/>
          <c:y val="4.1371999231803333E-2"/>
        </c:manualLayout>
      </c:layout>
      <c:overlay val="0"/>
      <c:spPr>
        <a:noFill/>
        <a:ln>
          <a:noFill/>
        </a:ln>
        <a:effectLst/>
      </c:spPr>
      <c:txPr>
        <a:bodyPr rot="0" spcFirstLastPara="1" vertOverflow="ellipsis" vert="horz" wrap="square" anchor="ctr" anchorCtr="1"/>
        <a:lstStyle/>
        <a:p>
          <a:pPr>
            <a:defRPr sz="10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4434390048386406"/>
          <c:y val="0.17171294377676474"/>
          <c:w val="0.81540507436570431"/>
          <c:h val="0.62271617089530473"/>
        </c:manualLayout>
      </c:layout>
      <c:scatterChart>
        <c:scatterStyle val="lineMarker"/>
        <c:varyColors val="0"/>
        <c:ser>
          <c:idx val="5"/>
          <c:order val="0"/>
          <c:tx>
            <c:v>Pole cant</c:v>
          </c:tx>
          <c:spPr>
            <a:ln w="12700" cap="rnd">
              <a:solidFill>
                <a:schemeClr val="accent6"/>
              </a:solidFill>
              <a:round/>
            </a:ln>
            <a:effectLst/>
          </c:spPr>
          <c:marker>
            <c:symbol val="circle"/>
            <c:size val="4"/>
            <c:spPr>
              <a:solidFill>
                <a:schemeClr val="accent6"/>
              </a:solidFill>
              <a:ln w="9525">
                <a:solidFill>
                  <a:schemeClr val="accent6"/>
                </a:solidFill>
              </a:ln>
              <a:effectLst/>
            </c:spPr>
          </c:marker>
          <c:xVal>
            <c:numRef>
              <c:f>integrals_table!$A$103:$A$119</c:f>
              <c:numCache>
                <c:formatCode>General</c:formatCode>
                <c:ptCount val="17"/>
                <c:pt idx="0" formatCode="0.0">
                  <c:v>7.2</c:v>
                </c:pt>
                <c:pt idx="1">
                  <c:v>8</c:v>
                </c:pt>
                <c:pt idx="2">
                  <c:v>9</c:v>
                </c:pt>
                <c:pt idx="3">
                  <c:v>10</c:v>
                </c:pt>
                <c:pt idx="4">
                  <c:v>15</c:v>
                </c:pt>
                <c:pt idx="5">
                  <c:v>20</c:v>
                </c:pt>
                <c:pt idx="6">
                  <c:v>25</c:v>
                </c:pt>
                <c:pt idx="7">
                  <c:v>30</c:v>
                </c:pt>
                <c:pt idx="8">
                  <c:v>40</c:v>
                </c:pt>
                <c:pt idx="9">
                  <c:v>50</c:v>
                </c:pt>
                <c:pt idx="10">
                  <c:v>70</c:v>
                </c:pt>
                <c:pt idx="11" formatCode="0.0">
                  <c:v>80</c:v>
                </c:pt>
                <c:pt idx="12">
                  <c:v>100</c:v>
                </c:pt>
                <c:pt idx="13">
                  <c:v>120</c:v>
                </c:pt>
                <c:pt idx="14">
                  <c:v>135</c:v>
                </c:pt>
                <c:pt idx="15">
                  <c:v>140</c:v>
                </c:pt>
                <c:pt idx="16">
                  <c:v>150</c:v>
                </c:pt>
              </c:numCache>
            </c:numRef>
          </c:xVal>
          <c:yVal>
            <c:numRef>
              <c:f>integrals_table!$C$122:$C$137</c:f>
              <c:numCache>
                <c:formatCode>0</c:formatCode>
                <c:ptCount val="16"/>
                <c:pt idx="0">
                  <c:v>-67.480333333333334</c:v>
                </c:pt>
                <c:pt idx="1">
                  <c:v>-64.38633333333334</c:v>
                </c:pt>
                <c:pt idx="2">
                  <c:v>-61.808666666666667</c:v>
                </c:pt>
                <c:pt idx="3">
                  <c:v>-60.532000000000004</c:v>
                </c:pt>
                <c:pt idx="4">
                  <c:v>-56</c:v>
                </c:pt>
                <c:pt idx="5">
                  <c:v>-49.800666666666672</c:v>
                </c:pt>
                <c:pt idx="6">
                  <c:v>-40.566000000000003</c:v>
                </c:pt>
                <c:pt idx="7">
                  <c:v>-32</c:v>
                </c:pt>
                <c:pt idx="8">
                  <c:v>-24</c:v>
                </c:pt>
                <c:pt idx="9">
                  <c:v>-19.172333333333334</c:v>
                </c:pt>
                <c:pt idx="10">
                  <c:v>-11.662666666666667</c:v>
                </c:pt>
                <c:pt idx="11">
                  <c:v>-9.5526666666666653</c:v>
                </c:pt>
                <c:pt idx="12">
                  <c:v>-4.1080000000000023</c:v>
                </c:pt>
                <c:pt idx="13">
                  <c:v>-1</c:v>
                </c:pt>
                <c:pt idx="14">
                  <c:v>0.49166666666666731</c:v>
                </c:pt>
                <c:pt idx="15">
                  <c:v>-1.5333333333333074E-2</c:v>
                </c:pt>
              </c:numCache>
            </c:numRef>
          </c:yVal>
          <c:smooth val="0"/>
          <c:extLst>
            <c:ext xmlns:c16="http://schemas.microsoft.com/office/drawing/2014/chart" uri="{C3380CC4-5D6E-409C-BE32-E72D297353CC}">
              <c16:uniqueId val="{00000000-389C-4A16-A0E2-4AAE2D530BEB}"/>
            </c:ext>
          </c:extLst>
        </c:ser>
        <c:ser>
          <c:idx val="0"/>
          <c:order val="1"/>
          <c:tx>
            <c:v>V-slugs</c:v>
          </c:tx>
          <c:spPr>
            <a:ln w="12700" cap="rnd">
              <a:solidFill>
                <a:schemeClr val="accent1"/>
              </a:solidFill>
              <a:round/>
            </a:ln>
            <a:effectLst/>
          </c:spPr>
          <c:marker>
            <c:symbol val="circle"/>
            <c:size val="4"/>
            <c:spPr>
              <a:solidFill>
                <a:schemeClr val="accent1"/>
              </a:solidFill>
              <a:ln w="9525">
                <a:solidFill>
                  <a:schemeClr val="accent1"/>
                </a:solidFill>
              </a:ln>
              <a:effectLst/>
            </c:spPr>
          </c:marker>
          <c:xVal>
            <c:numRef>
              <c:f>integrals_table!$D$4:$D$19</c:f>
              <c:numCache>
                <c:formatCode>General</c:formatCode>
                <c:ptCount val="16"/>
                <c:pt idx="0" formatCode="0.0">
                  <c:v>7.2</c:v>
                </c:pt>
                <c:pt idx="1">
                  <c:v>7.5</c:v>
                </c:pt>
                <c:pt idx="2">
                  <c:v>8</c:v>
                </c:pt>
                <c:pt idx="3">
                  <c:v>9</c:v>
                </c:pt>
                <c:pt idx="4">
                  <c:v>10</c:v>
                </c:pt>
                <c:pt idx="5">
                  <c:v>12</c:v>
                </c:pt>
                <c:pt idx="6">
                  <c:v>15</c:v>
                </c:pt>
                <c:pt idx="7">
                  <c:v>20</c:v>
                </c:pt>
                <c:pt idx="8">
                  <c:v>25</c:v>
                </c:pt>
                <c:pt idx="9">
                  <c:v>30</c:v>
                </c:pt>
                <c:pt idx="10">
                  <c:v>40</c:v>
                </c:pt>
                <c:pt idx="11">
                  <c:v>50</c:v>
                </c:pt>
                <c:pt idx="12">
                  <c:v>75</c:v>
                </c:pt>
                <c:pt idx="13">
                  <c:v>100</c:v>
                </c:pt>
                <c:pt idx="14">
                  <c:v>125</c:v>
                </c:pt>
                <c:pt idx="15">
                  <c:v>150</c:v>
                </c:pt>
              </c:numCache>
            </c:numRef>
          </c:xVal>
          <c:yVal>
            <c:numRef>
              <c:f>integrals_table!$G$122:$G$137</c:f>
              <c:numCache>
                <c:formatCode>0</c:formatCode>
                <c:ptCount val="16"/>
                <c:pt idx="0">
                  <c:v>-7.1479999999999979</c:v>
                </c:pt>
                <c:pt idx="1">
                  <c:v>-4.8529999999999989</c:v>
                </c:pt>
                <c:pt idx="2">
                  <c:v>-1.8819999999999999</c:v>
                </c:pt>
                <c:pt idx="3">
                  <c:v>-3.3123333333333331</c:v>
                </c:pt>
                <c:pt idx="4">
                  <c:v>-5</c:v>
                </c:pt>
                <c:pt idx="5">
                  <c:v>-7</c:v>
                </c:pt>
                <c:pt idx="6">
                  <c:v>-7.5676666666666668</c:v>
                </c:pt>
                <c:pt idx="7">
                  <c:v>-12.478333333333335</c:v>
                </c:pt>
                <c:pt idx="8">
                  <c:v>-20.707000000000004</c:v>
                </c:pt>
                <c:pt idx="9">
                  <c:v>-27.293666666666667</c:v>
                </c:pt>
                <c:pt idx="10">
                  <c:v>-34.625999999999998</c:v>
                </c:pt>
                <c:pt idx="11">
                  <c:v>-38.592333333333336</c:v>
                </c:pt>
                <c:pt idx="12">
                  <c:v>-31.555333333333333</c:v>
                </c:pt>
                <c:pt idx="13">
                  <c:v>-23.961333333333336</c:v>
                </c:pt>
                <c:pt idx="14">
                  <c:v>-20.27966666666666</c:v>
                </c:pt>
                <c:pt idx="15">
                  <c:v>-12.139666666666665</c:v>
                </c:pt>
              </c:numCache>
            </c:numRef>
          </c:yVal>
          <c:smooth val="0"/>
          <c:extLst>
            <c:ext xmlns:c16="http://schemas.microsoft.com/office/drawing/2014/chart" uri="{C3380CC4-5D6E-409C-BE32-E72D297353CC}">
              <c16:uniqueId val="{00000001-389C-4A16-A0E2-4AAE2D530BEB}"/>
            </c:ext>
          </c:extLst>
        </c:ser>
        <c:ser>
          <c:idx val="1"/>
          <c:order val="2"/>
          <c:tx>
            <c:v>H-slugs</c:v>
          </c:tx>
          <c:spPr>
            <a:ln w="12700" cap="rnd">
              <a:solidFill>
                <a:schemeClr val="accent2"/>
              </a:solidFill>
              <a:round/>
            </a:ln>
            <a:effectLst/>
          </c:spPr>
          <c:marker>
            <c:symbol val="circle"/>
            <c:size val="4"/>
            <c:spPr>
              <a:solidFill>
                <a:schemeClr val="accent2"/>
              </a:solidFill>
              <a:ln w="9525">
                <a:solidFill>
                  <a:schemeClr val="accent2"/>
                </a:solidFill>
              </a:ln>
              <a:effectLst/>
            </c:spPr>
          </c:marker>
          <c:xVal>
            <c:numRef>
              <c:f>integrals_table!$D$4:$D$19</c:f>
              <c:numCache>
                <c:formatCode>General</c:formatCode>
                <c:ptCount val="16"/>
                <c:pt idx="0" formatCode="0.0">
                  <c:v>7.2</c:v>
                </c:pt>
                <c:pt idx="1">
                  <c:v>7.5</c:v>
                </c:pt>
                <c:pt idx="2">
                  <c:v>8</c:v>
                </c:pt>
                <c:pt idx="3">
                  <c:v>9</c:v>
                </c:pt>
                <c:pt idx="4">
                  <c:v>10</c:v>
                </c:pt>
                <c:pt idx="5">
                  <c:v>12</c:v>
                </c:pt>
                <c:pt idx="6">
                  <c:v>15</c:v>
                </c:pt>
                <c:pt idx="7">
                  <c:v>20</c:v>
                </c:pt>
                <c:pt idx="8">
                  <c:v>25</c:v>
                </c:pt>
                <c:pt idx="9">
                  <c:v>30</c:v>
                </c:pt>
                <c:pt idx="10">
                  <c:v>40</c:v>
                </c:pt>
                <c:pt idx="11">
                  <c:v>50</c:v>
                </c:pt>
                <c:pt idx="12">
                  <c:v>75</c:v>
                </c:pt>
                <c:pt idx="13">
                  <c:v>100</c:v>
                </c:pt>
                <c:pt idx="14">
                  <c:v>125</c:v>
                </c:pt>
                <c:pt idx="15">
                  <c:v>150</c:v>
                </c:pt>
              </c:numCache>
            </c:numRef>
          </c:xVal>
          <c:yVal>
            <c:numRef>
              <c:f>integrals_table!$I$122:$I$137</c:f>
              <c:numCache>
                <c:formatCode>General</c:formatCode>
                <c:ptCount val="16"/>
                <c:pt idx="0">
                  <c:v>-18</c:v>
                </c:pt>
                <c:pt idx="1">
                  <c:v>-6</c:v>
                </c:pt>
                <c:pt idx="2">
                  <c:v>-5</c:v>
                </c:pt>
                <c:pt idx="3">
                  <c:v>-4</c:v>
                </c:pt>
                <c:pt idx="4">
                  <c:v>-5</c:v>
                </c:pt>
                <c:pt idx="5">
                  <c:v>-6</c:v>
                </c:pt>
                <c:pt idx="6">
                  <c:v>-3</c:v>
                </c:pt>
                <c:pt idx="7">
                  <c:v>-9</c:v>
                </c:pt>
                <c:pt idx="8">
                  <c:v>-13</c:v>
                </c:pt>
                <c:pt idx="9">
                  <c:v>-19</c:v>
                </c:pt>
                <c:pt idx="10">
                  <c:v>-11</c:v>
                </c:pt>
                <c:pt idx="11">
                  <c:v>-8</c:v>
                </c:pt>
                <c:pt idx="12">
                  <c:v>1</c:v>
                </c:pt>
                <c:pt idx="13">
                  <c:v>10</c:v>
                </c:pt>
                <c:pt idx="14">
                  <c:v>15</c:v>
                </c:pt>
                <c:pt idx="15">
                  <c:v>16</c:v>
                </c:pt>
              </c:numCache>
            </c:numRef>
          </c:yVal>
          <c:smooth val="0"/>
          <c:extLst>
            <c:ext xmlns:c16="http://schemas.microsoft.com/office/drawing/2014/chart" uri="{C3380CC4-5D6E-409C-BE32-E72D297353CC}">
              <c16:uniqueId val="{00000002-389C-4A16-A0E2-4AAE2D530BEB}"/>
            </c:ext>
          </c:extLst>
        </c:ser>
        <c:dLbls>
          <c:showLegendKey val="0"/>
          <c:showVal val="0"/>
          <c:showCatName val="0"/>
          <c:showSerName val="0"/>
          <c:showPercent val="0"/>
          <c:showBubbleSize val="0"/>
        </c:dLbls>
        <c:axId val="568929864"/>
        <c:axId val="568929536"/>
      </c:scatterChart>
      <c:valAx>
        <c:axId val="568929864"/>
        <c:scaling>
          <c:orientation val="minMax"/>
          <c:max val="35"/>
          <c:min val="5"/>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800" b="0" i="0" u="none" strike="noStrike" kern="1200" baseline="0">
                    <a:solidFill>
                      <a:schemeClr val="tx1"/>
                    </a:solidFill>
                    <a:latin typeface="+mn-lt"/>
                    <a:ea typeface="+mn-ea"/>
                    <a:cs typeface="+mn-cs"/>
                  </a:defRPr>
                </a:pPr>
                <a:r>
                  <a:rPr lang="en-US" sz="800" b="0">
                    <a:solidFill>
                      <a:schemeClr val="tx1"/>
                    </a:solidFill>
                  </a:rPr>
                  <a:t>Gap (mm)</a:t>
                </a:r>
              </a:p>
            </c:rich>
          </c:tx>
          <c:layout>
            <c:manualLayout>
              <c:xMode val="edge"/>
              <c:yMode val="edge"/>
              <c:x val="0.43665623527828251"/>
              <c:y val="0.86819640227898331"/>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title>
        <c:numFmt formatCode="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700" b="0" i="0" u="none" strike="noStrike" kern="1200" baseline="0">
                <a:solidFill>
                  <a:schemeClr val="tx1"/>
                </a:solidFill>
                <a:latin typeface="+mn-lt"/>
                <a:ea typeface="+mn-ea"/>
                <a:cs typeface="+mn-cs"/>
              </a:defRPr>
            </a:pPr>
            <a:endParaRPr lang="en-US"/>
          </a:p>
        </c:txPr>
        <c:crossAx val="568929536"/>
        <c:crossesAt val="-100"/>
        <c:crossBetween val="midCat"/>
      </c:valAx>
      <c:valAx>
        <c:axId val="56892953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800" b="0" i="0" u="none" strike="noStrike" kern="1200" baseline="0">
                    <a:solidFill>
                      <a:schemeClr val="tx1"/>
                    </a:solidFill>
                    <a:latin typeface="+mn-lt"/>
                    <a:ea typeface="+mn-ea"/>
                    <a:cs typeface="+mn-cs"/>
                  </a:defRPr>
                </a:pPr>
                <a:r>
                  <a:rPr lang="en-US" sz="800" b="0">
                    <a:solidFill>
                      <a:schemeClr val="tx1"/>
                    </a:solidFill>
                  </a:rPr>
                  <a:t>G-cm</a:t>
                </a:r>
              </a:p>
            </c:rich>
          </c:tx>
          <c:layout>
            <c:manualLayout>
              <c:xMode val="edge"/>
              <c:yMode val="edge"/>
              <c:x val="0"/>
              <c:y val="0.39282725581632388"/>
            </c:manualLayout>
          </c:layout>
          <c:overlay val="0"/>
          <c:spPr>
            <a:noFill/>
            <a:ln>
              <a:noFill/>
            </a:ln>
            <a:effectLst/>
          </c:spPr>
          <c:txPr>
            <a:bodyPr rot="-54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700" b="0" i="0" u="none" strike="noStrike" kern="1200" baseline="0">
                <a:solidFill>
                  <a:schemeClr val="tx1"/>
                </a:solidFill>
                <a:latin typeface="+mn-lt"/>
                <a:ea typeface="+mn-ea"/>
                <a:cs typeface="+mn-cs"/>
              </a:defRPr>
            </a:pPr>
            <a:endParaRPr lang="en-US"/>
          </a:p>
        </c:txPr>
        <c:crossAx val="568929864"/>
        <c:crosses val="autoZero"/>
        <c:crossBetween val="midCat"/>
        <c:majorUnit val="20"/>
      </c:valAx>
      <c:spPr>
        <a:noFill/>
        <a:ln>
          <a:noFill/>
        </a:ln>
        <a:effectLst/>
      </c:spPr>
    </c:plotArea>
    <c:legend>
      <c:legendPos val="r"/>
      <c:layout>
        <c:manualLayout>
          <c:xMode val="edge"/>
          <c:yMode val="edge"/>
          <c:x val="0.67269365367790568"/>
          <c:y val="0.1690365533576596"/>
          <c:w val="0.26954091676040487"/>
          <c:h val="0.19323935727546251"/>
        </c:manualLayout>
      </c:layout>
      <c:overlay val="0"/>
      <c:spPr>
        <a:noFill/>
        <a:ln>
          <a:noFill/>
        </a:ln>
        <a:effectLst/>
      </c:spPr>
      <c:txPr>
        <a:bodyPr rot="0" spcFirstLastPara="1" vertOverflow="ellipsis" vert="horz" wrap="square" anchor="ctr" anchorCtr="1"/>
        <a:lstStyle/>
        <a:p>
          <a:pPr>
            <a:defRPr sz="700" b="0" i="0" u="none" strike="noStrike" kern="1200" baseline="0">
              <a:solidFill>
                <a:schemeClr val="tx1"/>
              </a:solidFill>
              <a:latin typeface="+mn-lt"/>
              <a:ea typeface="+mn-ea"/>
              <a:cs typeface="+mn-cs"/>
            </a:defRPr>
          </a:pPr>
          <a:endParaRPr lang="en-US"/>
        </a:p>
      </c:txPr>
    </c:legend>
    <c:plotVisOnly val="1"/>
    <c:dispBlanksAs val="gap"/>
    <c:showDLblsOverMax val="0"/>
  </c:chart>
  <c:spPr>
    <a:solidFill>
      <a:schemeClr val="bg1"/>
    </a:solidFill>
    <a:ln w="0" cap="flat" cmpd="sng" algn="ctr">
      <a:no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n-ea"/>
                <a:cs typeface="+mn-cs"/>
              </a:defRPr>
            </a:pPr>
            <a:r>
              <a:rPr lang="en-US" sz="1000" b="0" dirty="0"/>
              <a:t>Skew Quad signatures</a:t>
            </a:r>
          </a:p>
        </c:rich>
      </c:tx>
      <c:overlay val="0"/>
      <c:spPr>
        <a:noFill/>
        <a:ln>
          <a:noFill/>
        </a:ln>
        <a:effectLst/>
      </c:spPr>
      <c:txPr>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4434390048386406"/>
          <c:y val="0.17171294377676474"/>
          <c:w val="0.81540507436570431"/>
          <c:h val="0.62271617089530473"/>
        </c:manualLayout>
      </c:layout>
      <c:scatterChart>
        <c:scatterStyle val="lineMarker"/>
        <c:varyColors val="0"/>
        <c:ser>
          <c:idx val="0"/>
          <c:order val="0"/>
          <c:tx>
            <c:v>4 small slugs</c:v>
          </c:tx>
          <c:spPr>
            <a:ln w="12700" cap="rnd">
              <a:solidFill>
                <a:srgbClr val="C00000"/>
              </a:solidFill>
              <a:round/>
            </a:ln>
            <a:effectLst/>
          </c:spPr>
          <c:marker>
            <c:symbol val="circle"/>
            <c:size val="4"/>
            <c:spPr>
              <a:solidFill>
                <a:schemeClr val="accent1"/>
              </a:solidFill>
              <a:ln w="9525">
                <a:solidFill>
                  <a:schemeClr val="accent1"/>
                </a:solidFill>
              </a:ln>
              <a:effectLst/>
            </c:spPr>
          </c:marker>
          <c:xVal>
            <c:numRef>
              <c:f>integrals_table!$A$103:$A$119</c:f>
              <c:numCache>
                <c:formatCode>General</c:formatCode>
                <c:ptCount val="17"/>
                <c:pt idx="0" formatCode="0.0">
                  <c:v>7.2</c:v>
                </c:pt>
                <c:pt idx="1">
                  <c:v>8</c:v>
                </c:pt>
                <c:pt idx="2">
                  <c:v>9</c:v>
                </c:pt>
                <c:pt idx="3">
                  <c:v>10</c:v>
                </c:pt>
                <c:pt idx="4">
                  <c:v>15</c:v>
                </c:pt>
                <c:pt idx="5">
                  <c:v>20</c:v>
                </c:pt>
                <c:pt idx="6">
                  <c:v>25</c:v>
                </c:pt>
                <c:pt idx="7">
                  <c:v>30</c:v>
                </c:pt>
                <c:pt idx="8">
                  <c:v>40</c:v>
                </c:pt>
                <c:pt idx="9">
                  <c:v>50</c:v>
                </c:pt>
                <c:pt idx="10">
                  <c:v>70</c:v>
                </c:pt>
                <c:pt idx="11" formatCode="0.0">
                  <c:v>80</c:v>
                </c:pt>
                <c:pt idx="12">
                  <c:v>100</c:v>
                </c:pt>
                <c:pt idx="13">
                  <c:v>120</c:v>
                </c:pt>
                <c:pt idx="14">
                  <c:v>135</c:v>
                </c:pt>
                <c:pt idx="15">
                  <c:v>140</c:v>
                </c:pt>
                <c:pt idx="16">
                  <c:v>150</c:v>
                </c:pt>
              </c:numCache>
            </c:numRef>
          </c:xVal>
          <c:yVal>
            <c:numRef>
              <c:f>integrals_table!$B$103:$B$116</c:f>
              <c:numCache>
                <c:formatCode>0</c:formatCode>
                <c:ptCount val="14"/>
                <c:pt idx="0">
                  <c:v>-6</c:v>
                </c:pt>
                <c:pt idx="1">
                  <c:v>-9</c:v>
                </c:pt>
                <c:pt idx="2">
                  <c:v>-5</c:v>
                </c:pt>
                <c:pt idx="3">
                  <c:v>-18</c:v>
                </c:pt>
                <c:pt idx="4">
                  <c:v>-5</c:v>
                </c:pt>
                <c:pt idx="5">
                  <c:v>3</c:v>
                </c:pt>
                <c:pt idx="6">
                  <c:v>1</c:v>
                </c:pt>
                <c:pt idx="7">
                  <c:v>-4</c:v>
                </c:pt>
                <c:pt idx="8">
                  <c:v>-2</c:v>
                </c:pt>
                <c:pt idx="9">
                  <c:v>-2.5</c:v>
                </c:pt>
                <c:pt idx="10">
                  <c:v>-4</c:v>
                </c:pt>
                <c:pt idx="11">
                  <c:v>-6</c:v>
                </c:pt>
                <c:pt idx="12">
                  <c:v>-7</c:v>
                </c:pt>
                <c:pt idx="13">
                  <c:v>-5</c:v>
                </c:pt>
              </c:numCache>
            </c:numRef>
          </c:yVal>
          <c:smooth val="0"/>
          <c:extLst>
            <c:ext xmlns:c16="http://schemas.microsoft.com/office/drawing/2014/chart" uri="{C3380CC4-5D6E-409C-BE32-E72D297353CC}">
              <c16:uniqueId val="{00000000-8951-4C92-9748-E43517F9A140}"/>
            </c:ext>
          </c:extLst>
        </c:ser>
        <c:ser>
          <c:idx val="1"/>
          <c:order val="1"/>
          <c:tx>
            <c:v>2 H-slugs</c:v>
          </c:tx>
          <c:spPr>
            <a:ln w="12700" cap="rnd">
              <a:solidFill>
                <a:schemeClr val="accent2"/>
              </a:solidFill>
              <a:round/>
            </a:ln>
            <a:effectLst/>
          </c:spPr>
          <c:marker>
            <c:symbol val="circle"/>
            <c:size val="4"/>
            <c:spPr>
              <a:solidFill>
                <a:schemeClr val="accent2"/>
              </a:solidFill>
              <a:ln w="9525">
                <a:solidFill>
                  <a:schemeClr val="accent2"/>
                </a:solidFill>
              </a:ln>
              <a:effectLst/>
            </c:spPr>
          </c:marker>
          <c:xVal>
            <c:numRef>
              <c:f>integrals_table!$A$103:$A$119</c:f>
              <c:numCache>
                <c:formatCode>General</c:formatCode>
                <c:ptCount val="17"/>
                <c:pt idx="0" formatCode="0.0">
                  <c:v>7.2</c:v>
                </c:pt>
                <c:pt idx="1">
                  <c:v>8</c:v>
                </c:pt>
                <c:pt idx="2">
                  <c:v>9</c:v>
                </c:pt>
                <c:pt idx="3">
                  <c:v>10</c:v>
                </c:pt>
                <c:pt idx="4">
                  <c:v>15</c:v>
                </c:pt>
                <c:pt idx="5">
                  <c:v>20</c:v>
                </c:pt>
                <c:pt idx="6">
                  <c:v>25</c:v>
                </c:pt>
                <c:pt idx="7">
                  <c:v>30</c:v>
                </c:pt>
                <c:pt idx="8">
                  <c:v>40</c:v>
                </c:pt>
                <c:pt idx="9">
                  <c:v>50</c:v>
                </c:pt>
                <c:pt idx="10">
                  <c:v>70</c:v>
                </c:pt>
                <c:pt idx="11" formatCode="0.0">
                  <c:v>80</c:v>
                </c:pt>
                <c:pt idx="12">
                  <c:v>100</c:v>
                </c:pt>
                <c:pt idx="13">
                  <c:v>120</c:v>
                </c:pt>
                <c:pt idx="14">
                  <c:v>135</c:v>
                </c:pt>
                <c:pt idx="15">
                  <c:v>140</c:v>
                </c:pt>
                <c:pt idx="16">
                  <c:v>150</c:v>
                </c:pt>
              </c:numCache>
            </c:numRef>
          </c:xVal>
          <c:yVal>
            <c:numRef>
              <c:f>integrals_table!$C$103:$C$119</c:f>
              <c:numCache>
                <c:formatCode>0</c:formatCode>
                <c:ptCount val="17"/>
                <c:pt idx="0">
                  <c:v>-4</c:v>
                </c:pt>
                <c:pt idx="1">
                  <c:v>-5</c:v>
                </c:pt>
                <c:pt idx="2">
                  <c:v>-2.5</c:v>
                </c:pt>
                <c:pt idx="3">
                  <c:v>-19</c:v>
                </c:pt>
                <c:pt idx="4">
                  <c:v>-5</c:v>
                </c:pt>
                <c:pt idx="5">
                  <c:v>2.5</c:v>
                </c:pt>
                <c:pt idx="6">
                  <c:v>-1</c:v>
                </c:pt>
                <c:pt idx="7">
                  <c:v>-4.5</c:v>
                </c:pt>
                <c:pt idx="8">
                  <c:v>6</c:v>
                </c:pt>
                <c:pt idx="9">
                  <c:v>6</c:v>
                </c:pt>
                <c:pt idx="10">
                  <c:v>5</c:v>
                </c:pt>
                <c:pt idx="11">
                  <c:v>4</c:v>
                </c:pt>
                <c:pt idx="12">
                  <c:v>3</c:v>
                </c:pt>
                <c:pt idx="13">
                  <c:v>4</c:v>
                </c:pt>
                <c:pt idx="14">
                  <c:v>3</c:v>
                </c:pt>
                <c:pt idx="15">
                  <c:v>4</c:v>
                </c:pt>
                <c:pt idx="16">
                  <c:v>4</c:v>
                </c:pt>
              </c:numCache>
            </c:numRef>
          </c:yVal>
          <c:smooth val="0"/>
          <c:extLst>
            <c:ext xmlns:c16="http://schemas.microsoft.com/office/drawing/2014/chart" uri="{C3380CC4-5D6E-409C-BE32-E72D297353CC}">
              <c16:uniqueId val="{00000001-8951-4C92-9748-E43517F9A140}"/>
            </c:ext>
          </c:extLst>
        </c:ser>
        <c:ser>
          <c:idx val="2"/>
          <c:order val="2"/>
          <c:tx>
            <c:v>2 V-slugs</c:v>
          </c:tx>
          <c:spPr>
            <a:ln w="12700" cap="rnd">
              <a:solidFill>
                <a:schemeClr val="accent3"/>
              </a:solidFill>
              <a:round/>
            </a:ln>
            <a:effectLst/>
          </c:spPr>
          <c:marker>
            <c:symbol val="circle"/>
            <c:size val="4"/>
            <c:spPr>
              <a:solidFill>
                <a:schemeClr val="accent3"/>
              </a:solidFill>
              <a:ln w="9525">
                <a:noFill/>
              </a:ln>
              <a:effectLst/>
            </c:spPr>
          </c:marker>
          <c:xVal>
            <c:numRef>
              <c:f>integrals_table!$A$103:$A$119</c:f>
              <c:numCache>
                <c:formatCode>General</c:formatCode>
                <c:ptCount val="17"/>
                <c:pt idx="0" formatCode="0.0">
                  <c:v>7.2</c:v>
                </c:pt>
                <c:pt idx="1">
                  <c:v>8</c:v>
                </c:pt>
                <c:pt idx="2">
                  <c:v>9</c:v>
                </c:pt>
                <c:pt idx="3">
                  <c:v>10</c:v>
                </c:pt>
                <c:pt idx="4">
                  <c:v>15</c:v>
                </c:pt>
                <c:pt idx="5">
                  <c:v>20</c:v>
                </c:pt>
                <c:pt idx="6">
                  <c:v>25</c:v>
                </c:pt>
                <c:pt idx="7">
                  <c:v>30</c:v>
                </c:pt>
                <c:pt idx="8">
                  <c:v>40</c:v>
                </c:pt>
                <c:pt idx="9">
                  <c:v>50</c:v>
                </c:pt>
                <c:pt idx="10">
                  <c:v>70</c:v>
                </c:pt>
                <c:pt idx="11" formatCode="0.0">
                  <c:v>80</c:v>
                </c:pt>
                <c:pt idx="12">
                  <c:v>100</c:v>
                </c:pt>
                <c:pt idx="13">
                  <c:v>120</c:v>
                </c:pt>
                <c:pt idx="14">
                  <c:v>135</c:v>
                </c:pt>
                <c:pt idx="15">
                  <c:v>140</c:v>
                </c:pt>
                <c:pt idx="16">
                  <c:v>150</c:v>
                </c:pt>
              </c:numCache>
            </c:numRef>
          </c:xVal>
          <c:yVal>
            <c:numRef>
              <c:f>integrals_table!$D$103:$D$119</c:f>
              <c:numCache>
                <c:formatCode>0</c:formatCode>
                <c:ptCount val="17"/>
                <c:pt idx="0">
                  <c:v>-4</c:v>
                </c:pt>
                <c:pt idx="1">
                  <c:v>-8</c:v>
                </c:pt>
                <c:pt idx="2">
                  <c:v>-15</c:v>
                </c:pt>
                <c:pt idx="3">
                  <c:v>-22</c:v>
                </c:pt>
                <c:pt idx="4">
                  <c:v>-9</c:v>
                </c:pt>
                <c:pt idx="5">
                  <c:v>-6</c:v>
                </c:pt>
                <c:pt idx="6">
                  <c:v>-9</c:v>
                </c:pt>
                <c:pt idx="7">
                  <c:v>-11</c:v>
                </c:pt>
                <c:pt idx="8">
                  <c:v>-9</c:v>
                </c:pt>
                <c:pt idx="9">
                  <c:v>-8.5</c:v>
                </c:pt>
                <c:pt idx="10">
                  <c:v>-8</c:v>
                </c:pt>
                <c:pt idx="11">
                  <c:v>-8</c:v>
                </c:pt>
                <c:pt idx="12">
                  <c:v>-5</c:v>
                </c:pt>
                <c:pt idx="13">
                  <c:v>-1</c:v>
                </c:pt>
                <c:pt idx="14">
                  <c:v>2</c:v>
                </c:pt>
                <c:pt idx="15">
                  <c:v>4</c:v>
                </c:pt>
                <c:pt idx="16">
                  <c:v>7.5</c:v>
                </c:pt>
              </c:numCache>
            </c:numRef>
          </c:yVal>
          <c:smooth val="0"/>
          <c:extLst>
            <c:ext xmlns:c16="http://schemas.microsoft.com/office/drawing/2014/chart" uri="{C3380CC4-5D6E-409C-BE32-E72D297353CC}">
              <c16:uniqueId val="{00000002-8951-4C92-9748-E43517F9A140}"/>
            </c:ext>
          </c:extLst>
        </c:ser>
        <c:ser>
          <c:idx val="4"/>
          <c:order val="3"/>
          <c:tx>
            <c:v>Steel 7.5x15</c:v>
          </c:tx>
          <c:spPr>
            <a:ln w="12700" cap="rnd">
              <a:solidFill>
                <a:schemeClr val="accent5"/>
              </a:solidFill>
              <a:round/>
            </a:ln>
            <a:effectLst/>
          </c:spPr>
          <c:marker>
            <c:symbol val="circle"/>
            <c:size val="4"/>
            <c:spPr>
              <a:solidFill>
                <a:schemeClr val="accent5"/>
              </a:solidFill>
              <a:ln w="9525">
                <a:noFill/>
              </a:ln>
              <a:effectLst/>
            </c:spPr>
          </c:marker>
          <c:xVal>
            <c:numRef>
              <c:f>integrals_table!$A$103:$A$119</c:f>
              <c:numCache>
                <c:formatCode>General</c:formatCode>
                <c:ptCount val="17"/>
                <c:pt idx="0" formatCode="0.0">
                  <c:v>7.2</c:v>
                </c:pt>
                <c:pt idx="1">
                  <c:v>8</c:v>
                </c:pt>
                <c:pt idx="2">
                  <c:v>9</c:v>
                </c:pt>
                <c:pt idx="3">
                  <c:v>10</c:v>
                </c:pt>
                <c:pt idx="4">
                  <c:v>15</c:v>
                </c:pt>
                <c:pt idx="5">
                  <c:v>20</c:v>
                </c:pt>
                <c:pt idx="6">
                  <c:v>25</c:v>
                </c:pt>
                <c:pt idx="7">
                  <c:v>30</c:v>
                </c:pt>
                <c:pt idx="8">
                  <c:v>40</c:v>
                </c:pt>
                <c:pt idx="9">
                  <c:v>50</c:v>
                </c:pt>
                <c:pt idx="10">
                  <c:v>70</c:v>
                </c:pt>
                <c:pt idx="11" formatCode="0.0">
                  <c:v>80</c:v>
                </c:pt>
                <c:pt idx="12">
                  <c:v>100</c:v>
                </c:pt>
                <c:pt idx="13">
                  <c:v>120</c:v>
                </c:pt>
                <c:pt idx="14">
                  <c:v>135</c:v>
                </c:pt>
                <c:pt idx="15">
                  <c:v>140</c:v>
                </c:pt>
                <c:pt idx="16">
                  <c:v>150</c:v>
                </c:pt>
              </c:numCache>
            </c:numRef>
          </c:xVal>
          <c:yVal>
            <c:numRef>
              <c:f>integrals_table!$E$103:$E$119</c:f>
              <c:numCache>
                <c:formatCode>0</c:formatCode>
                <c:ptCount val="17"/>
                <c:pt idx="0">
                  <c:v>-79</c:v>
                </c:pt>
                <c:pt idx="1">
                  <c:v>-62</c:v>
                </c:pt>
                <c:pt idx="2">
                  <c:v>-60</c:v>
                </c:pt>
                <c:pt idx="3">
                  <c:v>-56</c:v>
                </c:pt>
                <c:pt idx="4">
                  <c:v>-30</c:v>
                </c:pt>
                <c:pt idx="5">
                  <c:v>-6</c:v>
                </c:pt>
                <c:pt idx="6">
                  <c:v>-2</c:v>
                </c:pt>
                <c:pt idx="7">
                  <c:v>3</c:v>
                </c:pt>
                <c:pt idx="8">
                  <c:v>3</c:v>
                </c:pt>
                <c:pt idx="9">
                  <c:v>-1.5</c:v>
                </c:pt>
                <c:pt idx="10">
                  <c:v>-2</c:v>
                </c:pt>
                <c:pt idx="11">
                  <c:v>-3</c:v>
                </c:pt>
                <c:pt idx="12">
                  <c:v>-3</c:v>
                </c:pt>
                <c:pt idx="13">
                  <c:v>-2</c:v>
                </c:pt>
                <c:pt idx="14">
                  <c:v>0</c:v>
                </c:pt>
                <c:pt idx="15">
                  <c:v>1</c:v>
                </c:pt>
                <c:pt idx="16">
                  <c:v>3</c:v>
                </c:pt>
              </c:numCache>
            </c:numRef>
          </c:yVal>
          <c:smooth val="0"/>
          <c:extLst>
            <c:ext xmlns:c16="http://schemas.microsoft.com/office/drawing/2014/chart" uri="{C3380CC4-5D6E-409C-BE32-E72D297353CC}">
              <c16:uniqueId val="{00000003-8951-4C92-9748-E43517F9A140}"/>
            </c:ext>
          </c:extLst>
        </c:ser>
        <c:dLbls>
          <c:showLegendKey val="0"/>
          <c:showVal val="0"/>
          <c:showCatName val="0"/>
          <c:showSerName val="0"/>
          <c:showPercent val="0"/>
          <c:showBubbleSize val="0"/>
        </c:dLbls>
        <c:axId val="568929864"/>
        <c:axId val="568929536"/>
      </c:scatterChart>
      <c:valAx>
        <c:axId val="568929864"/>
        <c:scaling>
          <c:orientation val="minMax"/>
          <c:max val="35"/>
          <c:min val="5"/>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r>
                  <a:rPr lang="en-US" sz="800" b="0"/>
                  <a:t>Gap (mm)</a:t>
                </a:r>
              </a:p>
            </c:rich>
          </c:tx>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568929536"/>
        <c:crossesAt val="-100"/>
        <c:crossBetween val="midCat"/>
      </c:valAx>
      <c:valAx>
        <c:axId val="56892953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r>
                  <a:rPr lang="en-US" sz="800" b="0"/>
                  <a:t>G-cm/cm</a:t>
                </a:r>
              </a:p>
            </c:rich>
          </c:tx>
          <c:overlay val="0"/>
          <c:spPr>
            <a:noFill/>
            <a:ln>
              <a:noFill/>
            </a:ln>
            <a:effectLst/>
          </c:spPr>
          <c:txPr>
            <a:bodyPr rot="-54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568929864"/>
        <c:crosses val="autoZero"/>
        <c:crossBetween val="midCat"/>
        <c:majorUnit val="20"/>
      </c:valAx>
      <c:spPr>
        <a:noFill/>
        <a:ln>
          <a:noFill/>
        </a:ln>
        <a:effectLst/>
      </c:spPr>
    </c:plotArea>
    <c:legend>
      <c:legendPos val="r"/>
      <c:layout>
        <c:manualLayout>
          <c:xMode val="edge"/>
          <c:yMode val="edge"/>
          <c:x val="0.5352527029565991"/>
          <c:y val="0.53796957020997371"/>
          <c:w val="0.39227389960202913"/>
          <c:h val="0.20079869048626989"/>
        </c:manualLayout>
      </c:layout>
      <c:overlay val="0"/>
      <c:spPr>
        <a:noFill/>
        <a:ln>
          <a:noFill/>
        </a:ln>
        <a:effectLst/>
      </c:spPr>
      <c:txPr>
        <a:bodyPr rot="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b="0"/>
            </a:pPr>
            <a:r>
              <a:rPr lang="en-US" sz="1000" b="0" dirty="0"/>
              <a:t>Calibration Magnet Field roll-off</a:t>
            </a:r>
          </a:p>
          <a:p>
            <a:pPr>
              <a:defRPr sz="1200" b="0"/>
            </a:pPr>
            <a:r>
              <a:rPr lang="en-US" sz="800" b="0" dirty="0"/>
              <a:t>35mm Gap</a:t>
            </a:r>
          </a:p>
        </c:rich>
      </c:tx>
      <c:layout>
        <c:manualLayout>
          <c:xMode val="edge"/>
          <c:yMode val="edge"/>
          <c:x val="0.22490264282899669"/>
          <c:y val="7.7157251439990235E-2"/>
        </c:manualLayout>
      </c:layout>
      <c:overlay val="0"/>
    </c:title>
    <c:autoTitleDeleted val="0"/>
    <c:plotArea>
      <c:layout/>
      <c:scatterChart>
        <c:scatterStyle val="lineMarker"/>
        <c:varyColors val="0"/>
        <c:ser>
          <c:idx val="0"/>
          <c:order val="0"/>
          <c:tx>
            <c:v>1.9T</c:v>
          </c:tx>
          <c:spPr>
            <a:ln w="28575">
              <a:noFill/>
            </a:ln>
          </c:spPr>
          <c:marker>
            <c:symbol val="diamond"/>
            <c:size val="4"/>
          </c:marker>
          <c:trendline>
            <c:spPr>
              <a:ln>
                <a:solidFill>
                  <a:srgbClr val="0070C0"/>
                </a:solidFill>
              </a:ln>
            </c:spPr>
            <c:trendlineType val="poly"/>
            <c:order val="3"/>
            <c:dispRSqr val="0"/>
            <c:dispEq val="0"/>
          </c:trendline>
          <c:xVal>
            <c:numRef>
              <c:f>Sheet1!$B$3:$B$17</c:f>
              <c:numCache>
                <c:formatCode>General</c:formatCode>
                <c:ptCount val="15"/>
                <c:pt idx="0">
                  <c:v>-20</c:v>
                </c:pt>
                <c:pt idx="1">
                  <c:v>-15</c:v>
                </c:pt>
                <c:pt idx="2">
                  <c:v>-10</c:v>
                </c:pt>
                <c:pt idx="3">
                  <c:v>-5</c:v>
                </c:pt>
                <c:pt idx="4">
                  <c:v>0</c:v>
                </c:pt>
                <c:pt idx="5">
                  <c:v>5</c:v>
                </c:pt>
                <c:pt idx="6">
                  <c:v>10</c:v>
                </c:pt>
                <c:pt idx="7">
                  <c:v>15</c:v>
                </c:pt>
                <c:pt idx="8">
                  <c:v>20</c:v>
                </c:pt>
              </c:numCache>
            </c:numRef>
          </c:xVal>
          <c:yVal>
            <c:numRef>
              <c:f>Sheet1!$E$3:$E$17</c:f>
              <c:numCache>
                <c:formatCode>General</c:formatCode>
                <c:ptCount val="15"/>
                <c:pt idx="0">
                  <c:v>-2.9000729763820714</c:v>
                </c:pt>
                <c:pt idx="1">
                  <c:v>-1.7347709258721506</c:v>
                </c:pt>
                <c:pt idx="2">
                  <c:v>-0.8120204333868396</c:v>
                </c:pt>
                <c:pt idx="3">
                  <c:v>-0.23200583811019107</c:v>
                </c:pt>
                <c:pt idx="4">
                  <c:v>0</c:v>
                </c:pt>
                <c:pt idx="5">
                  <c:v>-9.4911479227428541E-2</c:v>
                </c:pt>
                <c:pt idx="6">
                  <c:v>-0.52728599570572476</c:v>
                </c:pt>
                <c:pt idx="7">
                  <c:v>-1.202212070208631</c:v>
                </c:pt>
                <c:pt idx="8">
                  <c:v>-2.2462383417068326</c:v>
                </c:pt>
              </c:numCache>
            </c:numRef>
          </c:yVal>
          <c:smooth val="0"/>
          <c:extLst>
            <c:ext xmlns:c16="http://schemas.microsoft.com/office/drawing/2014/chart" uri="{C3380CC4-5D6E-409C-BE32-E72D297353CC}">
              <c16:uniqueId val="{00000000-571F-4C18-9C7A-E128698AA934}"/>
            </c:ext>
          </c:extLst>
        </c:ser>
        <c:ser>
          <c:idx val="1"/>
          <c:order val="1"/>
          <c:tx>
            <c:v>1.7T</c:v>
          </c:tx>
          <c:spPr>
            <a:ln w="28575">
              <a:noFill/>
            </a:ln>
          </c:spPr>
          <c:marker>
            <c:symbol val="square"/>
            <c:size val="4"/>
          </c:marker>
          <c:trendline>
            <c:spPr>
              <a:ln>
                <a:solidFill>
                  <a:srgbClr val="C00000"/>
                </a:solidFill>
              </a:ln>
            </c:spPr>
            <c:trendlineType val="poly"/>
            <c:order val="5"/>
            <c:dispRSqr val="0"/>
            <c:dispEq val="0"/>
          </c:trendline>
          <c:xVal>
            <c:numRef>
              <c:f>Sheet1!$B$3:$B$15</c:f>
              <c:numCache>
                <c:formatCode>General</c:formatCode>
                <c:ptCount val="13"/>
                <c:pt idx="0">
                  <c:v>-20</c:v>
                </c:pt>
                <c:pt idx="1">
                  <c:v>-15</c:v>
                </c:pt>
                <c:pt idx="2">
                  <c:v>-10</c:v>
                </c:pt>
                <c:pt idx="3">
                  <c:v>-5</c:v>
                </c:pt>
                <c:pt idx="4">
                  <c:v>0</c:v>
                </c:pt>
                <c:pt idx="5">
                  <c:v>5</c:v>
                </c:pt>
                <c:pt idx="6">
                  <c:v>10</c:v>
                </c:pt>
                <c:pt idx="7">
                  <c:v>15</c:v>
                </c:pt>
                <c:pt idx="8">
                  <c:v>20</c:v>
                </c:pt>
              </c:numCache>
            </c:numRef>
          </c:xVal>
          <c:yVal>
            <c:numRef>
              <c:f>Sheet1!$H$3:$H$15</c:f>
              <c:numCache>
                <c:formatCode>General</c:formatCode>
                <c:ptCount val="13"/>
                <c:pt idx="0">
                  <c:v>-1.5862625069036498</c:v>
                </c:pt>
                <c:pt idx="1">
                  <c:v>-0.93106712361752619</c:v>
                </c:pt>
                <c:pt idx="2">
                  <c:v>-0.3965656267252744</c:v>
                </c:pt>
                <c:pt idx="3">
                  <c:v>-0.13218854224133275</c:v>
                </c:pt>
                <c:pt idx="4">
                  <c:v>0</c:v>
                </c:pt>
                <c:pt idx="5">
                  <c:v>-4.5978623388567078E-2</c:v>
                </c:pt>
                <c:pt idx="6">
                  <c:v>-0.27587174033012629</c:v>
                </c:pt>
                <c:pt idx="7">
                  <c:v>-0.62645874366810972</c:v>
                </c:pt>
                <c:pt idx="8">
                  <c:v>-1.2126861918720211</c:v>
                </c:pt>
              </c:numCache>
            </c:numRef>
          </c:yVal>
          <c:smooth val="0"/>
          <c:extLst>
            <c:ext xmlns:c16="http://schemas.microsoft.com/office/drawing/2014/chart" uri="{C3380CC4-5D6E-409C-BE32-E72D297353CC}">
              <c16:uniqueId val="{00000001-571F-4C18-9C7A-E128698AA934}"/>
            </c:ext>
          </c:extLst>
        </c:ser>
        <c:ser>
          <c:idx val="2"/>
          <c:order val="2"/>
          <c:tx>
            <c:v>1.5T</c:v>
          </c:tx>
          <c:spPr>
            <a:ln w="28575">
              <a:noFill/>
            </a:ln>
          </c:spPr>
          <c:marker>
            <c:symbol val="triangle"/>
            <c:size val="4"/>
          </c:marker>
          <c:trendline>
            <c:spPr>
              <a:ln>
                <a:solidFill>
                  <a:srgbClr val="92D050"/>
                </a:solidFill>
              </a:ln>
            </c:spPr>
            <c:trendlineType val="poly"/>
            <c:order val="6"/>
            <c:dispRSqr val="0"/>
            <c:dispEq val="0"/>
          </c:trendline>
          <c:xVal>
            <c:numRef>
              <c:f>Sheet1!$B$3:$B$15</c:f>
              <c:numCache>
                <c:formatCode>General</c:formatCode>
                <c:ptCount val="13"/>
                <c:pt idx="0">
                  <c:v>-20</c:v>
                </c:pt>
                <c:pt idx="1">
                  <c:v>-15</c:v>
                </c:pt>
                <c:pt idx="2">
                  <c:v>-10</c:v>
                </c:pt>
                <c:pt idx="3">
                  <c:v>-5</c:v>
                </c:pt>
                <c:pt idx="4">
                  <c:v>0</c:v>
                </c:pt>
                <c:pt idx="5">
                  <c:v>5</c:v>
                </c:pt>
                <c:pt idx="6">
                  <c:v>10</c:v>
                </c:pt>
                <c:pt idx="7">
                  <c:v>15</c:v>
                </c:pt>
                <c:pt idx="8">
                  <c:v>20</c:v>
                </c:pt>
              </c:numCache>
            </c:numRef>
          </c:xVal>
          <c:yVal>
            <c:numRef>
              <c:f>Sheet1!$K$3:$K$15</c:f>
              <c:numCache>
                <c:formatCode>General</c:formatCode>
                <c:ptCount val="13"/>
                <c:pt idx="0">
                  <c:v>-0.20992313427505935</c:v>
                </c:pt>
                <c:pt idx="1">
                  <c:v>-0.12866256616805125</c:v>
                </c:pt>
                <c:pt idx="2">
                  <c:v>-8.8032282115298982E-2</c:v>
                </c:pt>
                <c:pt idx="3">
                  <c:v>-6.771714008892285E-2</c:v>
                </c:pt>
                <c:pt idx="4">
                  <c:v>-5.417371207083755E-2</c:v>
                </c:pt>
                <c:pt idx="5">
                  <c:v>-4.0630284052752257E-2</c:v>
                </c:pt>
                <c:pt idx="6">
                  <c:v>-1.3543428018085293E-2</c:v>
                </c:pt>
                <c:pt idx="7">
                  <c:v>0</c:v>
                </c:pt>
                <c:pt idx="8">
                  <c:v>0</c:v>
                </c:pt>
              </c:numCache>
            </c:numRef>
          </c:yVal>
          <c:smooth val="0"/>
          <c:extLst>
            <c:ext xmlns:c16="http://schemas.microsoft.com/office/drawing/2014/chart" uri="{C3380CC4-5D6E-409C-BE32-E72D297353CC}">
              <c16:uniqueId val="{00000002-571F-4C18-9C7A-E128698AA934}"/>
            </c:ext>
          </c:extLst>
        </c:ser>
        <c:ser>
          <c:idx val="3"/>
          <c:order val="3"/>
          <c:tx>
            <c:v>1T</c:v>
          </c:tx>
          <c:spPr>
            <a:ln w="28575">
              <a:noFill/>
            </a:ln>
          </c:spPr>
          <c:marker>
            <c:symbol val="x"/>
            <c:size val="4"/>
          </c:marker>
          <c:trendline>
            <c:spPr>
              <a:ln>
                <a:solidFill>
                  <a:srgbClr val="00B0F0"/>
                </a:solidFill>
              </a:ln>
            </c:spPr>
            <c:trendlineType val="poly"/>
            <c:order val="4"/>
            <c:dispRSqr val="0"/>
            <c:dispEq val="0"/>
          </c:trendline>
          <c:xVal>
            <c:numRef>
              <c:f>Sheet1!$B$3:$B$15</c:f>
              <c:numCache>
                <c:formatCode>General</c:formatCode>
                <c:ptCount val="13"/>
                <c:pt idx="0">
                  <c:v>-20</c:v>
                </c:pt>
                <c:pt idx="1">
                  <c:v>-15</c:v>
                </c:pt>
                <c:pt idx="2">
                  <c:v>-10</c:v>
                </c:pt>
                <c:pt idx="3">
                  <c:v>-5</c:v>
                </c:pt>
                <c:pt idx="4">
                  <c:v>0</c:v>
                </c:pt>
                <c:pt idx="5">
                  <c:v>5</c:v>
                </c:pt>
                <c:pt idx="6">
                  <c:v>10</c:v>
                </c:pt>
                <c:pt idx="7">
                  <c:v>15</c:v>
                </c:pt>
                <c:pt idx="8">
                  <c:v>20</c:v>
                </c:pt>
              </c:numCache>
            </c:numRef>
          </c:xVal>
          <c:yVal>
            <c:numRef>
              <c:f>Sheet1!$M$3:$M$15</c:f>
              <c:numCache>
                <c:formatCode>General</c:formatCode>
                <c:ptCount val="13"/>
                <c:pt idx="0">
                  <c:v>0.17000000000155779</c:v>
                </c:pt>
                <c:pt idx="1">
                  <c:v>0.13000000000040757</c:v>
                </c:pt>
                <c:pt idx="2">
                  <c:v>6.000000000172534E-2</c:v>
                </c:pt>
                <c:pt idx="3">
                  <c:v>1.000000000139778E-2</c:v>
                </c:pt>
                <c:pt idx="4">
                  <c:v>0</c:v>
                </c:pt>
                <c:pt idx="5">
                  <c:v>2.0000000000575113E-2</c:v>
                </c:pt>
                <c:pt idx="6">
                  <c:v>8.0000000000080007E-2</c:v>
                </c:pt>
                <c:pt idx="7">
                  <c:v>0.16000000000016001</c:v>
                </c:pt>
                <c:pt idx="8">
                  <c:v>0.26000000000081513</c:v>
                </c:pt>
              </c:numCache>
            </c:numRef>
          </c:yVal>
          <c:smooth val="0"/>
          <c:extLst>
            <c:ext xmlns:c16="http://schemas.microsoft.com/office/drawing/2014/chart" uri="{C3380CC4-5D6E-409C-BE32-E72D297353CC}">
              <c16:uniqueId val="{00000003-571F-4C18-9C7A-E128698AA934}"/>
            </c:ext>
          </c:extLst>
        </c:ser>
        <c:dLbls>
          <c:showLegendKey val="0"/>
          <c:showVal val="0"/>
          <c:showCatName val="0"/>
          <c:showSerName val="0"/>
          <c:showPercent val="0"/>
          <c:showBubbleSize val="0"/>
        </c:dLbls>
        <c:axId val="224056960"/>
        <c:axId val="224057536"/>
      </c:scatterChart>
      <c:valAx>
        <c:axId val="224056960"/>
        <c:scaling>
          <c:orientation val="minMax"/>
          <c:max val="25"/>
          <c:min val="-25"/>
        </c:scaling>
        <c:delete val="0"/>
        <c:axPos val="b"/>
        <c:title>
          <c:tx>
            <c:rich>
              <a:bodyPr/>
              <a:lstStyle/>
              <a:p>
                <a:pPr>
                  <a:defRPr sz="700" b="0"/>
                </a:pPr>
                <a:r>
                  <a:rPr lang="en-US" sz="700" b="0"/>
                  <a:t>Distance from magnet center (mm)</a:t>
                </a:r>
              </a:p>
            </c:rich>
          </c:tx>
          <c:overlay val="0"/>
        </c:title>
        <c:numFmt formatCode="General" sourceLinked="1"/>
        <c:majorTickMark val="out"/>
        <c:minorTickMark val="none"/>
        <c:tickLblPos val="nextTo"/>
        <c:txPr>
          <a:bodyPr/>
          <a:lstStyle/>
          <a:p>
            <a:pPr>
              <a:defRPr sz="800"/>
            </a:pPr>
            <a:endParaRPr lang="en-US"/>
          </a:p>
        </c:txPr>
        <c:crossAx val="224057536"/>
        <c:crossesAt val="-3.5"/>
        <c:crossBetween val="midCat"/>
        <c:majorUnit val="5"/>
      </c:valAx>
      <c:valAx>
        <c:axId val="224057536"/>
        <c:scaling>
          <c:orientation val="minMax"/>
        </c:scaling>
        <c:delete val="0"/>
        <c:axPos val="l"/>
        <c:majorGridlines/>
        <c:title>
          <c:tx>
            <c:rich>
              <a:bodyPr rot="-5400000" vert="horz"/>
              <a:lstStyle/>
              <a:p>
                <a:pPr>
                  <a:defRPr sz="700" b="0"/>
                </a:pPr>
                <a:r>
                  <a:rPr lang="en-US" sz="700" b="0"/>
                  <a:t>(B-Bmax)/Bmax</a:t>
                </a:r>
                <a:r>
                  <a:rPr lang="en-US" sz="700" b="0" baseline="0"/>
                  <a:t> *10</a:t>
                </a:r>
                <a:r>
                  <a:rPr lang="en-US" sz="700" b="0" baseline="30000"/>
                  <a:t>4</a:t>
                </a:r>
              </a:p>
            </c:rich>
          </c:tx>
          <c:layout>
            <c:manualLayout>
              <c:xMode val="edge"/>
              <c:yMode val="edge"/>
              <c:x val="3.0706708105255377E-2"/>
              <c:y val="0.26873050501041168"/>
            </c:manualLayout>
          </c:layout>
          <c:overlay val="0"/>
        </c:title>
        <c:numFmt formatCode="General" sourceLinked="1"/>
        <c:majorTickMark val="out"/>
        <c:minorTickMark val="none"/>
        <c:tickLblPos val="nextTo"/>
        <c:txPr>
          <a:bodyPr/>
          <a:lstStyle/>
          <a:p>
            <a:pPr>
              <a:defRPr sz="800"/>
            </a:pPr>
            <a:endParaRPr lang="en-US"/>
          </a:p>
        </c:txPr>
        <c:crossAx val="224056960"/>
        <c:crossesAt val="-25"/>
        <c:crossBetween val="midCat"/>
      </c:valAx>
    </c:plotArea>
    <c:legend>
      <c:legendPos val="r"/>
      <c:legendEntry>
        <c:idx val="4"/>
        <c:delete val="1"/>
      </c:legendEntry>
      <c:legendEntry>
        <c:idx val="5"/>
        <c:delete val="1"/>
      </c:legendEntry>
      <c:legendEntry>
        <c:idx val="6"/>
        <c:delete val="1"/>
      </c:legendEntry>
      <c:legendEntry>
        <c:idx val="7"/>
        <c:delete val="1"/>
      </c:legendEntry>
      <c:layout>
        <c:manualLayout>
          <c:xMode val="edge"/>
          <c:yMode val="edge"/>
          <c:x val="0.8166393701924658"/>
          <c:y val="0.25092980921579233"/>
          <c:w val="0.10480687407675673"/>
          <c:h val="0.35548392388451444"/>
        </c:manualLayout>
      </c:layout>
      <c:overlay val="0"/>
      <c:txPr>
        <a:bodyPr/>
        <a:lstStyle/>
        <a:p>
          <a:pPr>
            <a:defRPr sz="800"/>
          </a:pPr>
          <a:endParaRPr lang="en-US"/>
        </a:p>
      </c:txPr>
    </c:legend>
    <c:plotVisOnly val="1"/>
    <c:dispBlanksAs val="gap"/>
    <c:showDLblsOverMax val="0"/>
  </c:chart>
  <c:spPr>
    <a:ln>
      <a:noFill/>
    </a:ln>
  </c:spPr>
  <c:externalData r:id="rId1">
    <c:autoUpdate val="0"/>
  </c:externalData>
  <c:userShapes r:id="rId2"/>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2" dt="2021-01-23T18:56:30.282" idx="1">
    <p:pos x="10" y="10"/>
    <p:text/>
    <p:extLst>
      <p:ext uri="{C676402C-5697-4E1C-873F-D02D1690AC5C}">
        <p15:threadingInfo xmlns:p15="http://schemas.microsoft.com/office/powerpoint/2012/main" timeZoneBias="480"/>
      </p:ext>
    </p:extLst>
  </p:cm>
</p:cmLst>
</file>

<file path=ppt/drawings/drawing1.xml><?xml version="1.0" encoding="utf-8"?>
<c:userShapes xmlns:c="http://schemas.openxmlformats.org/drawingml/2006/chart">
  <cdr:relSizeAnchor xmlns:cdr="http://schemas.openxmlformats.org/drawingml/2006/chartDrawing">
    <cdr:from>
      <cdr:x>0.64442</cdr:x>
      <cdr:y>0.21628</cdr:y>
    </cdr:from>
    <cdr:to>
      <cdr:x>0.64442</cdr:x>
      <cdr:y>0.56003</cdr:y>
    </cdr:to>
    <cdr:cxnSp macro="">
      <cdr:nvCxnSpPr>
        <cdr:cNvPr id="3" name="Straight Connector 2">
          <a:extLst xmlns:a="http://schemas.openxmlformats.org/drawingml/2006/main">
            <a:ext uri="{FF2B5EF4-FFF2-40B4-BE49-F238E27FC236}">
              <a16:creationId xmlns:a16="http://schemas.microsoft.com/office/drawing/2014/main" id="{EB543B90-F913-4448-8480-7E8435835E73}"/>
            </a:ext>
          </a:extLst>
        </cdr:cNvPr>
        <cdr:cNvCxnSpPr/>
      </cdr:nvCxnSpPr>
      <cdr:spPr>
        <a:xfrm xmlns:a="http://schemas.openxmlformats.org/drawingml/2006/main" flipV="1">
          <a:off x="3411356" y="527388"/>
          <a:ext cx="0" cy="838200"/>
        </a:xfrm>
        <a:prstGeom xmlns:a="http://schemas.openxmlformats.org/drawingml/2006/main" prst="line">
          <a:avLst/>
        </a:prstGeom>
        <a:ln xmlns:a="http://schemas.openxmlformats.org/drawingml/2006/main">
          <a:solidFill>
            <a:srgbClr val="C00000"/>
          </a:solidFill>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0.38481</cdr:x>
      <cdr:y>0.16353</cdr:y>
    </cdr:from>
    <cdr:to>
      <cdr:x>0.38532</cdr:x>
      <cdr:y>0.56003</cdr:y>
    </cdr:to>
    <cdr:cxnSp macro="">
      <cdr:nvCxnSpPr>
        <cdr:cNvPr id="5" name="Straight Connector 4">
          <a:extLst xmlns:a="http://schemas.openxmlformats.org/drawingml/2006/main">
            <a:ext uri="{FF2B5EF4-FFF2-40B4-BE49-F238E27FC236}">
              <a16:creationId xmlns:a16="http://schemas.microsoft.com/office/drawing/2014/main" id="{6C123199-4099-443B-96E4-088A1EA69A1C}"/>
            </a:ext>
          </a:extLst>
        </cdr:cNvPr>
        <cdr:cNvCxnSpPr/>
      </cdr:nvCxnSpPr>
      <cdr:spPr>
        <a:xfrm xmlns:a="http://schemas.openxmlformats.org/drawingml/2006/main" flipH="1" flipV="1">
          <a:off x="2037054" y="398754"/>
          <a:ext cx="2702" cy="966834"/>
        </a:xfrm>
        <a:prstGeom xmlns:a="http://schemas.openxmlformats.org/drawingml/2006/main" prst="line">
          <a:avLst/>
        </a:prstGeom>
        <a:ln xmlns:a="http://schemas.openxmlformats.org/drawingml/2006/main">
          <a:solidFill>
            <a:srgbClr val="C00000"/>
          </a:solidFill>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0.38411</cdr:x>
      <cdr:y>0.52878</cdr:y>
    </cdr:from>
    <cdr:to>
      <cdr:x>0.64442</cdr:x>
      <cdr:y>0.52878</cdr:y>
    </cdr:to>
    <cdr:cxnSp macro="">
      <cdr:nvCxnSpPr>
        <cdr:cNvPr id="4" name="Straight Arrow Connector 3">
          <a:extLst xmlns:a="http://schemas.openxmlformats.org/drawingml/2006/main">
            <a:ext uri="{FF2B5EF4-FFF2-40B4-BE49-F238E27FC236}">
              <a16:creationId xmlns:a16="http://schemas.microsoft.com/office/drawing/2014/main" id="{E5AE86FD-9D90-48FF-BA27-A5B88780D4E5}"/>
            </a:ext>
          </a:extLst>
        </cdr:cNvPr>
        <cdr:cNvCxnSpPr/>
      </cdr:nvCxnSpPr>
      <cdr:spPr>
        <a:xfrm xmlns:a="http://schemas.openxmlformats.org/drawingml/2006/main">
          <a:off x="2033358" y="1289388"/>
          <a:ext cx="1377998" cy="0"/>
        </a:xfrm>
        <a:prstGeom xmlns:a="http://schemas.openxmlformats.org/drawingml/2006/main" prst="straightConnector1">
          <a:avLst/>
        </a:prstGeom>
        <a:ln xmlns:a="http://schemas.openxmlformats.org/drawingml/2006/main">
          <a:headEnd type="triangle" w="med" len="med"/>
          <a:tailEnd type="triangle" w="med" len="med"/>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0.43826</cdr:x>
      <cdr:y>0.43941</cdr:y>
    </cdr:from>
    <cdr:to>
      <cdr:x>0.55737</cdr:x>
      <cdr:y>0.52928</cdr:y>
    </cdr:to>
    <cdr:sp macro="" textlink="">
      <cdr:nvSpPr>
        <cdr:cNvPr id="6" name="TextBox 5"/>
        <cdr:cNvSpPr txBox="1"/>
      </cdr:nvSpPr>
      <cdr:spPr>
        <a:xfrm xmlns:a="http://schemas.openxmlformats.org/drawingml/2006/main">
          <a:off x="2320025" y="1071455"/>
          <a:ext cx="630527" cy="21913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600" dirty="0"/>
            <a:t>17mm</a:t>
          </a:r>
        </a:p>
      </cdr:txBody>
    </cdr:sp>
  </cdr:relSizeAnchor>
  <cdr:relSizeAnchor xmlns:cdr="http://schemas.openxmlformats.org/drawingml/2006/chartDrawing">
    <cdr:from>
      <cdr:x>0.31697</cdr:x>
      <cdr:y>0.56288</cdr:y>
    </cdr:from>
    <cdr:to>
      <cdr:x>0.43608</cdr:x>
      <cdr:y>0.67529</cdr:y>
    </cdr:to>
    <cdr:sp macro="" textlink="">
      <cdr:nvSpPr>
        <cdr:cNvPr id="7" name="TextBox 6"/>
        <cdr:cNvSpPr txBox="1"/>
      </cdr:nvSpPr>
      <cdr:spPr>
        <a:xfrm xmlns:a="http://schemas.openxmlformats.org/drawingml/2006/main">
          <a:off x="1118906" y="1111790"/>
          <a:ext cx="420463" cy="22203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600" dirty="0"/>
            <a:t>Hall probe</a:t>
          </a:r>
        </a:p>
      </cdr:txBody>
    </cdr:sp>
  </cdr:relSizeAnchor>
  <cdr:relSizeAnchor xmlns:cdr="http://schemas.openxmlformats.org/drawingml/2006/chartDrawing">
    <cdr:from>
      <cdr:x>0.56135</cdr:x>
      <cdr:y>0.56674</cdr:y>
    </cdr:from>
    <cdr:to>
      <cdr:x>0.68046</cdr:x>
      <cdr:y>0.72979</cdr:y>
    </cdr:to>
    <cdr:sp macro="" textlink="">
      <cdr:nvSpPr>
        <cdr:cNvPr id="8" name="TextBox 7"/>
        <cdr:cNvSpPr txBox="1"/>
      </cdr:nvSpPr>
      <cdr:spPr>
        <a:xfrm xmlns:a="http://schemas.openxmlformats.org/drawingml/2006/main">
          <a:off x="1981602" y="1119410"/>
          <a:ext cx="420464" cy="32205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600" dirty="0" smtClean="0"/>
            <a:t>NMR Probe</a:t>
          </a:r>
          <a:endParaRPr lang="en-US" sz="6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FEBF33E-D9A7-42CC-B598-9AD8356CBB5A}" type="datetimeFigureOut">
              <a:rPr lang="en-US" smtClean="0"/>
              <a:pPr/>
              <a:t>1/16/2022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CEAAB5D-0CC4-45A8-B4B6-0B8B738A4E3F}" type="slidenum">
              <a:rPr lang="en-US" smtClean="0"/>
              <a:pPr/>
              <a:t>‹#›</a:t>
            </a:fld>
            <a:endParaRPr lang="en-US"/>
          </a:p>
        </p:txBody>
      </p:sp>
    </p:spTree>
    <p:extLst>
      <p:ext uri="{BB962C8B-B14F-4D97-AF65-F5344CB8AC3E}">
        <p14:creationId xmlns:p14="http://schemas.microsoft.com/office/powerpoint/2010/main" val="234766997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3B58700-9FA2-48CE-AC88-D71D45EB490A}" type="datetimeFigureOut">
              <a:rPr lang="en-US" smtClean="0"/>
              <a:pPr/>
              <a:t>1/16/2022</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E9BC4E5-2BC1-4F43-85DD-A1B8F74CB7EB}" type="slidenum">
              <a:rPr lang="en-US" smtClean="0"/>
              <a:pPr/>
              <a:t>‹#›</a:t>
            </a:fld>
            <a:endParaRPr lang="en-US" dirty="0"/>
          </a:p>
        </p:txBody>
      </p:sp>
    </p:spTree>
    <p:extLst>
      <p:ext uri="{BB962C8B-B14F-4D97-AF65-F5344CB8AC3E}">
        <p14:creationId xmlns:p14="http://schemas.microsoft.com/office/powerpoint/2010/main" val="140900429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E9BC4E5-2BC1-4F43-85DD-A1B8F74CB7EB}" type="slidenum">
              <a:rPr lang="en-US" smtClean="0"/>
              <a:pPr/>
              <a:t>1</a:t>
            </a:fld>
            <a:endParaRPr lang="en-US" dirty="0"/>
          </a:p>
        </p:txBody>
      </p:sp>
    </p:spTree>
    <p:extLst>
      <p:ext uri="{BB962C8B-B14F-4D97-AF65-F5344CB8AC3E}">
        <p14:creationId xmlns:p14="http://schemas.microsoft.com/office/powerpoint/2010/main" val="25829199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9BC4E5-2BC1-4F43-85DD-A1B8F74CB7EB}" type="slidenum">
              <a:rPr lang="en-US" smtClean="0"/>
              <a:pPr/>
              <a:t>3</a:t>
            </a:fld>
            <a:endParaRPr lang="en-US" dirty="0"/>
          </a:p>
        </p:txBody>
      </p:sp>
    </p:spTree>
    <p:extLst>
      <p:ext uri="{BB962C8B-B14F-4D97-AF65-F5344CB8AC3E}">
        <p14:creationId xmlns:p14="http://schemas.microsoft.com/office/powerpoint/2010/main" val="6371884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9BC4E5-2BC1-4F43-85DD-A1B8F74CB7EB}" type="slidenum">
              <a:rPr lang="en-US" smtClean="0"/>
              <a:pPr/>
              <a:t>8</a:t>
            </a:fld>
            <a:endParaRPr lang="en-US" dirty="0"/>
          </a:p>
        </p:txBody>
      </p:sp>
    </p:spTree>
    <p:extLst>
      <p:ext uri="{BB962C8B-B14F-4D97-AF65-F5344CB8AC3E}">
        <p14:creationId xmlns:p14="http://schemas.microsoft.com/office/powerpoint/2010/main" val="13493047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9BC4E5-2BC1-4F43-85DD-A1B8F74CB7EB}" type="slidenum">
              <a:rPr lang="en-US" smtClean="0"/>
              <a:pPr/>
              <a:t>9</a:t>
            </a:fld>
            <a:endParaRPr lang="en-US" dirty="0"/>
          </a:p>
        </p:txBody>
      </p:sp>
    </p:spTree>
    <p:extLst>
      <p:ext uri="{BB962C8B-B14F-4D97-AF65-F5344CB8AC3E}">
        <p14:creationId xmlns:p14="http://schemas.microsoft.com/office/powerpoint/2010/main" val="19949115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9BC4E5-2BC1-4F43-85DD-A1B8F74CB7EB}" type="slidenum">
              <a:rPr lang="en-US" smtClean="0"/>
              <a:pPr/>
              <a:t>10</a:t>
            </a:fld>
            <a:endParaRPr lang="en-US" dirty="0"/>
          </a:p>
        </p:txBody>
      </p:sp>
    </p:spTree>
    <p:extLst>
      <p:ext uri="{BB962C8B-B14F-4D97-AF65-F5344CB8AC3E}">
        <p14:creationId xmlns:p14="http://schemas.microsoft.com/office/powerpoint/2010/main" val="14597065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FEBBD4D-A077-694F-949C-816E31DDFCB4}"/>
              </a:ext>
            </a:extLst>
          </p:cNvPr>
          <p:cNvSpPr/>
          <p:nvPr userDrawn="1"/>
        </p:nvSpPr>
        <p:spPr>
          <a:xfrm>
            <a:off x="0" y="4371107"/>
            <a:ext cx="9144000" cy="7723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line dot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78" y="-3597"/>
            <a:ext cx="9143245" cy="5150695"/>
          </a:xfrm>
          <a:prstGeom prst="rect">
            <a:avLst/>
          </a:prstGeom>
        </p:spPr>
      </p:pic>
      <p:pic>
        <p:nvPicPr>
          <p:cNvPr id="16" name="logo SLAC">
            <a:extLst>
              <a:ext uri="{FF2B5EF4-FFF2-40B4-BE49-F238E27FC236}">
                <a16:creationId xmlns:a16="http://schemas.microsoft.com/office/drawing/2014/main" id="{9B359C41-4F1D-C34A-A6F5-56B5093A7BD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05223" y="4566855"/>
            <a:ext cx="2302769" cy="669037"/>
          </a:xfrm>
          <a:prstGeom prst="rect">
            <a:avLst/>
          </a:prstGeom>
        </p:spPr>
      </p:pic>
      <p:sp>
        <p:nvSpPr>
          <p:cNvPr id="2" name="Title 1"/>
          <p:cNvSpPr>
            <a:spLocks noGrp="1"/>
          </p:cNvSpPr>
          <p:nvPr>
            <p:ph type="ctrTitle" hasCustomPrompt="1"/>
          </p:nvPr>
        </p:nvSpPr>
        <p:spPr>
          <a:xfrm>
            <a:off x="557214" y="402432"/>
            <a:ext cx="8008937" cy="1684735"/>
          </a:xfrm>
        </p:spPr>
        <p:txBody>
          <a:bodyPr anchor="b" anchorCtr="0">
            <a:noAutofit/>
          </a:bodyPr>
          <a:lstStyle>
            <a:lvl1pPr>
              <a:defRPr sz="4300" b="1" baseline="0">
                <a:solidFill>
                  <a:schemeClr val="tx1"/>
                </a:solidFill>
                <a:latin typeface="Arial" pitchFamily="34" charset="0"/>
                <a:cs typeface="Arial" pitchFamily="34" charset="0"/>
              </a:defRPr>
            </a:lvl1pPr>
          </a:lstStyle>
          <a:p>
            <a:r>
              <a:rPr lang="en-US" dirty="0"/>
              <a:t>Accelerator Systems – </a:t>
            </a:r>
            <a:br>
              <a:rPr lang="en-US" dirty="0"/>
            </a:br>
            <a:r>
              <a:rPr lang="en-US" dirty="0"/>
              <a:t>Click to edit Master title style</a:t>
            </a:r>
          </a:p>
        </p:txBody>
      </p:sp>
      <p:sp>
        <p:nvSpPr>
          <p:cNvPr id="3" name="Subtitle 2"/>
          <p:cNvSpPr>
            <a:spLocks noGrp="1"/>
          </p:cNvSpPr>
          <p:nvPr>
            <p:ph type="subTitle" idx="1"/>
          </p:nvPr>
        </p:nvSpPr>
        <p:spPr>
          <a:xfrm>
            <a:off x="577056" y="2730330"/>
            <a:ext cx="7989887" cy="1640777"/>
          </a:xfrm>
        </p:spPr>
        <p:txBody>
          <a:bodyPr>
            <a:noAutofit/>
          </a:bodyPr>
          <a:lstStyle>
            <a:lvl1pPr marL="0" indent="0" algn="l">
              <a:lnSpc>
                <a:spcPct val="110000"/>
              </a:lnSpc>
              <a:buNone/>
              <a:defRPr sz="1600" b="0">
                <a:solidFill>
                  <a:schemeClr val="bg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CA" dirty="0"/>
          </a:p>
        </p:txBody>
      </p:sp>
      <p:sp>
        <p:nvSpPr>
          <p:cNvPr id="15" name="Text Placeholder 14"/>
          <p:cNvSpPr>
            <a:spLocks noGrp="1"/>
          </p:cNvSpPr>
          <p:nvPr>
            <p:ph type="body" sz="quarter" idx="11" hasCustomPrompt="1"/>
          </p:nvPr>
        </p:nvSpPr>
        <p:spPr>
          <a:xfrm>
            <a:off x="557214" y="2066259"/>
            <a:ext cx="8008937" cy="476917"/>
          </a:xfrm>
        </p:spPr>
        <p:txBody>
          <a:bodyPr>
            <a:noAutofit/>
          </a:bodyPr>
          <a:lstStyle>
            <a:lvl1pPr>
              <a:lnSpc>
                <a:spcPct val="100000"/>
              </a:lnSpc>
              <a:defRPr sz="4200" b="0">
                <a:solidFill>
                  <a:schemeClr val="tx1"/>
                </a:solidFill>
                <a:latin typeface="Arial" pitchFamily="34" charset="0"/>
                <a:cs typeface="Arial" pitchFamily="34" charset="0"/>
              </a:defRPr>
            </a:lvl1pPr>
          </a:lstStyle>
          <a:p>
            <a:pPr lvl="0"/>
            <a:r>
              <a:rPr lang="en-CA" dirty="0"/>
              <a:t>Click to edit Master subtitle style</a:t>
            </a:r>
          </a:p>
        </p:txBody>
      </p:sp>
      <p:pic>
        <p:nvPicPr>
          <p:cNvPr id="9" name="Picture 8">
            <a:extLst>
              <a:ext uri="{FF2B5EF4-FFF2-40B4-BE49-F238E27FC236}">
                <a16:creationId xmlns:a16="http://schemas.microsoft.com/office/drawing/2014/main" id="{5512191F-B767-D04B-9D40-AFF96A3B3B2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77056" y="4566854"/>
            <a:ext cx="2209800" cy="324193"/>
          </a:xfrm>
          <a:prstGeom prst="rect">
            <a:avLst/>
          </a:prstGeom>
        </p:spPr>
      </p:pic>
    </p:spTree>
    <p:extLst>
      <p:ext uri="{BB962C8B-B14F-4D97-AF65-F5344CB8AC3E}">
        <p14:creationId xmlns:p14="http://schemas.microsoft.com/office/powerpoint/2010/main" val="1098751873"/>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86000" y="0"/>
            <a:ext cx="6858019" cy="939549"/>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endParaRPr lang="en-CA" dirty="0"/>
          </a:p>
        </p:txBody>
      </p:sp>
      <p:sp>
        <p:nvSpPr>
          <p:cNvPr id="16" name="Content Placeholder 15"/>
          <p:cNvSpPr>
            <a:spLocks noGrp="1"/>
          </p:cNvSpPr>
          <p:nvPr>
            <p:ph sz="quarter" idx="14"/>
          </p:nvPr>
        </p:nvSpPr>
        <p:spPr>
          <a:xfrm>
            <a:off x="457200" y="932688"/>
            <a:ext cx="8108950" cy="3799142"/>
          </a:xfrm>
        </p:spPr>
        <p:txBody>
          <a:bodyPr/>
          <a:lstStyle>
            <a:lvl1pPr>
              <a:buClr>
                <a:srgbClr val="981E32"/>
              </a:buClr>
              <a:defRPr/>
            </a:lvl1pPr>
            <a:lvl2pPr>
              <a:spcBef>
                <a:spcPts val="0"/>
              </a:spcBef>
              <a:buClr>
                <a:srgbClr val="981E32"/>
              </a:buClr>
              <a:defRPr sz="2200"/>
            </a:lvl2pPr>
            <a:lvl3pPr>
              <a:buClr>
                <a:srgbClr val="981E32"/>
              </a:buClr>
              <a:defRPr/>
            </a:lvl3pPr>
            <a:lvl4pPr>
              <a:buClr>
                <a:srgbClr val="981E32"/>
              </a:buClr>
              <a:defRPr sz="1800"/>
            </a:lvl4pPr>
            <a:lvl5pPr>
              <a:buClr>
                <a:srgbClr val="981E32"/>
              </a:buCl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cxnSp>
        <p:nvCxnSpPr>
          <p:cNvPr id="7" name="Straight Connector 6">
            <a:extLst>
              <a:ext uri="{FF2B5EF4-FFF2-40B4-BE49-F238E27FC236}">
                <a16:creationId xmlns:a16="http://schemas.microsoft.com/office/drawing/2014/main" id="{48F389F0-8E96-014C-BB8A-6B652A55FC2D}"/>
              </a:ext>
            </a:extLst>
          </p:cNvPr>
          <p:cNvCxnSpPr/>
          <p:nvPr userDrawn="1"/>
        </p:nvCxnSpPr>
        <p:spPr>
          <a:xfrm>
            <a:off x="23" y="805786"/>
            <a:ext cx="8553429" cy="1459"/>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
        <p:nvSpPr>
          <p:cNvPr id="10" name="Footer Placeholder 11">
            <a:extLst>
              <a:ext uri="{FF2B5EF4-FFF2-40B4-BE49-F238E27FC236}">
                <a16:creationId xmlns:a16="http://schemas.microsoft.com/office/drawing/2014/main" id="{7FA135EB-01B5-FC44-A105-B0240773EEAA}"/>
              </a:ext>
            </a:extLst>
          </p:cNvPr>
          <p:cNvSpPr>
            <a:spLocks noGrp="1"/>
          </p:cNvSpPr>
          <p:nvPr>
            <p:ph type="ftr" sz="quarter" idx="13"/>
          </p:nvPr>
        </p:nvSpPr>
        <p:spPr>
          <a:xfrm>
            <a:off x="457200" y="4857273"/>
            <a:ext cx="8001000" cy="286227"/>
          </a:xfrm>
          <a:prstGeom prst="rect">
            <a:avLst/>
          </a:prstGeom>
        </p:spPr>
        <p:txBody>
          <a:bodyPr/>
          <a:lstStyle>
            <a:lvl1pPr algn="l">
              <a:defRPr sz="825" b="0">
                <a:solidFill>
                  <a:schemeClr val="tx1"/>
                </a:solidFill>
              </a:defRPr>
            </a:lvl1pPr>
          </a:lstStyle>
          <a:p>
            <a:r>
              <a:rPr lang="en-US"/>
              <a:t>LCLS-II-HE/WBS 1.03 AS   |   &lt;TITLE&gt;                                                                F.G. Garcia                                                                                                       &lt;DATE&gt;</a:t>
            </a:r>
            <a:endParaRPr lang="en-US" dirty="0"/>
          </a:p>
        </p:txBody>
      </p:sp>
    </p:spTree>
    <p:extLst>
      <p:ext uri="{BB962C8B-B14F-4D97-AF65-F5344CB8AC3E}">
        <p14:creationId xmlns:p14="http://schemas.microsoft.com/office/powerpoint/2010/main" val="35032379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86000" y="0"/>
            <a:ext cx="6858019" cy="939549"/>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endParaRPr lang="en-CA" dirty="0"/>
          </a:p>
        </p:txBody>
      </p:sp>
      <p:cxnSp>
        <p:nvCxnSpPr>
          <p:cNvPr id="9" name="Straight Connector 8">
            <a:extLst>
              <a:ext uri="{FF2B5EF4-FFF2-40B4-BE49-F238E27FC236}">
                <a16:creationId xmlns:a16="http://schemas.microsoft.com/office/drawing/2014/main" id="{A6AEA475-1ED8-9645-B4EF-0988CABBA932}"/>
              </a:ext>
            </a:extLst>
          </p:cNvPr>
          <p:cNvCxnSpPr/>
          <p:nvPr userDrawn="1"/>
        </p:nvCxnSpPr>
        <p:spPr>
          <a:xfrm>
            <a:off x="23" y="805786"/>
            <a:ext cx="8553429" cy="1459"/>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
        <p:nvSpPr>
          <p:cNvPr id="7" name="Footer Placeholder 11">
            <a:extLst>
              <a:ext uri="{FF2B5EF4-FFF2-40B4-BE49-F238E27FC236}">
                <a16:creationId xmlns:a16="http://schemas.microsoft.com/office/drawing/2014/main" id="{7FA135EB-01B5-FC44-A105-B0240773EEAA}"/>
              </a:ext>
            </a:extLst>
          </p:cNvPr>
          <p:cNvSpPr>
            <a:spLocks noGrp="1"/>
          </p:cNvSpPr>
          <p:nvPr>
            <p:ph type="ftr" sz="quarter" idx="13"/>
          </p:nvPr>
        </p:nvSpPr>
        <p:spPr>
          <a:xfrm>
            <a:off x="457200" y="4857273"/>
            <a:ext cx="8001000" cy="286227"/>
          </a:xfrm>
          <a:prstGeom prst="rect">
            <a:avLst/>
          </a:prstGeom>
        </p:spPr>
        <p:txBody>
          <a:bodyPr/>
          <a:lstStyle>
            <a:lvl1pPr algn="l">
              <a:defRPr sz="825" b="0">
                <a:solidFill>
                  <a:schemeClr val="tx1"/>
                </a:solidFill>
              </a:defRPr>
            </a:lvl1pPr>
          </a:lstStyle>
          <a:p>
            <a:r>
              <a:rPr lang="en-US"/>
              <a:t>LCLS-II-HE/WBS 1.03 AS   |   &lt;TITLE&gt;                                                                F.G. Garcia                                                                                                       &lt;DATE&gt;</a:t>
            </a:r>
            <a:endParaRPr lang="en-US" dirty="0"/>
          </a:p>
        </p:txBody>
      </p:sp>
    </p:spTree>
    <p:extLst>
      <p:ext uri="{BB962C8B-B14F-4D97-AF65-F5344CB8AC3E}">
        <p14:creationId xmlns:p14="http://schemas.microsoft.com/office/powerpoint/2010/main" val="35032379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86000" y="0"/>
            <a:ext cx="6858019" cy="939549"/>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endParaRPr lang="en-CA" dirty="0"/>
          </a:p>
        </p:txBody>
      </p:sp>
      <p:sp>
        <p:nvSpPr>
          <p:cNvPr id="16" name="Content Placeholder 15"/>
          <p:cNvSpPr>
            <a:spLocks noGrp="1"/>
          </p:cNvSpPr>
          <p:nvPr>
            <p:ph sz="quarter" idx="14"/>
          </p:nvPr>
        </p:nvSpPr>
        <p:spPr>
          <a:xfrm>
            <a:off x="457200" y="932688"/>
            <a:ext cx="3886200" cy="3799142"/>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11" name="Content Placeholder 15"/>
          <p:cNvSpPr>
            <a:spLocks noGrp="1"/>
          </p:cNvSpPr>
          <p:nvPr>
            <p:ph sz="quarter" idx="15"/>
          </p:nvPr>
        </p:nvSpPr>
        <p:spPr>
          <a:xfrm>
            <a:off x="4648200" y="939547"/>
            <a:ext cx="3886200" cy="3799142"/>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cxnSp>
        <p:nvCxnSpPr>
          <p:cNvPr id="9" name="Straight Connector 8">
            <a:extLst>
              <a:ext uri="{FF2B5EF4-FFF2-40B4-BE49-F238E27FC236}">
                <a16:creationId xmlns:a16="http://schemas.microsoft.com/office/drawing/2014/main" id="{9B1D21D4-D160-3D44-A842-E3C1D06D8DD2}"/>
              </a:ext>
            </a:extLst>
          </p:cNvPr>
          <p:cNvCxnSpPr/>
          <p:nvPr userDrawn="1"/>
        </p:nvCxnSpPr>
        <p:spPr>
          <a:xfrm>
            <a:off x="23" y="805786"/>
            <a:ext cx="8553429" cy="1459"/>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
        <p:nvSpPr>
          <p:cNvPr id="10" name="Footer Placeholder 11">
            <a:extLst>
              <a:ext uri="{FF2B5EF4-FFF2-40B4-BE49-F238E27FC236}">
                <a16:creationId xmlns:a16="http://schemas.microsoft.com/office/drawing/2014/main" id="{7FA135EB-01B5-FC44-A105-B0240773EEAA}"/>
              </a:ext>
            </a:extLst>
          </p:cNvPr>
          <p:cNvSpPr>
            <a:spLocks noGrp="1"/>
          </p:cNvSpPr>
          <p:nvPr>
            <p:ph type="ftr" sz="quarter" idx="13"/>
          </p:nvPr>
        </p:nvSpPr>
        <p:spPr>
          <a:xfrm>
            <a:off x="457200" y="4857273"/>
            <a:ext cx="8001000" cy="286227"/>
          </a:xfrm>
          <a:prstGeom prst="rect">
            <a:avLst/>
          </a:prstGeom>
        </p:spPr>
        <p:txBody>
          <a:bodyPr/>
          <a:lstStyle>
            <a:lvl1pPr algn="l">
              <a:defRPr sz="825" b="0">
                <a:solidFill>
                  <a:schemeClr val="tx1"/>
                </a:solidFill>
              </a:defRPr>
            </a:lvl1pPr>
          </a:lstStyle>
          <a:p>
            <a:r>
              <a:rPr lang="en-US"/>
              <a:t>LCLS-II-HE/WBS 1.03 AS   |   &lt;TITLE&gt;                                                                F.G. Garcia                                                                                                       &lt;DATE&gt;</a:t>
            </a:r>
            <a:endParaRPr lang="en-US" dirty="0"/>
          </a:p>
        </p:txBody>
      </p:sp>
    </p:spTree>
    <p:extLst>
      <p:ext uri="{BB962C8B-B14F-4D97-AF65-F5344CB8AC3E}">
        <p14:creationId xmlns:p14="http://schemas.microsoft.com/office/powerpoint/2010/main" val="35032379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line headline">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86000" y="0"/>
            <a:ext cx="6858019" cy="939549"/>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endParaRPr lang="en-CA" dirty="0"/>
          </a:p>
        </p:txBody>
      </p:sp>
      <p:sp>
        <p:nvSpPr>
          <p:cNvPr id="5" name="Picture Placeholder 4"/>
          <p:cNvSpPr>
            <a:spLocks noGrp="1"/>
          </p:cNvSpPr>
          <p:nvPr>
            <p:ph type="pic" sz="quarter" idx="15"/>
          </p:nvPr>
        </p:nvSpPr>
        <p:spPr>
          <a:xfrm>
            <a:off x="3646488" y="939546"/>
            <a:ext cx="2442340" cy="1860804"/>
          </a:xfrm>
        </p:spPr>
        <p:txBody>
          <a:bodyPr/>
          <a:lstStyle/>
          <a:p>
            <a:r>
              <a:rPr lang="en-US" dirty="0"/>
              <a:t>Click icon to add picture</a:t>
            </a:r>
            <a:endParaRPr lang="en-CA" dirty="0"/>
          </a:p>
        </p:txBody>
      </p:sp>
      <p:sp>
        <p:nvSpPr>
          <p:cNvPr id="11" name="Picture Placeholder 4"/>
          <p:cNvSpPr>
            <a:spLocks noGrp="1"/>
          </p:cNvSpPr>
          <p:nvPr>
            <p:ph type="pic" sz="quarter" idx="16"/>
          </p:nvPr>
        </p:nvSpPr>
        <p:spPr>
          <a:xfrm>
            <a:off x="3646488" y="2914650"/>
            <a:ext cx="2442340" cy="1824038"/>
          </a:xfrm>
        </p:spPr>
        <p:txBody>
          <a:bodyPr/>
          <a:lstStyle/>
          <a:p>
            <a:r>
              <a:rPr lang="en-US" dirty="0"/>
              <a:t>Click icon to add picture</a:t>
            </a:r>
            <a:endParaRPr lang="en-CA" dirty="0"/>
          </a:p>
        </p:txBody>
      </p:sp>
      <p:sp>
        <p:nvSpPr>
          <p:cNvPr id="13" name="Picture Placeholder 4"/>
          <p:cNvSpPr>
            <a:spLocks noGrp="1"/>
          </p:cNvSpPr>
          <p:nvPr>
            <p:ph type="pic" sz="quarter" idx="17"/>
          </p:nvPr>
        </p:nvSpPr>
        <p:spPr>
          <a:xfrm>
            <a:off x="6242954" y="932688"/>
            <a:ext cx="2442340" cy="3799142"/>
          </a:xfrm>
        </p:spPr>
        <p:txBody>
          <a:bodyPr/>
          <a:lstStyle/>
          <a:p>
            <a:r>
              <a:rPr lang="en-US" dirty="0"/>
              <a:t>Click icon to add picture</a:t>
            </a:r>
            <a:endParaRPr lang="en-CA" dirty="0"/>
          </a:p>
        </p:txBody>
      </p:sp>
      <p:sp>
        <p:nvSpPr>
          <p:cNvPr id="3" name="Content Placeholder 2"/>
          <p:cNvSpPr>
            <a:spLocks noGrp="1"/>
          </p:cNvSpPr>
          <p:nvPr>
            <p:ph sz="quarter" idx="18"/>
          </p:nvPr>
        </p:nvSpPr>
        <p:spPr>
          <a:xfrm>
            <a:off x="457201" y="932688"/>
            <a:ext cx="3013075" cy="379914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cxnSp>
        <p:nvCxnSpPr>
          <p:cNvPr id="10" name="Straight Connector 9">
            <a:extLst>
              <a:ext uri="{FF2B5EF4-FFF2-40B4-BE49-F238E27FC236}">
                <a16:creationId xmlns:a16="http://schemas.microsoft.com/office/drawing/2014/main" id="{672708D5-8B4B-0D43-BC48-4E38959BC794}"/>
              </a:ext>
            </a:extLst>
          </p:cNvPr>
          <p:cNvCxnSpPr/>
          <p:nvPr userDrawn="1"/>
        </p:nvCxnSpPr>
        <p:spPr>
          <a:xfrm>
            <a:off x="23" y="805786"/>
            <a:ext cx="8553429" cy="1459"/>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
        <p:nvSpPr>
          <p:cNvPr id="14" name="Footer Placeholder 11">
            <a:extLst>
              <a:ext uri="{FF2B5EF4-FFF2-40B4-BE49-F238E27FC236}">
                <a16:creationId xmlns:a16="http://schemas.microsoft.com/office/drawing/2014/main" id="{7FA135EB-01B5-FC44-A105-B0240773EEAA}"/>
              </a:ext>
            </a:extLst>
          </p:cNvPr>
          <p:cNvSpPr>
            <a:spLocks noGrp="1"/>
          </p:cNvSpPr>
          <p:nvPr>
            <p:ph type="ftr" sz="quarter" idx="13"/>
          </p:nvPr>
        </p:nvSpPr>
        <p:spPr>
          <a:xfrm>
            <a:off x="457200" y="4857273"/>
            <a:ext cx="8001000" cy="286227"/>
          </a:xfrm>
          <a:prstGeom prst="rect">
            <a:avLst/>
          </a:prstGeom>
        </p:spPr>
        <p:txBody>
          <a:bodyPr/>
          <a:lstStyle>
            <a:lvl1pPr algn="l">
              <a:defRPr sz="825" b="0">
                <a:solidFill>
                  <a:schemeClr val="tx1"/>
                </a:solidFill>
              </a:defRPr>
            </a:lvl1pPr>
          </a:lstStyle>
          <a:p>
            <a:r>
              <a:rPr lang="en-US"/>
              <a:t>LCLS-II-HE/WBS 1.03 AS   |   &lt;TITLE&gt;                                                                F.G. Garcia                                                                                                       &lt;DATE&gt;</a:t>
            </a:r>
            <a:endParaRPr lang="en-US" dirty="0"/>
          </a:p>
        </p:txBody>
      </p:sp>
    </p:spTree>
    <p:extLst>
      <p:ext uri="{BB962C8B-B14F-4D97-AF65-F5344CB8AC3E}">
        <p14:creationId xmlns:p14="http://schemas.microsoft.com/office/powerpoint/2010/main" val="26696461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and Chart on right">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86000" y="0"/>
            <a:ext cx="6858019" cy="939549"/>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endParaRPr lang="en-CA" dirty="0"/>
          </a:p>
        </p:txBody>
      </p:sp>
      <p:sp>
        <p:nvSpPr>
          <p:cNvPr id="3" name="Chart Placeholder 2"/>
          <p:cNvSpPr>
            <a:spLocks noGrp="1"/>
          </p:cNvSpPr>
          <p:nvPr>
            <p:ph type="chart" sz="quarter" idx="15"/>
          </p:nvPr>
        </p:nvSpPr>
        <p:spPr>
          <a:xfrm>
            <a:off x="6007100" y="932688"/>
            <a:ext cx="2667000" cy="3799142"/>
          </a:xfrm>
        </p:spPr>
        <p:txBody>
          <a:bodyPr/>
          <a:lstStyle/>
          <a:p>
            <a:r>
              <a:rPr lang="en-US"/>
              <a:t>Click icon to add chart</a:t>
            </a:r>
            <a:endParaRPr lang="en-CA" dirty="0"/>
          </a:p>
        </p:txBody>
      </p:sp>
      <p:sp>
        <p:nvSpPr>
          <p:cNvPr id="5" name="Content Placeholder 4"/>
          <p:cNvSpPr>
            <a:spLocks noGrp="1"/>
          </p:cNvSpPr>
          <p:nvPr>
            <p:ph sz="quarter" idx="16"/>
          </p:nvPr>
        </p:nvSpPr>
        <p:spPr>
          <a:xfrm>
            <a:off x="457200" y="932688"/>
            <a:ext cx="5484812" cy="379914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cxnSp>
        <p:nvCxnSpPr>
          <p:cNvPr id="9" name="Straight Connector 8">
            <a:extLst>
              <a:ext uri="{FF2B5EF4-FFF2-40B4-BE49-F238E27FC236}">
                <a16:creationId xmlns:a16="http://schemas.microsoft.com/office/drawing/2014/main" id="{6ACA4485-1AFB-BE41-B00F-539571BEAD78}"/>
              </a:ext>
            </a:extLst>
          </p:cNvPr>
          <p:cNvCxnSpPr/>
          <p:nvPr userDrawn="1"/>
        </p:nvCxnSpPr>
        <p:spPr>
          <a:xfrm>
            <a:off x="23" y="805786"/>
            <a:ext cx="8553429" cy="1459"/>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
        <p:nvSpPr>
          <p:cNvPr id="10" name="Footer Placeholder 11">
            <a:extLst>
              <a:ext uri="{FF2B5EF4-FFF2-40B4-BE49-F238E27FC236}">
                <a16:creationId xmlns:a16="http://schemas.microsoft.com/office/drawing/2014/main" id="{7FA135EB-01B5-FC44-A105-B0240773EEAA}"/>
              </a:ext>
            </a:extLst>
          </p:cNvPr>
          <p:cNvSpPr>
            <a:spLocks noGrp="1"/>
          </p:cNvSpPr>
          <p:nvPr>
            <p:ph type="ftr" sz="quarter" idx="13"/>
          </p:nvPr>
        </p:nvSpPr>
        <p:spPr>
          <a:xfrm>
            <a:off x="457200" y="4857273"/>
            <a:ext cx="8001000" cy="286227"/>
          </a:xfrm>
          <a:prstGeom prst="rect">
            <a:avLst/>
          </a:prstGeom>
        </p:spPr>
        <p:txBody>
          <a:bodyPr/>
          <a:lstStyle>
            <a:lvl1pPr algn="l">
              <a:defRPr sz="825" b="0">
                <a:solidFill>
                  <a:schemeClr val="tx1"/>
                </a:solidFill>
              </a:defRPr>
            </a:lvl1pPr>
          </a:lstStyle>
          <a:p>
            <a:r>
              <a:rPr lang="en-US"/>
              <a:t>LCLS-II-HE/WBS 1.03 AS   |   &lt;TITLE&gt;                                                                F.G. Garcia                                                                                                       &lt;DATE&gt;</a:t>
            </a:r>
            <a:endParaRPr lang="en-US" dirty="0"/>
          </a:p>
        </p:txBody>
      </p:sp>
    </p:spTree>
    <p:extLst>
      <p:ext uri="{BB962C8B-B14F-4D97-AF65-F5344CB8AC3E}">
        <p14:creationId xmlns:p14="http://schemas.microsoft.com/office/powerpoint/2010/main" val="595472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6" name="Picture Placeholder 5"/>
          <p:cNvSpPr>
            <a:spLocks noGrp="1"/>
          </p:cNvSpPr>
          <p:nvPr>
            <p:ph type="pic" sz="quarter" idx="10" hasCustomPrompt="1"/>
          </p:nvPr>
        </p:nvSpPr>
        <p:spPr>
          <a:xfrm>
            <a:off x="0" y="0"/>
            <a:ext cx="9144000" cy="5143500"/>
          </a:xfrm>
        </p:spPr>
        <p:txBody>
          <a:bodyPr lIns="432000"/>
          <a:lstStyle>
            <a:lvl1pPr>
              <a:defRPr b="1" baseline="0">
                <a:solidFill>
                  <a:srgbClr val="FF0000"/>
                </a:solidFill>
              </a:defRPr>
            </a:lvl1pPr>
          </a:lstStyle>
          <a:p>
            <a:r>
              <a:rPr lang="en-CA" dirty="0"/>
              <a:t/>
            </a:r>
            <a:br>
              <a:rPr lang="en-CA" dirty="0"/>
            </a:br>
            <a:r>
              <a:rPr lang="en-CA" dirty="0"/>
              <a:t/>
            </a:r>
            <a:br>
              <a:rPr lang="en-CA" dirty="0"/>
            </a:br>
            <a:r>
              <a:rPr lang="en-CA" dirty="0"/>
              <a:t/>
            </a:r>
            <a:br>
              <a:rPr lang="en-CA" dirty="0"/>
            </a:br>
            <a:r>
              <a:rPr lang="en-CA" dirty="0"/>
              <a:t/>
            </a:r>
            <a:br>
              <a:rPr lang="en-CA" dirty="0"/>
            </a:br>
            <a:r>
              <a:rPr lang="en-CA" dirty="0"/>
              <a:t/>
            </a:r>
            <a:br>
              <a:rPr lang="en-CA" dirty="0"/>
            </a:br>
            <a:r>
              <a:rPr lang="en-CA" dirty="0"/>
              <a:t/>
            </a:r>
            <a:br>
              <a:rPr lang="en-CA" dirty="0"/>
            </a:br>
            <a:r>
              <a:rPr lang="en-CA" dirty="0"/>
              <a:t>***INSTRUCTIONS ON HOW TO APPLY IMAGE MASKING TO SLIDE LAYOUT***</a:t>
            </a:r>
            <a:br>
              <a:rPr lang="en-CA" dirty="0"/>
            </a:br>
            <a:r>
              <a:rPr lang="en-CA" dirty="0"/>
              <a:t>STEP 1: Click icon to insert image</a:t>
            </a:r>
            <a:br>
              <a:rPr lang="en-CA" dirty="0"/>
            </a:br>
            <a:r>
              <a:rPr lang="en-CA" dirty="0"/>
              <a:t>STEP 2: Once image is inserted, right-click image, and choose ‘Send to Back’</a:t>
            </a:r>
          </a:p>
        </p:txBody>
      </p:sp>
      <p:sp>
        <p:nvSpPr>
          <p:cNvPr id="4" name="Title 3"/>
          <p:cNvSpPr>
            <a:spLocks noGrp="1"/>
          </p:cNvSpPr>
          <p:nvPr>
            <p:ph type="title"/>
          </p:nvPr>
        </p:nvSpPr>
        <p:spPr/>
        <p:txBody>
          <a:bodyPr/>
          <a:lstStyle/>
          <a:p>
            <a:r>
              <a:rPr lang="en-US"/>
              <a:t>Click to edit Master title style</a:t>
            </a:r>
            <a:endParaRPr lang="en-CA" dirty="0"/>
          </a:p>
        </p:txBody>
      </p:sp>
      <p:sp>
        <p:nvSpPr>
          <p:cNvPr id="5" name="Footer Placeholder 11">
            <a:extLst>
              <a:ext uri="{FF2B5EF4-FFF2-40B4-BE49-F238E27FC236}">
                <a16:creationId xmlns:a16="http://schemas.microsoft.com/office/drawing/2014/main" id="{7FA135EB-01B5-FC44-A105-B0240773EEAA}"/>
              </a:ext>
            </a:extLst>
          </p:cNvPr>
          <p:cNvSpPr>
            <a:spLocks noGrp="1"/>
          </p:cNvSpPr>
          <p:nvPr>
            <p:ph type="ftr" sz="quarter" idx="13"/>
          </p:nvPr>
        </p:nvSpPr>
        <p:spPr>
          <a:xfrm>
            <a:off x="457200" y="4857273"/>
            <a:ext cx="8001000" cy="286227"/>
          </a:xfrm>
          <a:prstGeom prst="rect">
            <a:avLst/>
          </a:prstGeom>
        </p:spPr>
        <p:txBody>
          <a:bodyPr/>
          <a:lstStyle>
            <a:lvl1pPr algn="l">
              <a:defRPr sz="825" b="0">
                <a:solidFill>
                  <a:schemeClr val="tx1"/>
                </a:solidFill>
              </a:defRPr>
            </a:lvl1pPr>
          </a:lstStyle>
          <a:p>
            <a:r>
              <a:rPr lang="en-US"/>
              <a:t>LCLS-II-HE/WBS 1.03 AS   |   &lt;TITLE&gt;                                                                F.G. Garcia                                                                                                       &lt;DATE&gt;</a:t>
            </a:r>
            <a:endParaRPr lang="en-US" dirty="0"/>
          </a:p>
        </p:txBody>
      </p:sp>
    </p:spTree>
    <p:extLst>
      <p:ext uri="{BB962C8B-B14F-4D97-AF65-F5344CB8AC3E}">
        <p14:creationId xmlns:p14="http://schemas.microsoft.com/office/powerpoint/2010/main" val="1276916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939546"/>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a:t>Click to edit Master title style</a:t>
            </a:r>
            <a:endParaRPr lang="en-CA" dirty="0"/>
          </a:p>
        </p:txBody>
      </p:sp>
      <p:sp>
        <p:nvSpPr>
          <p:cNvPr id="12" name="Footer Placeholder 11"/>
          <p:cNvSpPr>
            <a:spLocks noGrp="1"/>
          </p:cNvSpPr>
          <p:nvPr>
            <p:ph type="ftr" sz="quarter" idx="13"/>
          </p:nvPr>
        </p:nvSpPr>
        <p:spPr>
          <a:xfrm>
            <a:off x="445472" y="4800600"/>
            <a:ext cx="4126528" cy="235745"/>
          </a:xfrm>
          <a:prstGeom prst="rect">
            <a:avLst/>
          </a:prstGeom>
        </p:spPr>
        <p:txBody>
          <a:bodyPr/>
          <a:lstStyle>
            <a:lvl1pPr algn="l">
              <a:defRPr sz="825" b="0">
                <a:solidFill>
                  <a:schemeClr val="tx1"/>
                </a:solidFill>
              </a:defRPr>
            </a:lvl1pPr>
          </a:lstStyle>
          <a:p>
            <a:r>
              <a:rPr lang="en-US">
                <a:solidFill>
                  <a:srgbClr val="000000"/>
                </a:solidFill>
              </a:rPr>
              <a:t>LCLS-II Director's Review, February 12-14, 2019</a:t>
            </a:r>
            <a:endParaRPr lang="en-US" dirty="0">
              <a:solidFill>
                <a:srgbClr val="000000"/>
              </a:solidFill>
            </a:endParaRPr>
          </a:p>
        </p:txBody>
      </p:sp>
      <p:cxnSp>
        <p:nvCxnSpPr>
          <p:cNvPr id="7" name="Straight Connector 6"/>
          <p:cNvCxnSpPr/>
          <p:nvPr userDrawn="1"/>
        </p:nvCxnSpPr>
        <p:spPr>
          <a:xfrm>
            <a:off x="22" y="805785"/>
            <a:ext cx="8553429" cy="1459"/>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78344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1822" y="96818"/>
            <a:ext cx="8103570" cy="564775"/>
          </a:xfrm>
          <a:prstGeom prst="rect">
            <a:avLst/>
          </a:prstGeom>
        </p:spPr>
        <p:txBody>
          <a:bodyPr vert="horz" lIns="0" tIns="0" rIns="0" bIns="0" rtlCol="0" anchor="b"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365761" y="932688"/>
            <a:ext cx="8109919" cy="377190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566150" y="4738688"/>
            <a:ext cx="318932" cy="404813"/>
          </a:xfrm>
          <a:prstGeom prst="rect">
            <a:avLst/>
          </a:prstGeom>
        </p:spPr>
        <p:txBody>
          <a:bodyPr vert="horz" lIns="72000" tIns="57600" rIns="72000" bIns="45720" rtlCol="0" anchor="ctr"/>
          <a:lstStyle>
            <a:lvl1pPr algn="l">
              <a:defRPr sz="1100" b="0">
                <a:solidFill>
                  <a:schemeClr val="tx1"/>
                </a:solidFill>
                <a:latin typeface="Arial" pitchFamily="34" charset="0"/>
                <a:cs typeface="Arial" pitchFamily="34" charset="0"/>
              </a:defRPr>
            </a:lvl1pPr>
          </a:lstStyle>
          <a:p>
            <a:fld id="{5BD36294-2849-48A8-8531-5354CF3095D2}" type="slidenum">
              <a:rPr lang="en-US" smtClean="0"/>
              <a:pPr/>
              <a:t>‹#›</a:t>
            </a:fld>
            <a:endParaRPr lang="en-US" dirty="0"/>
          </a:p>
        </p:txBody>
      </p:sp>
    </p:spTree>
    <p:extLst>
      <p:ext uri="{BB962C8B-B14F-4D97-AF65-F5344CB8AC3E}">
        <p14:creationId xmlns:p14="http://schemas.microsoft.com/office/powerpoint/2010/main" val="481531331"/>
      </p:ext>
    </p:extLst>
  </p:cSld>
  <p:clrMap bg1="lt1" tx1="dk1" bg2="lt2" tx2="dk2" accent1="accent1" accent2="accent2" accent3="accent3" accent4="accent4" accent5="accent5" accent6="accent6" hlink="hlink" folHlink="folHlink"/>
  <p:sldLayoutIdLst>
    <p:sldLayoutId id="2147483649" r:id="rId1"/>
    <p:sldLayoutId id="2147483670" r:id="rId2"/>
    <p:sldLayoutId id="2147483675" r:id="rId3"/>
    <p:sldLayoutId id="2147483674" r:id="rId4"/>
    <p:sldLayoutId id="2147483671" r:id="rId5"/>
    <p:sldLayoutId id="2147483672" r:id="rId6"/>
    <p:sldLayoutId id="2147483673" r:id="rId7"/>
    <p:sldLayoutId id="2147483676" r:id="rId8"/>
  </p:sldLayoutIdLst>
  <p:hf hdr="0"/>
  <p:txStyles>
    <p:titleStyle>
      <a:lvl1pPr algn="l" defTabSz="914400" rtl="0" eaLnBrk="1" latinLnBrk="0" hangingPunct="1">
        <a:spcBef>
          <a:spcPct val="0"/>
        </a:spcBef>
        <a:buNone/>
        <a:defRPr sz="2400" b="1" kern="1200">
          <a:solidFill>
            <a:schemeClr val="bg2"/>
          </a:solidFill>
          <a:latin typeface="Arial" pitchFamily="34" charset="0"/>
          <a:ea typeface="+mj-ea"/>
          <a:cs typeface="Arial" pitchFamily="34" charset="0"/>
        </a:defRPr>
      </a:lvl1pPr>
    </p:titleStyle>
    <p:bodyStyle>
      <a:lvl1pPr marL="0" indent="0" algn="l" defTabSz="914400" rtl="0" eaLnBrk="1" latinLnBrk="0" hangingPunct="1">
        <a:lnSpc>
          <a:spcPct val="120000"/>
        </a:lnSpc>
        <a:spcBef>
          <a:spcPts val="0"/>
        </a:spcBef>
        <a:spcAft>
          <a:spcPts val="300"/>
        </a:spcAft>
        <a:buClr>
          <a:schemeClr val="tx1"/>
        </a:buClr>
        <a:buFont typeface="Arial" pitchFamily="34" charset="0"/>
        <a:buNone/>
        <a:defRPr sz="2400" b="0" kern="1200" baseline="0">
          <a:solidFill>
            <a:schemeClr val="tx1"/>
          </a:solidFill>
          <a:latin typeface="Arial" pitchFamily="34" charset="0"/>
          <a:ea typeface="+mn-ea"/>
          <a:cs typeface="Arial" pitchFamily="34" charset="0"/>
        </a:defRPr>
      </a:lvl1pPr>
      <a:lvl2pPr marL="457200" indent="-223838" algn="l" defTabSz="914400" rtl="0" eaLnBrk="1" latinLnBrk="0" hangingPunct="1">
        <a:lnSpc>
          <a:spcPct val="120000"/>
        </a:lnSpc>
        <a:spcBef>
          <a:spcPts val="0"/>
        </a:spcBef>
        <a:spcAft>
          <a:spcPts val="0"/>
        </a:spcAft>
        <a:buClr>
          <a:schemeClr val="bg2"/>
        </a:buClr>
        <a:buSzPct val="120000"/>
        <a:buFont typeface="Arial" pitchFamily="34" charset="0"/>
        <a:buChar char="•"/>
        <a:defRPr sz="2200" kern="1200">
          <a:solidFill>
            <a:schemeClr val="tx1"/>
          </a:solidFill>
          <a:latin typeface="Arial" pitchFamily="34" charset="0"/>
          <a:ea typeface="+mn-ea"/>
          <a:cs typeface="Arial" pitchFamily="34" charset="0"/>
        </a:defRPr>
      </a:lvl2pPr>
      <a:lvl3pPr marL="690563" indent="-233363" algn="l" defTabSz="914400" rtl="0" eaLnBrk="1" latinLnBrk="0" hangingPunct="1">
        <a:lnSpc>
          <a:spcPct val="120000"/>
        </a:lnSpc>
        <a:spcBef>
          <a:spcPts val="0"/>
        </a:spcBef>
        <a:buClr>
          <a:schemeClr val="bg2"/>
        </a:buClr>
        <a:buSzPct val="120000"/>
        <a:buFont typeface="Arial" pitchFamily="34" charset="0"/>
        <a:buChar char="-"/>
        <a:defRPr sz="2000" kern="1200">
          <a:solidFill>
            <a:schemeClr val="tx1"/>
          </a:solidFill>
          <a:latin typeface="Arial" pitchFamily="34" charset="0"/>
          <a:ea typeface="+mn-ea"/>
          <a:cs typeface="Arial" pitchFamily="34" charset="0"/>
        </a:defRPr>
      </a:lvl3pPr>
      <a:lvl4pPr marL="914400" indent="-223838" algn="l" defTabSz="914400" rtl="0" eaLnBrk="1" latinLnBrk="0" hangingPunct="1">
        <a:lnSpc>
          <a:spcPct val="120000"/>
        </a:lnSpc>
        <a:spcBef>
          <a:spcPts val="0"/>
        </a:spcBef>
        <a:buClr>
          <a:schemeClr val="bg2"/>
        </a:buClr>
        <a:buSzPct val="120000"/>
        <a:buFont typeface="Arial" pitchFamily="34" charset="0"/>
        <a:buChar char="•"/>
        <a:defRPr sz="1800" kern="1200">
          <a:solidFill>
            <a:schemeClr val="tx1"/>
          </a:solidFill>
          <a:latin typeface="Arial" pitchFamily="34" charset="0"/>
          <a:ea typeface="+mn-ea"/>
          <a:cs typeface="Arial" pitchFamily="34" charset="0"/>
        </a:defRPr>
      </a:lvl4pPr>
      <a:lvl5pPr marL="1152000" indent="-180000" algn="l" defTabSz="914400" rtl="0" eaLnBrk="1" latinLnBrk="0" hangingPunct="1">
        <a:lnSpc>
          <a:spcPct val="120000"/>
        </a:lnSpc>
        <a:spcBef>
          <a:spcPts val="0"/>
        </a:spcBef>
        <a:buClr>
          <a:schemeClr val="bg2"/>
        </a:buClr>
        <a:buSzPct val="12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G"/></Relationships>
</file>

<file path=ppt/slides/_rels/slide1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6.JPG"/><Relationship Id="rId4" Type="http://schemas.openxmlformats.org/officeDocument/2006/relationships/image" Target="../media/image25.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2.xml"/><Relationship Id="rId4" Type="http://schemas.openxmlformats.org/officeDocument/2006/relationships/image" Target="../media/image15.emf"/></Relationships>
</file>

<file path=ppt/slides/_rels/slide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8.xml"/><Relationship Id="rId4" Type="http://schemas.openxmlformats.org/officeDocument/2006/relationships/image" Target="../media/image21.jpg"/></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16.emf"/><Relationship Id="rId4" Type="http://schemas.openxmlformats.org/officeDocument/2006/relationships/chart" Target="../charts/chart2.xml"/></Relationships>
</file>

<file path=ppt/slides/_rels/slide9.xml.rels><?xml version="1.0" encoding="UTF-8" standalone="yes"?>
<Relationships xmlns="http://schemas.openxmlformats.org/package/2006/relationships"><Relationship Id="rId3" Type="http://schemas.openxmlformats.org/officeDocument/2006/relationships/chart" Target="../charts/chart3.xml"/><Relationship Id="rId7" Type="http://schemas.openxmlformats.org/officeDocument/2006/relationships/image" Target="../media/image24.e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3.emf"/><Relationship Id="rId5" Type="http://schemas.openxmlformats.org/officeDocument/2006/relationships/image" Target="../media/image22.emf"/><Relationship Id="rId4" Type="http://schemas.openxmlformats.org/officeDocument/2006/relationships/chart" Target="../charts/char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a:xfrm>
            <a:off x="144463" y="2337034"/>
            <a:ext cx="6891573" cy="626925"/>
          </a:xfrm>
        </p:spPr>
        <p:txBody>
          <a:bodyPr/>
          <a:lstStyle/>
          <a:p>
            <a:r>
              <a:rPr lang="en-CA" sz="2800" dirty="0"/>
              <a:t/>
            </a:r>
            <a:br>
              <a:rPr lang="en-CA" sz="2800" dirty="0"/>
            </a:br>
            <a:r>
              <a:rPr lang="en-CA" sz="3600" dirty="0"/>
              <a:t/>
            </a:r>
            <a:br>
              <a:rPr lang="en-CA" sz="3600" dirty="0"/>
            </a:br>
            <a:r>
              <a:rPr lang="en-US" sz="3200" dirty="0"/>
              <a:t>LCLS-II-HE SXU short prototype </a:t>
            </a:r>
            <a:r>
              <a:rPr lang="en-US" sz="3200" dirty="0" smtClean="0"/>
              <a:t>measurements</a:t>
            </a:r>
            <a:endParaRPr lang="en-CA" sz="3200" dirty="0"/>
          </a:p>
        </p:txBody>
      </p:sp>
      <p:sp>
        <p:nvSpPr>
          <p:cNvPr id="5" name="Text Placeholder 4"/>
          <p:cNvSpPr>
            <a:spLocks noGrp="1"/>
          </p:cNvSpPr>
          <p:nvPr>
            <p:ph type="body" sz="quarter" idx="11"/>
          </p:nvPr>
        </p:nvSpPr>
        <p:spPr>
          <a:xfrm>
            <a:off x="144463" y="3814067"/>
            <a:ext cx="8008937" cy="553823"/>
          </a:xfrm>
        </p:spPr>
        <p:txBody>
          <a:bodyPr/>
          <a:lstStyle/>
          <a:p>
            <a:r>
              <a:rPr lang="en-US" sz="1200" dirty="0"/>
              <a:t>Yurii Levashov </a:t>
            </a:r>
            <a:r>
              <a:rPr lang="en-US" sz="1200" dirty="0" smtClean="0"/>
              <a:t>2/11/2022</a:t>
            </a:r>
            <a:endParaRPr lang="en-US" sz="1200" dirty="0"/>
          </a:p>
          <a:p>
            <a:endParaRPr lang="en-CA" sz="1200" dirty="0"/>
          </a:p>
        </p:txBody>
      </p:sp>
      <p:sp>
        <p:nvSpPr>
          <p:cNvPr id="3" name="TextBox 2"/>
          <p:cNvSpPr txBox="1"/>
          <p:nvPr/>
        </p:nvSpPr>
        <p:spPr>
          <a:xfrm>
            <a:off x="3724102" y="4993877"/>
            <a:ext cx="184731" cy="369332"/>
          </a:xfrm>
          <a:prstGeom prst="rect">
            <a:avLst/>
          </a:prstGeom>
          <a:noFill/>
        </p:spPr>
        <p:txBody>
          <a:bodyPr wrap="none" rtlCol="0">
            <a:spAutoFit/>
          </a:bodyPr>
          <a:lstStyle/>
          <a:p>
            <a:endParaRPr lang="en-US" dirty="0"/>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4730" y="209550"/>
            <a:ext cx="5073070" cy="1442234"/>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629400" y="3016222"/>
            <a:ext cx="2133599" cy="1977655"/>
          </a:xfrm>
          <a:prstGeom prst="rect">
            <a:avLst/>
          </a:prstGeom>
        </p:spPr>
      </p:pic>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32551" y="3295853"/>
            <a:ext cx="2133600" cy="352755"/>
          </a:xfrm>
          <a:prstGeom prst="rect">
            <a:avLst/>
          </a:prstGeom>
        </p:spPr>
      </p:pic>
      <p:pic>
        <p:nvPicPr>
          <p:cNvPr id="12" name="Picture 1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970274" y="3726521"/>
            <a:ext cx="2131523" cy="666101"/>
          </a:xfrm>
          <a:prstGeom prst="rect">
            <a:avLst/>
          </a:prstGeom>
        </p:spPr>
      </p:pic>
      <p:pic>
        <p:nvPicPr>
          <p:cNvPr id="6" name="Picture 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915782" y="4515778"/>
            <a:ext cx="1711157" cy="365760"/>
          </a:xfrm>
          <a:prstGeom prst="rect">
            <a:avLst/>
          </a:prstGeom>
        </p:spPr>
      </p:pic>
      <p:pic>
        <p:nvPicPr>
          <p:cNvPr id="10" name="Picture 9" descr="A close up of a sign&#10;&#10;Description automatically generated">
            <a:extLst>
              <a:ext uri="{FF2B5EF4-FFF2-40B4-BE49-F238E27FC236}">
                <a16:creationId xmlns:a16="http://schemas.microsoft.com/office/drawing/2014/main" id="{F1BCA79C-24F2-4455-93F9-8289EFB5C850}"/>
              </a:ext>
            </a:extLst>
          </p:cNvPr>
          <p:cNvPicPr>
            <a:picLocks noChangeAspect="1"/>
          </p:cNvPicPr>
          <p:nvPr/>
        </p:nvPicPr>
        <p:blipFill>
          <a:blip r:embed="rId8"/>
          <a:stretch>
            <a:fillRect/>
          </a:stretch>
        </p:blipFill>
        <p:spPr>
          <a:xfrm>
            <a:off x="4943574" y="4097238"/>
            <a:ext cx="1634223" cy="896639"/>
          </a:xfrm>
          <a:prstGeom prst="rect">
            <a:avLst/>
          </a:prstGeom>
        </p:spPr>
      </p:pic>
    </p:spTree>
    <p:extLst>
      <p:ext uri="{BB962C8B-B14F-4D97-AF65-F5344CB8AC3E}">
        <p14:creationId xmlns:p14="http://schemas.microsoft.com/office/powerpoint/2010/main" val="18037762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10</a:t>
            </a:fld>
            <a:endParaRPr lang="en-US" dirty="0"/>
          </a:p>
        </p:txBody>
      </p:sp>
      <p:sp>
        <p:nvSpPr>
          <p:cNvPr id="3" name="Title 2"/>
          <p:cNvSpPr>
            <a:spLocks noGrp="1"/>
          </p:cNvSpPr>
          <p:nvPr>
            <p:ph type="title"/>
          </p:nvPr>
        </p:nvSpPr>
        <p:spPr/>
        <p:txBody>
          <a:bodyPr/>
          <a:lstStyle/>
          <a:p>
            <a:r>
              <a:rPr lang="en-US" dirty="0"/>
              <a:t>Hall probe calibration accuracy.</a:t>
            </a:r>
          </a:p>
        </p:txBody>
      </p:sp>
      <p:sp>
        <p:nvSpPr>
          <p:cNvPr id="4" name="Content Placeholder 3"/>
          <p:cNvSpPr>
            <a:spLocks noGrp="1"/>
          </p:cNvSpPr>
          <p:nvPr>
            <p:ph sz="quarter" idx="14"/>
          </p:nvPr>
        </p:nvSpPr>
        <p:spPr>
          <a:xfrm>
            <a:off x="127098" y="1931001"/>
            <a:ext cx="3149502" cy="488349"/>
          </a:xfrm>
        </p:spPr>
        <p:txBody>
          <a:bodyPr>
            <a:noAutofit/>
          </a:bodyPr>
          <a:lstStyle/>
          <a:p>
            <a:r>
              <a:rPr lang="en-US" sz="1200" dirty="0" smtClean="0"/>
              <a:t>The </a:t>
            </a:r>
            <a:r>
              <a:rPr lang="en-US" sz="1200" dirty="0"/>
              <a:t>Hall probe has to be calibrated to higher field levels. </a:t>
            </a:r>
          </a:p>
        </p:txBody>
      </p:sp>
      <p:graphicFrame>
        <p:nvGraphicFramePr>
          <p:cNvPr id="16" name="Chart 15"/>
          <p:cNvGraphicFramePr>
            <a:graphicFrameLocks/>
          </p:cNvGraphicFramePr>
          <p:nvPr>
            <p:extLst>
              <p:ext uri="{D42A27DB-BD31-4B8C-83A1-F6EECF244321}">
                <p14:modId xmlns:p14="http://schemas.microsoft.com/office/powerpoint/2010/main" val="4239513888"/>
              </p:ext>
            </p:extLst>
          </p:nvPr>
        </p:nvGraphicFramePr>
        <p:xfrm>
          <a:off x="3453094" y="775667"/>
          <a:ext cx="3530043" cy="1975187"/>
        </p:xfrm>
        <a:graphic>
          <a:graphicData uri="http://schemas.openxmlformats.org/drawingml/2006/chart">
            <c:chart xmlns:c="http://schemas.openxmlformats.org/drawingml/2006/chart" xmlns:r="http://schemas.openxmlformats.org/officeDocument/2006/relationships" r:id="rId3"/>
          </a:graphicData>
        </a:graphic>
      </p:graphicFrame>
      <p:pic>
        <p:nvPicPr>
          <p:cNvPr id="8" name="Picture 7"/>
          <p:cNvPicPr/>
          <p:nvPr/>
        </p:nvPicPr>
        <p:blipFill>
          <a:blip r:embed="rId4">
            <a:extLst>
              <a:ext uri="{28A0092B-C50C-407E-A947-70E740481C1C}">
                <a14:useLocalDpi xmlns:a14="http://schemas.microsoft.com/office/drawing/2010/main" val="0"/>
              </a:ext>
            </a:extLst>
          </a:blip>
          <a:srcRect/>
          <a:stretch>
            <a:fillRect/>
          </a:stretch>
        </p:blipFill>
        <p:spPr bwMode="auto">
          <a:xfrm>
            <a:off x="206719" y="2618501"/>
            <a:ext cx="2917481" cy="2181304"/>
          </a:xfrm>
          <a:prstGeom prst="rect">
            <a:avLst/>
          </a:prstGeom>
          <a:noFill/>
          <a:ln>
            <a:noFill/>
          </a:ln>
        </p:spPr>
      </p:pic>
      <p:sp>
        <p:nvSpPr>
          <p:cNvPr id="6" name="Rectangle 5"/>
          <p:cNvSpPr/>
          <p:nvPr/>
        </p:nvSpPr>
        <p:spPr>
          <a:xfrm>
            <a:off x="6705600" y="1219021"/>
            <a:ext cx="2559336" cy="830997"/>
          </a:xfrm>
          <a:prstGeom prst="rect">
            <a:avLst/>
          </a:prstGeom>
        </p:spPr>
        <p:txBody>
          <a:bodyPr wrap="square">
            <a:spAutoFit/>
          </a:bodyPr>
          <a:lstStyle/>
          <a:p>
            <a:r>
              <a:rPr lang="en-US" sz="1200" dirty="0"/>
              <a:t>The calibration magnet saturates reducing the good field region. </a:t>
            </a:r>
            <a:r>
              <a:rPr lang="en-US" sz="1200" dirty="0" smtClean="0"/>
              <a:t>Probes to be positioned with high accuracy.</a:t>
            </a:r>
          </a:p>
        </p:txBody>
      </p:sp>
      <p:graphicFrame>
        <p:nvGraphicFramePr>
          <p:cNvPr id="9" name="Table 8"/>
          <p:cNvGraphicFramePr>
            <a:graphicFrameLocks noGrp="1"/>
          </p:cNvGraphicFramePr>
          <p:nvPr>
            <p:extLst>
              <p:ext uri="{D42A27DB-BD31-4B8C-83A1-F6EECF244321}">
                <p14:modId xmlns:p14="http://schemas.microsoft.com/office/powerpoint/2010/main" val="4023466422"/>
              </p:ext>
            </p:extLst>
          </p:nvPr>
        </p:nvGraphicFramePr>
        <p:xfrm>
          <a:off x="134718" y="1009596"/>
          <a:ext cx="3061481" cy="861316"/>
        </p:xfrm>
        <a:graphic>
          <a:graphicData uri="http://schemas.openxmlformats.org/drawingml/2006/table">
            <a:tbl>
              <a:tblPr firstRow="1" bandRow="1">
                <a:tableStyleId>{5940675A-B579-460E-94D1-54222C63F5DA}</a:tableStyleId>
              </a:tblPr>
              <a:tblGrid>
                <a:gridCol w="1230266">
                  <a:extLst>
                    <a:ext uri="{9D8B030D-6E8A-4147-A177-3AD203B41FA5}">
                      <a16:colId xmlns:a16="http://schemas.microsoft.com/office/drawing/2014/main" val="2860876000"/>
                    </a:ext>
                  </a:extLst>
                </a:gridCol>
                <a:gridCol w="810528">
                  <a:extLst>
                    <a:ext uri="{9D8B030D-6E8A-4147-A177-3AD203B41FA5}">
                      <a16:colId xmlns:a16="http://schemas.microsoft.com/office/drawing/2014/main" val="3751016275"/>
                    </a:ext>
                  </a:extLst>
                </a:gridCol>
                <a:gridCol w="1020687">
                  <a:extLst>
                    <a:ext uri="{9D8B030D-6E8A-4147-A177-3AD203B41FA5}">
                      <a16:colId xmlns:a16="http://schemas.microsoft.com/office/drawing/2014/main" val="748111582"/>
                    </a:ext>
                  </a:extLst>
                </a:gridCol>
              </a:tblGrid>
              <a:tr h="188997">
                <a:tc>
                  <a:txBody>
                    <a:bodyPr/>
                    <a:lstStyle/>
                    <a:p>
                      <a:pPr marL="0" marR="0" algn="l">
                        <a:lnSpc>
                          <a:spcPct val="107000"/>
                        </a:lnSpc>
                        <a:spcBef>
                          <a:spcPts val="0"/>
                        </a:spcBef>
                        <a:spcAft>
                          <a:spcPts val="0"/>
                        </a:spcAft>
                      </a:pPr>
                      <a:r>
                        <a:rPr lang="en-US" sz="800" kern="1200">
                          <a:effectLst/>
                        </a:rPr>
                        <a:t>Project</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gn="ctr">
                        <a:lnSpc>
                          <a:spcPct val="107000"/>
                        </a:lnSpc>
                        <a:spcBef>
                          <a:spcPts val="0"/>
                        </a:spcBef>
                        <a:spcAft>
                          <a:spcPts val="0"/>
                        </a:spcAft>
                      </a:pPr>
                      <a:r>
                        <a:rPr lang="en-US" sz="800" kern="1200" dirty="0">
                          <a:effectLst/>
                        </a:rPr>
                        <a:t>B</a:t>
                      </a:r>
                      <a:r>
                        <a:rPr lang="en-US" sz="800" kern="1200" baseline="-25000" dirty="0">
                          <a:effectLst/>
                        </a:rPr>
                        <a:t>und</a:t>
                      </a:r>
                      <a:r>
                        <a:rPr lang="en-US" sz="800" kern="1200" dirty="0">
                          <a:effectLst/>
                        </a:rPr>
                        <a:t>(T)</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gn="ctr">
                        <a:lnSpc>
                          <a:spcPct val="107000"/>
                        </a:lnSpc>
                        <a:spcBef>
                          <a:spcPts val="0"/>
                        </a:spcBef>
                        <a:spcAft>
                          <a:spcPts val="0"/>
                        </a:spcAft>
                      </a:pPr>
                      <a:r>
                        <a:rPr lang="en-US" sz="800" kern="1200">
                          <a:effectLst/>
                        </a:rPr>
                        <a:t>B</a:t>
                      </a:r>
                      <a:r>
                        <a:rPr lang="en-US" sz="800" kern="1200" baseline="-25000">
                          <a:effectLst/>
                        </a:rPr>
                        <a:t>calib</a:t>
                      </a:r>
                      <a:r>
                        <a:rPr lang="en-US" sz="800" kern="1200">
                          <a:effectLst/>
                        </a:rPr>
                        <a:t>(T)</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4261096304"/>
                  </a:ext>
                </a:extLst>
              </a:tr>
              <a:tr h="188997">
                <a:tc>
                  <a:txBody>
                    <a:bodyPr/>
                    <a:lstStyle/>
                    <a:p>
                      <a:pPr marL="0" marR="0" algn="l">
                        <a:lnSpc>
                          <a:spcPct val="107000"/>
                        </a:lnSpc>
                        <a:spcBef>
                          <a:spcPts val="0"/>
                        </a:spcBef>
                        <a:spcAft>
                          <a:spcPts val="0"/>
                        </a:spcAft>
                      </a:pPr>
                      <a:r>
                        <a:rPr lang="en-US" sz="800" kern="1200">
                          <a:effectLst/>
                        </a:rPr>
                        <a:t>LCLS-I</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gn="ctr">
                        <a:lnSpc>
                          <a:spcPct val="107000"/>
                        </a:lnSpc>
                        <a:spcBef>
                          <a:spcPts val="0"/>
                        </a:spcBef>
                        <a:spcAft>
                          <a:spcPts val="0"/>
                        </a:spcAft>
                      </a:pPr>
                      <a:r>
                        <a:rPr lang="en-US" sz="800" kern="1200" dirty="0">
                          <a:effectLst/>
                        </a:rPr>
                        <a:t>1.25</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gn="ctr">
                        <a:lnSpc>
                          <a:spcPct val="107000"/>
                        </a:lnSpc>
                        <a:spcBef>
                          <a:spcPts val="0"/>
                        </a:spcBef>
                        <a:spcAft>
                          <a:spcPts val="0"/>
                        </a:spcAft>
                      </a:pPr>
                      <a:r>
                        <a:rPr lang="en-US" sz="800" kern="1200" dirty="0">
                          <a:effectLst/>
                        </a:rPr>
                        <a:t>1.5</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2058161716"/>
                  </a:ext>
                </a:extLst>
              </a:tr>
              <a:tr h="188997">
                <a:tc>
                  <a:txBody>
                    <a:bodyPr/>
                    <a:lstStyle/>
                    <a:p>
                      <a:pPr marL="0" marR="0" algn="l">
                        <a:lnSpc>
                          <a:spcPct val="107000"/>
                        </a:lnSpc>
                        <a:spcBef>
                          <a:spcPts val="0"/>
                        </a:spcBef>
                        <a:spcAft>
                          <a:spcPts val="0"/>
                        </a:spcAft>
                      </a:pPr>
                      <a:r>
                        <a:rPr lang="en-US" sz="800" kern="1200">
                          <a:effectLst/>
                        </a:rPr>
                        <a:t>LCLS-II</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gn="ctr">
                        <a:lnSpc>
                          <a:spcPct val="107000"/>
                        </a:lnSpc>
                        <a:spcBef>
                          <a:spcPts val="0"/>
                        </a:spcBef>
                        <a:spcAft>
                          <a:spcPts val="0"/>
                        </a:spcAft>
                      </a:pPr>
                      <a:r>
                        <a:rPr lang="en-US" sz="800" kern="1200">
                          <a:effectLst/>
                        </a:rPr>
                        <a:t>1.62</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gn="ctr">
                        <a:lnSpc>
                          <a:spcPct val="107000"/>
                        </a:lnSpc>
                        <a:spcBef>
                          <a:spcPts val="0"/>
                        </a:spcBef>
                        <a:spcAft>
                          <a:spcPts val="0"/>
                        </a:spcAft>
                      </a:pPr>
                      <a:r>
                        <a:rPr lang="en-US" sz="800" kern="1200" dirty="0">
                          <a:effectLst/>
                        </a:rPr>
                        <a:t>1.7</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988814167"/>
                  </a:ext>
                </a:extLst>
              </a:tr>
              <a:tr h="188997">
                <a:tc>
                  <a:txBody>
                    <a:bodyPr/>
                    <a:lstStyle/>
                    <a:p>
                      <a:pPr marL="0" marR="0" algn="l">
                        <a:lnSpc>
                          <a:spcPct val="107000"/>
                        </a:lnSpc>
                        <a:spcBef>
                          <a:spcPts val="0"/>
                        </a:spcBef>
                        <a:spcAft>
                          <a:spcPts val="0"/>
                        </a:spcAft>
                      </a:pPr>
                      <a:r>
                        <a:rPr lang="en-US" sz="800" kern="1200">
                          <a:effectLst/>
                        </a:rPr>
                        <a:t>LCLS-II-HE</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gn="ctr">
                        <a:lnSpc>
                          <a:spcPct val="107000"/>
                        </a:lnSpc>
                        <a:spcBef>
                          <a:spcPts val="0"/>
                        </a:spcBef>
                        <a:spcAft>
                          <a:spcPts val="0"/>
                        </a:spcAft>
                      </a:pPr>
                      <a:r>
                        <a:rPr lang="en-US" sz="800" kern="1200">
                          <a:effectLst/>
                        </a:rPr>
                        <a:t>1.76</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gn="ctr">
                        <a:lnSpc>
                          <a:spcPct val="107000"/>
                        </a:lnSpc>
                        <a:spcBef>
                          <a:spcPts val="0"/>
                        </a:spcBef>
                        <a:spcAft>
                          <a:spcPts val="0"/>
                        </a:spcAft>
                      </a:pPr>
                      <a:r>
                        <a:rPr lang="en-US" sz="800" kern="1200" dirty="0">
                          <a:effectLst/>
                        </a:rPr>
                        <a:t>1.9</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2372857847"/>
                  </a:ext>
                </a:extLst>
              </a:tr>
            </a:tbl>
          </a:graphicData>
        </a:graphic>
      </p:graphicFrame>
      <p:sp>
        <p:nvSpPr>
          <p:cNvPr id="10" name="TextBox 9"/>
          <p:cNvSpPr txBox="1"/>
          <p:nvPr/>
        </p:nvSpPr>
        <p:spPr>
          <a:xfrm>
            <a:off x="76200" y="4761350"/>
            <a:ext cx="3726276" cy="276999"/>
          </a:xfrm>
          <a:prstGeom prst="rect">
            <a:avLst/>
          </a:prstGeom>
          <a:noFill/>
        </p:spPr>
        <p:txBody>
          <a:bodyPr wrap="none" rtlCol="0">
            <a:spAutoFit/>
          </a:bodyPr>
          <a:lstStyle/>
          <a:p>
            <a:r>
              <a:rPr lang="en-US" sz="1200" dirty="0" smtClean="0"/>
              <a:t>Probe output is very non-linear at fields above 1.5T. </a:t>
            </a: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4035307" y="3267810"/>
            <a:ext cx="2172503" cy="1467203"/>
          </a:xfrm>
          <a:prstGeom prst="rect">
            <a:avLst/>
          </a:prstGeom>
        </p:spPr>
      </p:pic>
      <p:sp>
        <p:nvSpPr>
          <p:cNvPr id="12" name="Line Callout 1 (No Border) 11"/>
          <p:cNvSpPr/>
          <p:nvPr/>
        </p:nvSpPr>
        <p:spPr>
          <a:xfrm>
            <a:off x="6489578" y="3372589"/>
            <a:ext cx="904139" cy="361153"/>
          </a:xfrm>
          <a:prstGeom prst="callout1">
            <a:avLst>
              <a:gd name="adj1" fmla="val 53902"/>
              <a:gd name="adj2" fmla="val 1892"/>
              <a:gd name="adj3" fmla="val 117220"/>
              <a:gd name="adj4" fmla="val -182953"/>
            </a:avLst>
          </a:prstGeom>
          <a:noFill/>
          <a:ln w="9525">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NMR</a:t>
            </a:r>
            <a:r>
              <a:rPr lang="en-US" sz="1000" dirty="0"/>
              <a:t> </a:t>
            </a:r>
            <a:r>
              <a:rPr lang="en-US" sz="1000" dirty="0">
                <a:solidFill>
                  <a:schemeClr val="tx1"/>
                </a:solidFill>
              </a:rPr>
              <a:t>Probe</a:t>
            </a:r>
          </a:p>
        </p:txBody>
      </p:sp>
      <p:sp>
        <p:nvSpPr>
          <p:cNvPr id="13" name="Line Callout 1 (No Border) 12"/>
          <p:cNvSpPr/>
          <p:nvPr/>
        </p:nvSpPr>
        <p:spPr>
          <a:xfrm>
            <a:off x="6512001" y="2969323"/>
            <a:ext cx="698653" cy="276300"/>
          </a:xfrm>
          <a:prstGeom prst="callout1">
            <a:avLst>
              <a:gd name="adj1" fmla="val 56119"/>
              <a:gd name="adj2" fmla="val -6174"/>
              <a:gd name="adj3" fmla="val 206792"/>
              <a:gd name="adj4" fmla="val -241063"/>
            </a:avLst>
          </a:prstGeom>
          <a:noFill/>
          <a:ln w="9525">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Hall Probe</a:t>
            </a:r>
          </a:p>
        </p:txBody>
      </p:sp>
      <p:sp>
        <p:nvSpPr>
          <p:cNvPr id="14" name="TextBox 13"/>
          <p:cNvSpPr txBox="1"/>
          <p:nvPr/>
        </p:nvSpPr>
        <p:spPr>
          <a:xfrm>
            <a:off x="7080817" y="3170607"/>
            <a:ext cx="2255937" cy="276999"/>
          </a:xfrm>
          <a:prstGeom prst="rect">
            <a:avLst/>
          </a:prstGeom>
          <a:noFill/>
        </p:spPr>
        <p:txBody>
          <a:bodyPr wrap="square" rtlCol="0">
            <a:spAutoFit/>
          </a:bodyPr>
          <a:lstStyle/>
          <a:p>
            <a:r>
              <a:rPr lang="en-US" sz="1200" dirty="0"/>
              <a:t>No room to reduce the gap</a:t>
            </a:r>
          </a:p>
        </p:txBody>
      </p:sp>
      <p:sp>
        <p:nvSpPr>
          <p:cNvPr id="5" name="TextBox 4"/>
          <p:cNvSpPr txBox="1"/>
          <p:nvPr/>
        </p:nvSpPr>
        <p:spPr>
          <a:xfrm>
            <a:off x="5930427" y="4448571"/>
            <a:ext cx="2954655" cy="461665"/>
          </a:xfrm>
          <a:prstGeom prst="rect">
            <a:avLst/>
          </a:prstGeom>
          <a:noFill/>
        </p:spPr>
        <p:txBody>
          <a:bodyPr wrap="none" rtlCol="0">
            <a:spAutoFit/>
          </a:bodyPr>
          <a:lstStyle/>
          <a:p>
            <a:r>
              <a:rPr lang="en-US" sz="1200" dirty="0"/>
              <a:t>The calibration accuracy is ~5·10</a:t>
            </a:r>
            <a:r>
              <a:rPr lang="en-US" sz="1200" baseline="30000" dirty="0"/>
              <a:t>-5 </a:t>
            </a:r>
            <a:r>
              <a:rPr lang="en-US" sz="1200" dirty="0"/>
              <a:t> (1G).</a:t>
            </a:r>
          </a:p>
          <a:p>
            <a:endParaRPr lang="en-US" sz="1200" dirty="0"/>
          </a:p>
        </p:txBody>
      </p:sp>
    </p:spTree>
    <p:extLst>
      <p:ext uri="{BB962C8B-B14F-4D97-AF65-F5344CB8AC3E}">
        <p14:creationId xmlns:p14="http://schemas.microsoft.com/office/powerpoint/2010/main" val="20226350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11</a:t>
            </a:fld>
            <a:endParaRPr lang="en-US" dirty="0"/>
          </a:p>
        </p:txBody>
      </p:sp>
      <p:sp>
        <p:nvSpPr>
          <p:cNvPr id="3" name="Title 2"/>
          <p:cNvSpPr>
            <a:spLocks noGrp="1"/>
          </p:cNvSpPr>
          <p:nvPr>
            <p:ph type="title"/>
          </p:nvPr>
        </p:nvSpPr>
        <p:spPr/>
        <p:txBody>
          <a:bodyPr/>
          <a:lstStyle/>
          <a:p>
            <a:r>
              <a:rPr lang="en-US" dirty="0"/>
              <a:t>Crosstalk between undulator and the phase shifter.</a:t>
            </a:r>
          </a:p>
        </p:txBody>
      </p:sp>
      <p:sp>
        <p:nvSpPr>
          <p:cNvPr id="4" name="Content Placeholder 3"/>
          <p:cNvSpPr>
            <a:spLocks noGrp="1"/>
          </p:cNvSpPr>
          <p:nvPr>
            <p:ph sz="quarter" idx="14"/>
          </p:nvPr>
        </p:nvSpPr>
        <p:spPr>
          <a:xfrm>
            <a:off x="152400" y="1276350"/>
            <a:ext cx="8991600" cy="3799142"/>
          </a:xfrm>
        </p:spPr>
        <p:txBody>
          <a:bodyPr>
            <a:normAutofit/>
          </a:bodyPr>
          <a:lstStyle/>
          <a:p>
            <a:r>
              <a:rPr lang="en-US" sz="1400" dirty="0"/>
              <a:t>If the distance between an undulator and a phase shifter is too small the field integrals will change with gap change. </a:t>
            </a:r>
          </a:p>
          <a:p>
            <a:r>
              <a:rPr lang="en-US" sz="1400" dirty="0" smtClean="0"/>
              <a:t>Set </a:t>
            </a:r>
            <a:r>
              <a:rPr lang="en-US" sz="1400" dirty="0"/>
              <a:t>the prototype and a phase shifter next to each other at different spacing between them and measure field integrals vs. gap. Find the minimum distance at which the change in field integrals is insignificant. </a:t>
            </a:r>
          </a:p>
          <a:p>
            <a:endParaRPr lang="en-US" sz="1400" dirty="0"/>
          </a:p>
        </p:txBody>
      </p:sp>
    </p:spTree>
    <p:extLst>
      <p:ext uri="{BB962C8B-B14F-4D97-AF65-F5344CB8AC3E}">
        <p14:creationId xmlns:p14="http://schemas.microsoft.com/office/powerpoint/2010/main" val="32034363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2</a:t>
            </a:fld>
            <a:endParaRPr lang="en-US" dirty="0"/>
          </a:p>
        </p:txBody>
      </p:sp>
      <p:sp>
        <p:nvSpPr>
          <p:cNvPr id="3" name="Title 2"/>
          <p:cNvSpPr>
            <a:spLocks noGrp="1"/>
          </p:cNvSpPr>
          <p:nvPr>
            <p:ph type="title"/>
          </p:nvPr>
        </p:nvSpPr>
        <p:spPr/>
        <p:txBody>
          <a:bodyPr/>
          <a:lstStyle/>
          <a:p>
            <a:r>
              <a:rPr lang="en-US" dirty="0" smtClean="0"/>
              <a:t>Introduction</a:t>
            </a:r>
            <a:endParaRPr lang="en-US" dirty="0"/>
          </a:p>
        </p:txBody>
      </p:sp>
      <p:sp>
        <p:nvSpPr>
          <p:cNvPr id="4" name="Content Placeholder 3"/>
          <p:cNvSpPr>
            <a:spLocks noGrp="1"/>
          </p:cNvSpPr>
          <p:nvPr>
            <p:ph sz="quarter" idx="14"/>
          </p:nvPr>
        </p:nvSpPr>
        <p:spPr>
          <a:xfrm>
            <a:off x="3297156" y="1123950"/>
            <a:ext cx="5587926" cy="3614738"/>
          </a:xfrm>
        </p:spPr>
        <p:txBody>
          <a:bodyPr>
            <a:noAutofit/>
          </a:bodyPr>
          <a:lstStyle/>
          <a:p>
            <a:r>
              <a:rPr lang="en-US" sz="1200" dirty="0" smtClean="0">
                <a:latin typeface="+mn-lt"/>
              </a:rPr>
              <a:t>Two new, 56 mm period, 14 poles, magnet structures were designed, assembled and mechanically tested at LBNL. </a:t>
            </a:r>
            <a:endParaRPr lang="en-US" sz="1200" dirty="0">
              <a:latin typeface="+mn-lt"/>
            </a:endParaRPr>
          </a:p>
          <a:p>
            <a:r>
              <a:rPr lang="en-US" sz="1200" dirty="0">
                <a:latin typeface="+mn-lt"/>
              </a:rPr>
              <a:t>At SLAC </a:t>
            </a:r>
            <a:r>
              <a:rPr lang="en-US" sz="1200" dirty="0" smtClean="0">
                <a:latin typeface="+mn-lt"/>
              </a:rPr>
              <a:t>we have the structures assembled on </a:t>
            </a:r>
            <a:r>
              <a:rPr lang="en-US" sz="1200" dirty="0">
                <a:latin typeface="+mn-lt"/>
              </a:rPr>
              <a:t>a 1m long prototype frame, leftover from LSLC-II </a:t>
            </a:r>
            <a:r>
              <a:rPr lang="en-US" sz="1200" dirty="0" smtClean="0">
                <a:latin typeface="+mn-lt"/>
              </a:rPr>
              <a:t>project, to make a short prototype of new LCLS-HE undulator. The prototype was tested at SLAC MMF on SXU measurement bench.</a:t>
            </a:r>
          </a:p>
          <a:p>
            <a:endParaRPr lang="en-US" sz="1200" dirty="0" smtClean="0">
              <a:latin typeface="+mn-lt"/>
            </a:endParaRPr>
          </a:p>
          <a:p>
            <a:r>
              <a:rPr lang="en-US" sz="1200" dirty="0" smtClean="0">
                <a:latin typeface="+mn-lt"/>
              </a:rPr>
              <a:t>There are no gap encoders; the motor encoders’ offsets were set at 7.2mm gap with the use of a ceramic block. Accuracy of setting the gap with motor encoders was enough for the tests. </a:t>
            </a:r>
          </a:p>
          <a:p>
            <a:endParaRPr lang="en-US" sz="1200" dirty="0" smtClean="0">
              <a:latin typeface="+mn-lt"/>
            </a:endParaRPr>
          </a:p>
          <a:p>
            <a:r>
              <a:rPr lang="en-US" sz="1200" dirty="0" smtClean="0">
                <a:latin typeface="+mn-lt"/>
              </a:rPr>
              <a:t>Magnet </a:t>
            </a:r>
            <a:r>
              <a:rPr lang="en-US" sz="1200" dirty="0">
                <a:latin typeface="+mn-lt"/>
              </a:rPr>
              <a:t>structures were aligned </a:t>
            </a:r>
            <a:r>
              <a:rPr lang="en-US" sz="1200" dirty="0" smtClean="0">
                <a:latin typeface="+mn-lt"/>
              </a:rPr>
              <a:t>to </a:t>
            </a:r>
            <a:r>
              <a:rPr lang="en-US" sz="1200" dirty="0">
                <a:latin typeface="+mn-lt"/>
              </a:rPr>
              <a:t>each other and to the bench granite with the use of a laser tracker. The taper in the magnetic field along the beam axis was corrected </a:t>
            </a:r>
            <a:r>
              <a:rPr lang="en-US" sz="1200" dirty="0" smtClean="0">
                <a:latin typeface="+mn-lt"/>
              </a:rPr>
              <a:t>by </a:t>
            </a:r>
            <a:r>
              <a:rPr lang="en-US" sz="1200" dirty="0">
                <a:latin typeface="+mn-lt"/>
              </a:rPr>
              <a:t>inserting shims in between the magnets’ keepers and supporting </a:t>
            </a:r>
            <a:r>
              <a:rPr lang="en-US" sz="1200" dirty="0" err="1">
                <a:latin typeface="+mn-lt"/>
              </a:rPr>
              <a:t>strongbacks</a:t>
            </a:r>
            <a:r>
              <a:rPr lang="en-US" sz="1200" dirty="0">
                <a:latin typeface="+mn-lt"/>
              </a:rPr>
              <a:t>. </a:t>
            </a:r>
            <a:r>
              <a:rPr lang="en-US" sz="1200" dirty="0" smtClean="0">
                <a:latin typeface="+mn-lt"/>
              </a:rPr>
              <a:t> </a:t>
            </a:r>
            <a:endParaRPr lang="en-US" sz="1200" dirty="0">
              <a:latin typeface="+mn-lt"/>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16667" t="-1111" r="16666" b="1111"/>
          <a:stretch/>
        </p:blipFill>
        <p:spPr>
          <a:xfrm>
            <a:off x="152400" y="1047750"/>
            <a:ext cx="2971800" cy="3721787"/>
          </a:xfrm>
          <a:prstGeom prst="rect">
            <a:avLst/>
          </a:prstGeom>
        </p:spPr>
      </p:pic>
    </p:spTree>
    <p:extLst>
      <p:ext uri="{BB962C8B-B14F-4D97-AF65-F5344CB8AC3E}">
        <p14:creationId xmlns:p14="http://schemas.microsoft.com/office/powerpoint/2010/main" val="9352832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3</a:t>
            </a:fld>
            <a:endParaRPr lang="en-US" dirty="0"/>
          </a:p>
        </p:txBody>
      </p:sp>
      <p:sp>
        <p:nvSpPr>
          <p:cNvPr id="5" name="Title 2"/>
          <p:cNvSpPr>
            <a:spLocks noGrp="1"/>
          </p:cNvSpPr>
          <p:nvPr>
            <p:ph type="title"/>
          </p:nvPr>
        </p:nvSpPr>
        <p:spPr/>
        <p:txBody>
          <a:bodyPr/>
          <a:lstStyle/>
          <a:p>
            <a:r>
              <a:rPr lang="en-US" dirty="0"/>
              <a:t>Motivation &amp; Scope</a:t>
            </a:r>
          </a:p>
        </p:txBody>
      </p:sp>
      <p:sp>
        <p:nvSpPr>
          <p:cNvPr id="6" name="TextBox 5"/>
          <p:cNvSpPr txBox="1"/>
          <p:nvPr/>
        </p:nvSpPr>
        <p:spPr>
          <a:xfrm>
            <a:off x="150901" y="1193275"/>
            <a:ext cx="8916899" cy="3359675"/>
          </a:xfrm>
          <a:prstGeom prst="rect">
            <a:avLst/>
          </a:prstGeom>
          <a:noFill/>
        </p:spPr>
        <p:txBody>
          <a:bodyPr wrap="square" rtlCol="0">
            <a:noAutofit/>
          </a:bodyPr>
          <a:lstStyle/>
          <a:p>
            <a:pPr>
              <a:lnSpc>
                <a:spcPct val="150000"/>
              </a:lnSpc>
            </a:pPr>
            <a:r>
              <a:rPr lang="en-US" sz="1200" dirty="0"/>
              <a:t>Evaluate the new magnetic design, confirm that it meets all the </a:t>
            </a:r>
            <a:r>
              <a:rPr lang="en-US" sz="1200" dirty="0" smtClean="0"/>
              <a:t>PRD tolerances on magnetic field. </a:t>
            </a:r>
          </a:p>
          <a:p>
            <a:pPr>
              <a:lnSpc>
                <a:spcPct val="150000"/>
              </a:lnSpc>
            </a:pPr>
            <a:r>
              <a:rPr lang="en-US" sz="1200" dirty="0" smtClean="0"/>
              <a:t>Get hands-on experience working with the new magnetic structure; be prepared </a:t>
            </a:r>
            <a:r>
              <a:rPr lang="en-US" sz="1200" dirty="0"/>
              <a:t>in advance for the full-scale prototype tuning.</a:t>
            </a:r>
            <a:endParaRPr lang="en-US" sz="1200" b="1" dirty="0"/>
          </a:p>
          <a:p>
            <a:pPr>
              <a:lnSpc>
                <a:spcPct val="150000"/>
              </a:lnSpc>
            </a:pPr>
            <a:r>
              <a:rPr lang="en-US" sz="1200" b="1" dirty="0"/>
              <a:t>Tests:</a:t>
            </a:r>
          </a:p>
          <a:p>
            <a:pPr lvl="1" indent="-228600">
              <a:lnSpc>
                <a:spcPct val="150000"/>
              </a:lnSpc>
              <a:buFont typeface="Arial" panose="020B0604020202020204" pitchFamily="34" charset="0"/>
              <a:buChar char="•"/>
            </a:pPr>
            <a:r>
              <a:rPr lang="en-US" sz="1200" dirty="0"/>
              <a:t>Evaluate magnetic structure design. Measure the prototype with calibrated Hall probe, analyze the fields. Measure field integrals vs. gap</a:t>
            </a:r>
            <a:r>
              <a:rPr lang="en-US" sz="1200" dirty="0" smtClean="0"/>
              <a:t>.</a:t>
            </a:r>
            <a:endParaRPr lang="en-US" sz="1200" dirty="0"/>
          </a:p>
          <a:p>
            <a:pPr lvl="1" indent="-228600">
              <a:lnSpc>
                <a:spcPct val="150000"/>
              </a:lnSpc>
              <a:buFont typeface="Arial" panose="020B0604020202020204" pitchFamily="34" charset="0"/>
              <a:buChar char="•"/>
            </a:pPr>
            <a:r>
              <a:rPr lang="en-US" sz="1200" dirty="0"/>
              <a:t>Study shim signatures and saturation effects. Evaluate if shims are adequate for tuning. </a:t>
            </a:r>
          </a:p>
          <a:p>
            <a:pPr lvl="1" indent="-228600">
              <a:lnSpc>
                <a:spcPct val="150000"/>
              </a:lnSpc>
              <a:buFont typeface="Arial" panose="020B0604020202020204" pitchFamily="34" charset="0"/>
              <a:buChar char="•"/>
            </a:pPr>
            <a:r>
              <a:rPr lang="en-US" sz="1200" dirty="0" smtClean="0"/>
              <a:t>Study </a:t>
            </a:r>
            <a:r>
              <a:rPr lang="en-US" sz="1200" dirty="0"/>
              <a:t>Hall probe measurements at Kugler bench and Hall probe calibration</a:t>
            </a:r>
            <a:r>
              <a:rPr lang="en-US" sz="1200" dirty="0" smtClean="0"/>
              <a:t>. Make sure the measurement accuracy meets the tolerances on undulator K.</a:t>
            </a:r>
            <a:endParaRPr lang="en-US" sz="1200" dirty="0"/>
          </a:p>
          <a:p>
            <a:pPr lvl="1" indent="-228600">
              <a:lnSpc>
                <a:spcPct val="150000"/>
              </a:lnSpc>
              <a:buFont typeface="Arial" panose="020B0604020202020204" pitchFamily="34" charset="0"/>
              <a:buChar char="•"/>
            </a:pPr>
            <a:r>
              <a:rPr lang="en-US" sz="1200" dirty="0"/>
              <a:t>Study magnet crosstalk between SXU undulator and </a:t>
            </a:r>
            <a:r>
              <a:rPr lang="en-US" sz="1200" dirty="0" smtClean="0"/>
              <a:t>new SXR phase </a:t>
            </a:r>
            <a:r>
              <a:rPr lang="en-US" sz="1200" dirty="0"/>
              <a:t>shifter. Find the minimum distance at which the change in field integrals is insignificant. </a:t>
            </a:r>
          </a:p>
          <a:p>
            <a:pPr lvl="1" indent="-228600">
              <a:lnSpc>
                <a:spcPct val="150000"/>
              </a:lnSpc>
              <a:buFont typeface="Arial" panose="020B0604020202020204" pitchFamily="34" charset="0"/>
              <a:buChar char="•"/>
            </a:pPr>
            <a:endParaRPr lang="en-US" sz="1200" dirty="0"/>
          </a:p>
        </p:txBody>
      </p:sp>
    </p:spTree>
    <p:extLst>
      <p:ext uri="{BB962C8B-B14F-4D97-AF65-F5344CB8AC3E}">
        <p14:creationId xmlns:p14="http://schemas.microsoft.com/office/powerpoint/2010/main" val="17975498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4</a:t>
            </a:fld>
            <a:endParaRPr lang="en-US" dirty="0"/>
          </a:p>
        </p:txBody>
      </p:sp>
      <p:sp>
        <p:nvSpPr>
          <p:cNvPr id="3" name="Title 2"/>
          <p:cNvSpPr>
            <a:spLocks noGrp="1"/>
          </p:cNvSpPr>
          <p:nvPr>
            <p:ph type="title"/>
          </p:nvPr>
        </p:nvSpPr>
        <p:spPr/>
        <p:txBody>
          <a:bodyPr/>
          <a:lstStyle/>
          <a:p>
            <a:r>
              <a:rPr lang="en-US" dirty="0" smtClean="0"/>
              <a:t>Evaluation of magnetic </a:t>
            </a:r>
            <a:r>
              <a:rPr lang="en-US" dirty="0"/>
              <a:t>structure </a:t>
            </a:r>
            <a:r>
              <a:rPr lang="en-US" dirty="0" smtClean="0"/>
              <a:t>design, requirements.</a:t>
            </a:r>
            <a:endParaRPr lang="en-US" dirty="0"/>
          </a:p>
        </p:txBody>
      </p:sp>
      <p:sp>
        <p:nvSpPr>
          <p:cNvPr id="5" name="Content Placeholder 4"/>
          <p:cNvSpPr>
            <a:spLocks noGrp="1"/>
          </p:cNvSpPr>
          <p:nvPr>
            <p:ph sz="quarter" idx="14"/>
          </p:nvPr>
        </p:nvSpPr>
        <p:spPr>
          <a:xfrm>
            <a:off x="503107" y="1581150"/>
            <a:ext cx="8001000" cy="1994392"/>
          </a:xfrm>
          <a:prstGeom prst="rect">
            <a:avLst/>
          </a:prstGeom>
        </p:spPr>
        <p:txBody>
          <a:bodyPr wrap="square">
            <a:spAutoFit/>
          </a:bodyPr>
          <a:lstStyle/>
          <a:p>
            <a:pPr marL="295274" lvl="1" indent="-285750">
              <a:buClrTx/>
              <a:buFont typeface="Arial" panose="020B0604020202020204" pitchFamily="34" charset="0"/>
              <a:buChar char="‒"/>
            </a:pPr>
            <a:r>
              <a:rPr lang="en-CA" sz="1200" dirty="0" smtClean="0">
                <a:solidFill>
                  <a:srgbClr val="000000"/>
                </a:solidFill>
              </a:rPr>
              <a:t>Minimum operational gap 7.2mm</a:t>
            </a:r>
          </a:p>
          <a:p>
            <a:pPr marL="295274" lvl="1" indent="-285750">
              <a:buClrTx/>
              <a:buFont typeface="Arial" panose="020B0604020202020204" pitchFamily="34" charset="0"/>
              <a:buChar char="‒"/>
            </a:pPr>
            <a:r>
              <a:rPr lang="en-CA" sz="1200" dirty="0" smtClean="0">
                <a:solidFill>
                  <a:srgbClr val="000000"/>
                </a:solidFill>
              </a:rPr>
              <a:t>Maximum operational gap 33mm</a:t>
            </a:r>
          </a:p>
          <a:p>
            <a:pPr marL="295274" lvl="1" indent="-285750">
              <a:buClrTx/>
              <a:buFont typeface="Arial" panose="020B0604020202020204" pitchFamily="34" charset="0"/>
              <a:buChar char="‒"/>
            </a:pPr>
            <a:r>
              <a:rPr lang="en-CA" sz="1200" dirty="0" smtClean="0">
                <a:solidFill>
                  <a:srgbClr val="000000"/>
                </a:solidFill>
              </a:rPr>
              <a:t>On-axis vertical effective field at minimum gap &gt;1.76T</a:t>
            </a:r>
          </a:p>
          <a:p>
            <a:pPr marL="295274" lvl="1" indent="-285750">
              <a:buClrTx/>
              <a:buFont typeface="Arial" panose="020B0604020202020204" pitchFamily="34" charset="0"/>
              <a:buChar char="‒"/>
            </a:pPr>
            <a:r>
              <a:rPr lang="en-CA" sz="1200" dirty="0" err="1" smtClean="0">
                <a:solidFill>
                  <a:srgbClr val="000000"/>
                </a:solidFill>
              </a:rPr>
              <a:t>Keff</a:t>
            </a:r>
            <a:r>
              <a:rPr lang="en-CA" sz="1200" dirty="0" smtClean="0">
                <a:solidFill>
                  <a:srgbClr val="000000"/>
                </a:solidFill>
              </a:rPr>
              <a:t> at minimum gap &gt;9.21</a:t>
            </a:r>
          </a:p>
          <a:p>
            <a:pPr marL="295274" lvl="1" indent="-285750">
              <a:buClrTx/>
              <a:buFont typeface="Arial" panose="020B0604020202020204" pitchFamily="34" charset="0"/>
              <a:buChar char="‒"/>
            </a:pPr>
            <a:r>
              <a:rPr lang="en-CA" sz="1200" dirty="0" smtClean="0">
                <a:solidFill>
                  <a:srgbClr val="000000"/>
                </a:solidFill>
              </a:rPr>
              <a:t>Horizontal K </a:t>
            </a:r>
            <a:r>
              <a:rPr lang="en-CA" sz="1200" dirty="0" err="1" smtClean="0">
                <a:solidFill>
                  <a:srgbClr val="000000"/>
                </a:solidFill>
              </a:rPr>
              <a:t>sextupole</a:t>
            </a:r>
            <a:r>
              <a:rPr lang="en-CA" sz="1200" dirty="0" smtClean="0">
                <a:solidFill>
                  <a:srgbClr val="000000"/>
                </a:solidFill>
              </a:rPr>
              <a:t> (roll-off) &lt; 5·10</a:t>
            </a:r>
            <a:r>
              <a:rPr lang="en-CA" sz="1200" baseline="30000" dirty="0" smtClean="0">
                <a:solidFill>
                  <a:srgbClr val="000000"/>
                </a:solidFill>
              </a:rPr>
              <a:t>-4</a:t>
            </a:r>
            <a:r>
              <a:rPr lang="en-CA" sz="1200" dirty="0" smtClean="0">
                <a:solidFill>
                  <a:srgbClr val="000000"/>
                </a:solidFill>
              </a:rPr>
              <a:t> (1/mm</a:t>
            </a:r>
            <a:r>
              <a:rPr lang="en-CA" sz="1200" baseline="30000" dirty="0" smtClean="0">
                <a:solidFill>
                  <a:srgbClr val="000000"/>
                </a:solidFill>
              </a:rPr>
              <a:t>2</a:t>
            </a:r>
            <a:r>
              <a:rPr lang="en-CA" sz="1200" dirty="0" smtClean="0">
                <a:solidFill>
                  <a:srgbClr val="000000"/>
                </a:solidFill>
              </a:rPr>
              <a:t>) or equivalent </a:t>
            </a:r>
            <a:r>
              <a:rPr lang="el-GR" sz="1200" dirty="0" smtClean="0">
                <a:solidFill>
                  <a:srgbClr val="000000"/>
                </a:solidFill>
              </a:rPr>
              <a:t>Δ</a:t>
            </a:r>
            <a:r>
              <a:rPr lang="en-CA" sz="1200" dirty="0" smtClean="0">
                <a:solidFill>
                  <a:srgbClr val="000000"/>
                </a:solidFill>
              </a:rPr>
              <a:t>K/K at x = ±0.4mm </a:t>
            </a:r>
            <a:r>
              <a:rPr lang="en-CA" sz="1200" dirty="0">
                <a:solidFill>
                  <a:srgbClr val="000000"/>
                </a:solidFill>
              </a:rPr>
              <a:t>&lt;</a:t>
            </a:r>
            <a:r>
              <a:rPr lang="en-CA" sz="1200" dirty="0" smtClean="0">
                <a:solidFill>
                  <a:srgbClr val="000000"/>
                </a:solidFill>
              </a:rPr>
              <a:t>8·10</a:t>
            </a:r>
            <a:r>
              <a:rPr lang="en-CA" sz="1200" baseline="30000" dirty="0" smtClean="0">
                <a:solidFill>
                  <a:srgbClr val="000000"/>
                </a:solidFill>
              </a:rPr>
              <a:t>-5</a:t>
            </a:r>
          </a:p>
          <a:p>
            <a:pPr marL="295274" lvl="1" indent="-285750">
              <a:buClrTx/>
              <a:buFont typeface="Arial" panose="020B0604020202020204" pitchFamily="34" charset="0"/>
              <a:buChar char="‒"/>
            </a:pPr>
            <a:r>
              <a:rPr lang="en-CA" sz="1200" dirty="0" smtClean="0">
                <a:solidFill>
                  <a:srgbClr val="000000"/>
                </a:solidFill>
              </a:rPr>
              <a:t>Phase shake (rms) &lt; 5°</a:t>
            </a:r>
          </a:p>
          <a:p>
            <a:pPr marL="295274" lvl="1" indent="-285750">
              <a:buClrTx/>
              <a:buFont typeface="Arial" panose="020B0604020202020204" pitchFamily="34" charset="0"/>
              <a:buChar char="‒"/>
            </a:pPr>
            <a:r>
              <a:rPr lang="en-CA" sz="1200" dirty="0" smtClean="0">
                <a:solidFill>
                  <a:srgbClr val="000000"/>
                </a:solidFill>
              </a:rPr>
              <a:t>First filed integrals (B</a:t>
            </a:r>
            <a:r>
              <a:rPr lang="en-CA" sz="1200" baseline="-25000" dirty="0" smtClean="0">
                <a:solidFill>
                  <a:srgbClr val="000000"/>
                </a:solidFill>
              </a:rPr>
              <a:t>y</a:t>
            </a:r>
            <a:r>
              <a:rPr lang="en-CA" sz="1200" dirty="0" smtClean="0">
                <a:solidFill>
                  <a:srgbClr val="000000"/>
                </a:solidFill>
              </a:rPr>
              <a:t> and </a:t>
            </a:r>
            <a:r>
              <a:rPr lang="en-CA" sz="1200" dirty="0" err="1" smtClean="0">
                <a:solidFill>
                  <a:srgbClr val="000000"/>
                </a:solidFill>
              </a:rPr>
              <a:t>B</a:t>
            </a:r>
            <a:r>
              <a:rPr lang="en-CA" sz="1200" baseline="-25000" dirty="0" err="1" smtClean="0">
                <a:solidFill>
                  <a:srgbClr val="000000"/>
                </a:solidFill>
              </a:rPr>
              <a:t>x</a:t>
            </a:r>
            <a:r>
              <a:rPr lang="en-CA" sz="1200" dirty="0" smtClean="0">
                <a:solidFill>
                  <a:srgbClr val="000000"/>
                </a:solidFill>
              </a:rPr>
              <a:t>) &lt;50µTm</a:t>
            </a:r>
          </a:p>
          <a:p>
            <a:pPr marL="295274" lvl="1" indent="-285750">
              <a:buClrTx/>
              <a:buFont typeface="Arial" panose="020B0604020202020204" pitchFamily="34" charset="0"/>
              <a:buChar char="‒"/>
            </a:pPr>
            <a:r>
              <a:rPr lang="en-CA" sz="1200" dirty="0" smtClean="0">
                <a:solidFill>
                  <a:srgbClr val="000000"/>
                </a:solidFill>
              </a:rPr>
              <a:t>Second </a:t>
            </a:r>
            <a:r>
              <a:rPr lang="en-CA" sz="1200" dirty="0">
                <a:solidFill>
                  <a:srgbClr val="000000"/>
                </a:solidFill>
              </a:rPr>
              <a:t>filed integrals (B</a:t>
            </a:r>
            <a:r>
              <a:rPr lang="en-CA" sz="1200" baseline="-25000" dirty="0">
                <a:solidFill>
                  <a:srgbClr val="000000"/>
                </a:solidFill>
              </a:rPr>
              <a:t>y</a:t>
            </a:r>
            <a:r>
              <a:rPr lang="en-CA" sz="1200" dirty="0">
                <a:solidFill>
                  <a:srgbClr val="000000"/>
                </a:solidFill>
              </a:rPr>
              <a:t> and </a:t>
            </a:r>
            <a:r>
              <a:rPr lang="en-CA" sz="1200" dirty="0" err="1">
                <a:solidFill>
                  <a:srgbClr val="000000"/>
                </a:solidFill>
              </a:rPr>
              <a:t>B</a:t>
            </a:r>
            <a:r>
              <a:rPr lang="en-CA" sz="1200" baseline="-25000" dirty="0" err="1">
                <a:solidFill>
                  <a:srgbClr val="000000"/>
                </a:solidFill>
              </a:rPr>
              <a:t>x</a:t>
            </a:r>
            <a:r>
              <a:rPr lang="en-CA" sz="1200" dirty="0">
                <a:solidFill>
                  <a:srgbClr val="000000"/>
                </a:solidFill>
              </a:rPr>
              <a:t>) </a:t>
            </a:r>
            <a:r>
              <a:rPr lang="en-CA" sz="1200" dirty="0" smtClean="0">
                <a:solidFill>
                  <a:srgbClr val="000000"/>
                </a:solidFill>
              </a:rPr>
              <a:t>&lt;200µTm</a:t>
            </a:r>
            <a:r>
              <a:rPr lang="en-CA" sz="1200" baseline="30000" dirty="0" smtClean="0">
                <a:solidFill>
                  <a:srgbClr val="000000"/>
                </a:solidFill>
              </a:rPr>
              <a:t>2</a:t>
            </a:r>
            <a:endParaRPr lang="en-CA" sz="1200" baseline="30000" dirty="0">
              <a:solidFill>
                <a:srgbClr val="000000"/>
              </a:solidFill>
            </a:endParaRPr>
          </a:p>
          <a:p>
            <a:pPr marL="295274" lvl="1" indent="-285750">
              <a:buClrTx/>
              <a:buFont typeface="Arial" panose="020B0604020202020204" pitchFamily="34" charset="0"/>
              <a:buChar char="‒"/>
            </a:pPr>
            <a:endParaRPr lang="en-CA" sz="1200" dirty="0">
              <a:solidFill>
                <a:srgbClr val="000000"/>
              </a:solidFill>
            </a:endParaRPr>
          </a:p>
        </p:txBody>
      </p:sp>
      <p:sp>
        <p:nvSpPr>
          <p:cNvPr id="4" name="TextBox 3"/>
          <p:cNvSpPr txBox="1"/>
          <p:nvPr/>
        </p:nvSpPr>
        <p:spPr>
          <a:xfrm>
            <a:off x="685800" y="1123950"/>
            <a:ext cx="7880350" cy="276999"/>
          </a:xfrm>
          <a:prstGeom prst="rect">
            <a:avLst/>
          </a:prstGeom>
          <a:noFill/>
        </p:spPr>
        <p:txBody>
          <a:bodyPr wrap="square" rtlCol="0">
            <a:spAutoFit/>
          </a:bodyPr>
          <a:lstStyle/>
          <a:p>
            <a:r>
              <a:rPr lang="en-US" sz="1200" dirty="0" smtClean="0"/>
              <a:t>The requirements related to field quality are specified in </a:t>
            </a:r>
            <a:r>
              <a:rPr lang="en-US" sz="1200" dirty="0" smtClean="0"/>
              <a:t>LCLSII-HE-1.3-PR-0049-R1</a:t>
            </a:r>
            <a:endParaRPr lang="en-US" sz="1200" dirty="0" smtClean="0"/>
          </a:p>
        </p:txBody>
      </p:sp>
    </p:spTree>
    <p:extLst>
      <p:ext uri="{BB962C8B-B14F-4D97-AF65-F5344CB8AC3E}">
        <p14:creationId xmlns:p14="http://schemas.microsoft.com/office/powerpoint/2010/main" val="6980994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5</a:t>
            </a:fld>
            <a:endParaRPr lang="en-US" dirty="0"/>
          </a:p>
        </p:txBody>
      </p:sp>
      <p:sp>
        <p:nvSpPr>
          <p:cNvPr id="3" name="Title 2"/>
          <p:cNvSpPr>
            <a:spLocks noGrp="1"/>
          </p:cNvSpPr>
          <p:nvPr>
            <p:ph type="title"/>
          </p:nvPr>
        </p:nvSpPr>
        <p:spPr/>
        <p:txBody>
          <a:bodyPr/>
          <a:lstStyle/>
          <a:p>
            <a:r>
              <a:rPr lang="en-US" dirty="0" smtClean="0"/>
              <a:t>Evaluation of magnetic </a:t>
            </a:r>
            <a:r>
              <a:rPr lang="en-US" dirty="0"/>
              <a:t>structure design</a:t>
            </a:r>
          </a:p>
        </p:txBody>
      </p:sp>
      <p:sp>
        <p:nvSpPr>
          <p:cNvPr id="5" name="Content Placeholder 4"/>
          <p:cNvSpPr>
            <a:spLocks noGrp="1"/>
          </p:cNvSpPr>
          <p:nvPr>
            <p:ph sz="quarter" idx="14"/>
          </p:nvPr>
        </p:nvSpPr>
        <p:spPr>
          <a:xfrm>
            <a:off x="3491230" y="967740"/>
            <a:ext cx="5105400" cy="1661993"/>
          </a:xfrm>
          <a:prstGeom prst="rect">
            <a:avLst/>
          </a:prstGeom>
        </p:spPr>
        <p:txBody>
          <a:bodyPr wrap="square">
            <a:spAutoFit/>
          </a:bodyPr>
          <a:lstStyle/>
          <a:p>
            <a:pPr marL="9524" lvl="1" indent="0">
              <a:lnSpc>
                <a:spcPct val="100000"/>
              </a:lnSpc>
              <a:buNone/>
            </a:pPr>
            <a:r>
              <a:rPr lang="en-CA" sz="1200" dirty="0">
                <a:solidFill>
                  <a:srgbClr val="000000"/>
                </a:solidFill>
              </a:rPr>
              <a:t>Initial </a:t>
            </a:r>
            <a:r>
              <a:rPr lang="en-CA" sz="1200" dirty="0" smtClean="0">
                <a:solidFill>
                  <a:srgbClr val="000000"/>
                </a:solidFill>
              </a:rPr>
              <a:t>measurements (before tuning):</a:t>
            </a:r>
          </a:p>
          <a:p>
            <a:pPr marL="295274" lvl="1" indent="-285750">
              <a:lnSpc>
                <a:spcPct val="100000"/>
              </a:lnSpc>
            </a:pPr>
            <a:r>
              <a:rPr lang="en-CA" sz="1200" dirty="0" smtClean="0">
                <a:solidFill>
                  <a:srgbClr val="000000"/>
                </a:solidFill>
              </a:rPr>
              <a:t>The same </a:t>
            </a:r>
            <a:r>
              <a:rPr lang="en-CA" sz="1200" dirty="0">
                <a:solidFill>
                  <a:srgbClr val="000000"/>
                </a:solidFill>
              </a:rPr>
              <a:t>Sentron 2-D Hall </a:t>
            </a:r>
            <a:r>
              <a:rPr lang="en-CA" sz="1200" dirty="0" smtClean="0">
                <a:solidFill>
                  <a:srgbClr val="000000"/>
                </a:solidFill>
              </a:rPr>
              <a:t>probe was used, as for LCLS-II SXUs. The </a:t>
            </a:r>
            <a:r>
              <a:rPr lang="en-CA" sz="1200" dirty="0">
                <a:solidFill>
                  <a:srgbClr val="000000"/>
                </a:solidFill>
              </a:rPr>
              <a:t>K at 7.2mm gap = 9.69 ( 9.21 PRD); 5% stronger</a:t>
            </a:r>
            <a:r>
              <a:rPr lang="en-CA" sz="1200" dirty="0" smtClean="0">
                <a:solidFill>
                  <a:srgbClr val="000000"/>
                </a:solidFill>
              </a:rPr>
              <a:t>!</a:t>
            </a:r>
          </a:p>
          <a:p>
            <a:pPr marL="295274" lvl="1" indent="-285750">
              <a:lnSpc>
                <a:spcPct val="100000"/>
              </a:lnSpc>
            </a:pPr>
            <a:r>
              <a:rPr lang="en-US" sz="1200" dirty="0" err="1" smtClean="0"/>
              <a:t>B</a:t>
            </a:r>
            <a:r>
              <a:rPr lang="en-US" sz="1200" baseline="-25000" dirty="0" err="1" smtClean="0"/>
              <a:t>x</a:t>
            </a:r>
            <a:r>
              <a:rPr lang="en-US" sz="1200" dirty="0" smtClean="0"/>
              <a:t> field is small, </a:t>
            </a:r>
            <a:r>
              <a:rPr lang="en-US" sz="1200" dirty="0"/>
              <a:t>below 10G. </a:t>
            </a:r>
            <a:r>
              <a:rPr lang="en-US" sz="1200" dirty="0" smtClean="0"/>
              <a:t>No </a:t>
            </a:r>
            <a:r>
              <a:rPr lang="en-US" sz="1200" dirty="0"/>
              <a:t>large magnetization </a:t>
            </a:r>
            <a:r>
              <a:rPr lang="en-US" sz="1200" dirty="0" smtClean="0"/>
              <a:t>errors in the magnets, the </a:t>
            </a:r>
            <a:r>
              <a:rPr lang="en-US" sz="1200" dirty="0"/>
              <a:t>pole alignment is good. </a:t>
            </a:r>
            <a:endParaRPr lang="en-US" sz="1200" dirty="0" smtClean="0"/>
          </a:p>
          <a:p>
            <a:pPr marL="295274" lvl="1" indent="-285750">
              <a:lnSpc>
                <a:spcPct val="100000"/>
              </a:lnSpc>
            </a:pPr>
            <a:r>
              <a:rPr lang="en-US" sz="1200" dirty="0" smtClean="0"/>
              <a:t>Phase shake = 2.4° (&lt;5°)</a:t>
            </a:r>
          </a:p>
          <a:p>
            <a:pPr marL="295274" lvl="1" indent="-285750">
              <a:lnSpc>
                <a:spcPct val="100000"/>
              </a:lnSpc>
            </a:pPr>
            <a:r>
              <a:rPr lang="en-US" sz="1200" dirty="0" smtClean="0"/>
              <a:t>Magnetic field roll-off = 3.5·10</a:t>
            </a:r>
            <a:r>
              <a:rPr lang="en-US" sz="1200" baseline="30000" dirty="0" smtClean="0"/>
              <a:t>-4</a:t>
            </a:r>
            <a:r>
              <a:rPr lang="en-US" sz="1200" dirty="0" smtClean="0"/>
              <a:t> </a:t>
            </a:r>
            <a:r>
              <a:rPr lang="en-CA" sz="1200" dirty="0" smtClean="0">
                <a:solidFill>
                  <a:srgbClr val="000000"/>
                </a:solidFill>
              </a:rPr>
              <a:t>1/mm</a:t>
            </a:r>
            <a:r>
              <a:rPr lang="en-CA" sz="1200" baseline="30000" dirty="0" smtClean="0">
                <a:solidFill>
                  <a:srgbClr val="000000"/>
                </a:solidFill>
              </a:rPr>
              <a:t>2 </a:t>
            </a:r>
            <a:r>
              <a:rPr lang="en-CA" sz="1200" dirty="0" smtClean="0">
                <a:solidFill>
                  <a:srgbClr val="000000"/>
                </a:solidFill>
              </a:rPr>
              <a:t>(</a:t>
            </a:r>
            <a:r>
              <a:rPr lang="en-CA" sz="1200" dirty="0">
                <a:solidFill>
                  <a:srgbClr val="000000"/>
                </a:solidFill>
              </a:rPr>
              <a:t>&lt; 5·10</a:t>
            </a:r>
            <a:r>
              <a:rPr lang="en-CA" sz="1200" baseline="30000" dirty="0">
                <a:solidFill>
                  <a:srgbClr val="000000"/>
                </a:solidFill>
              </a:rPr>
              <a:t>-4</a:t>
            </a:r>
            <a:r>
              <a:rPr lang="en-CA" sz="1200" dirty="0">
                <a:solidFill>
                  <a:srgbClr val="000000"/>
                </a:solidFill>
              </a:rPr>
              <a:t> </a:t>
            </a:r>
            <a:r>
              <a:rPr lang="en-CA" sz="1200" dirty="0" smtClean="0">
                <a:solidFill>
                  <a:srgbClr val="000000"/>
                </a:solidFill>
              </a:rPr>
              <a:t>)</a:t>
            </a:r>
            <a:endParaRPr lang="en-US" sz="1200" dirty="0" smtClean="0"/>
          </a:p>
          <a:p>
            <a:pPr marL="295274" lvl="1" indent="-285750">
              <a:lnSpc>
                <a:spcPct val="100000"/>
              </a:lnSpc>
            </a:pPr>
            <a:r>
              <a:rPr lang="en-US" sz="1200" dirty="0" smtClean="0"/>
              <a:t>Saturation starts below 8mm gap and is small.</a:t>
            </a:r>
            <a:endParaRPr lang="en-US" sz="1200" dirty="0"/>
          </a:p>
          <a:p>
            <a:pPr marL="295274" lvl="1" indent="-285750">
              <a:lnSpc>
                <a:spcPct val="100000"/>
              </a:lnSpc>
            </a:pPr>
            <a:endParaRPr lang="en-CA" sz="1200" dirty="0">
              <a:solidFill>
                <a:srgbClr val="000000"/>
              </a:solidFill>
            </a:endParaRPr>
          </a:p>
        </p:txBody>
      </p:sp>
      <p:pic>
        <p:nvPicPr>
          <p:cNvPr id="6" name="Picture 5"/>
          <p:cNvPicPr/>
          <p:nvPr/>
        </p:nvPicPr>
        <p:blipFill>
          <a:blip r:embed="rId2">
            <a:extLst>
              <a:ext uri="{28A0092B-C50C-407E-A947-70E740481C1C}">
                <a14:useLocalDpi xmlns:a14="http://schemas.microsoft.com/office/drawing/2010/main" val="0"/>
              </a:ext>
            </a:extLst>
          </a:blip>
          <a:srcRect/>
          <a:stretch>
            <a:fillRect/>
          </a:stretch>
        </p:blipFill>
        <p:spPr bwMode="auto">
          <a:xfrm>
            <a:off x="62865" y="971550"/>
            <a:ext cx="3137536" cy="2057400"/>
          </a:xfrm>
          <a:prstGeom prst="rect">
            <a:avLst/>
          </a:prstGeom>
          <a:noFill/>
          <a:ln>
            <a:noFill/>
          </a:ln>
        </p:spPr>
      </p:pic>
      <p:pic>
        <p:nvPicPr>
          <p:cNvPr id="8" name="Picture 7"/>
          <p:cNvPicPr/>
          <p:nvPr/>
        </p:nvPicPr>
        <p:blipFill>
          <a:blip r:embed="rId3">
            <a:extLst>
              <a:ext uri="{28A0092B-C50C-407E-A947-70E740481C1C}">
                <a14:useLocalDpi xmlns:a14="http://schemas.microsoft.com/office/drawing/2010/main" val="0"/>
              </a:ext>
            </a:extLst>
          </a:blip>
          <a:srcRect/>
          <a:stretch>
            <a:fillRect/>
          </a:stretch>
        </p:blipFill>
        <p:spPr bwMode="auto">
          <a:xfrm>
            <a:off x="142875" y="3105149"/>
            <a:ext cx="2905125" cy="1905001"/>
          </a:xfrm>
          <a:prstGeom prst="rect">
            <a:avLst/>
          </a:prstGeom>
          <a:noFill/>
          <a:ln>
            <a:noFill/>
          </a:ln>
        </p:spPr>
      </p:pic>
      <p:pic>
        <p:nvPicPr>
          <p:cNvPr id="9" name="Picture 8"/>
          <p:cNvPicPr/>
          <p:nvPr/>
        </p:nvPicPr>
        <p:blipFill>
          <a:blip r:embed="rId4">
            <a:extLst>
              <a:ext uri="{28A0092B-C50C-407E-A947-70E740481C1C}">
                <a14:useLocalDpi xmlns:a14="http://schemas.microsoft.com/office/drawing/2010/main" val="0"/>
              </a:ext>
            </a:extLst>
          </a:blip>
          <a:srcRect/>
          <a:stretch>
            <a:fillRect/>
          </a:stretch>
        </p:blipFill>
        <p:spPr bwMode="auto">
          <a:xfrm>
            <a:off x="3491230" y="3005137"/>
            <a:ext cx="2999740" cy="2005014"/>
          </a:xfrm>
          <a:prstGeom prst="rect">
            <a:avLst/>
          </a:prstGeom>
          <a:noFill/>
          <a:ln>
            <a:noFill/>
          </a:ln>
        </p:spPr>
      </p:pic>
      <p:sp>
        <p:nvSpPr>
          <p:cNvPr id="10" name="TextBox 9"/>
          <p:cNvSpPr txBox="1"/>
          <p:nvPr/>
        </p:nvSpPr>
        <p:spPr>
          <a:xfrm>
            <a:off x="6400800" y="3409950"/>
            <a:ext cx="2819400" cy="830997"/>
          </a:xfrm>
          <a:prstGeom prst="rect">
            <a:avLst/>
          </a:prstGeom>
          <a:noFill/>
        </p:spPr>
        <p:txBody>
          <a:bodyPr wrap="square" rtlCol="0">
            <a:spAutoFit/>
          </a:bodyPr>
          <a:lstStyle/>
          <a:p>
            <a:r>
              <a:rPr lang="en-US" sz="1200" dirty="0" smtClean="0"/>
              <a:t>~</a:t>
            </a:r>
            <a:r>
              <a:rPr lang="en-US" sz="1200" dirty="0"/>
              <a:t>30µTm</a:t>
            </a:r>
            <a:r>
              <a:rPr lang="en-US" sz="1200" baseline="30000" dirty="0"/>
              <a:t>2 </a:t>
            </a:r>
            <a:r>
              <a:rPr lang="en-US" sz="1200" dirty="0" smtClean="0"/>
              <a:t>jumps </a:t>
            </a:r>
            <a:r>
              <a:rPr lang="en-US" sz="1200" dirty="0"/>
              <a:t>after each end section </a:t>
            </a:r>
            <a:r>
              <a:rPr lang="en-US" sz="1200" dirty="0" smtClean="0"/>
              <a:t>in </a:t>
            </a:r>
            <a:r>
              <a:rPr lang="en-US" sz="1200" dirty="0"/>
              <a:t>the same direction, ~</a:t>
            </a:r>
            <a:r>
              <a:rPr lang="en-US" sz="1200" dirty="0" smtClean="0"/>
              <a:t>60µTm</a:t>
            </a:r>
            <a:r>
              <a:rPr lang="en-US" sz="1200" baseline="30000" dirty="0" smtClean="0"/>
              <a:t>2</a:t>
            </a:r>
            <a:r>
              <a:rPr lang="en-US" sz="1200" dirty="0" smtClean="0"/>
              <a:t> </a:t>
            </a:r>
            <a:r>
              <a:rPr lang="en-US" sz="1200" dirty="0"/>
              <a:t>in</a:t>
            </a:r>
            <a:r>
              <a:rPr lang="en-US" sz="1200" baseline="30000" dirty="0"/>
              <a:t> </a:t>
            </a:r>
            <a:r>
              <a:rPr lang="en-US" sz="1200" dirty="0" smtClean="0"/>
              <a:t>total, agree with </a:t>
            </a:r>
            <a:r>
              <a:rPr lang="en-US" sz="1200" dirty="0"/>
              <a:t>simulations done by </a:t>
            </a:r>
            <a:r>
              <a:rPr lang="en-US" sz="1200" dirty="0" smtClean="0"/>
              <a:t>LBNL (&lt;200µTm</a:t>
            </a:r>
            <a:r>
              <a:rPr lang="en-US" sz="1200" baseline="30000" dirty="0" smtClean="0"/>
              <a:t>2</a:t>
            </a:r>
            <a:r>
              <a:rPr lang="en-US" sz="1200" dirty="0" smtClean="0"/>
              <a:t>). </a:t>
            </a:r>
            <a:endParaRPr lang="en-US" sz="1200" dirty="0"/>
          </a:p>
        </p:txBody>
      </p:sp>
    </p:spTree>
    <p:extLst>
      <p:ext uri="{BB962C8B-B14F-4D97-AF65-F5344CB8AC3E}">
        <p14:creationId xmlns:p14="http://schemas.microsoft.com/office/powerpoint/2010/main" val="12172238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6</a:t>
            </a:fld>
            <a:endParaRPr lang="en-US" dirty="0"/>
          </a:p>
        </p:txBody>
      </p:sp>
      <p:sp>
        <p:nvSpPr>
          <p:cNvPr id="3" name="Title 2"/>
          <p:cNvSpPr>
            <a:spLocks noGrp="1"/>
          </p:cNvSpPr>
          <p:nvPr>
            <p:ph type="title"/>
          </p:nvPr>
        </p:nvSpPr>
        <p:spPr/>
        <p:txBody>
          <a:bodyPr/>
          <a:lstStyle/>
          <a:p>
            <a:r>
              <a:rPr lang="en-US" dirty="0" smtClean="0"/>
              <a:t>Field integrals vs Gap</a:t>
            </a:r>
            <a:endParaRPr lang="en-US" dirty="0"/>
          </a:p>
        </p:txBody>
      </p:sp>
      <p:pic>
        <p:nvPicPr>
          <p:cNvPr id="8" name="Picture 7"/>
          <p:cNvPicPr/>
          <p:nvPr/>
        </p:nvPicPr>
        <p:blipFill>
          <a:blip r:embed="rId2">
            <a:extLst>
              <a:ext uri="{28A0092B-C50C-407E-A947-70E740481C1C}">
                <a14:useLocalDpi xmlns:a14="http://schemas.microsoft.com/office/drawing/2010/main" val="0"/>
              </a:ext>
            </a:extLst>
          </a:blip>
          <a:srcRect/>
          <a:stretch>
            <a:fillRect/>
          </a:stretch>
        </p:blipFill>
        <p:spPr bwMode="auto">
          <a:xfrm>
            <a:off x="5149215" y="3112198"/>
            <a:ext cx="2924175" cy="2114550"/>
          </a:xfrm>
          <a:prstGeom prst="rect">
            <a:avLst/>
          </a:prstGeom>
          <a:noFill/>
          <a:ln>
            <a:noFill/>
          </a:ln>
        </p:spPr>
      </p:pic>
      <p:sp>
        <p:nvSpPr>
          <p:cNvPr id="4" name="Content Placeholder 3"/>
          <p:cNvSpPr>
            <a:spLocks noGrp="1"/>
          </p:cNvSpPr>
          <p:nvPr>
            <p:ph sz="quarter" idx="14"/>
          </p:nvPr>
        </p:nvSpPr>
        <p:spPr>
          <a:xfrm>
            <a:off x="87947" y="3466541"/>
            <a:ext cx="5061268" cy="1676400"/>
          </a:xfrm>
        </p:spPr>
        <p:txBody>
          <a:bodyPr>
            <a:noAutofit/>
          </a:bodyPr>
          <a:lstStyle/>
          <a:p>
            <a:pPr>
              <a:lnSpc>
                <a:spcPct val="100000"/>
              </a:lnSpc>
              <a:spcAft>
                <a:spcPts val="0"/>
              </a:spcAft>
            </a:pPr>
            <a:r>
              <a:rPr lang="en-US" sz="1200" dirty="0" smtClean="0"/>
              <a:t>Stretched wire technique used to measure field integrals. </a:t>
            </a:r>
          </a:p>
          <a:p>
            <a:pPr>
              <a:lnSpc>
                <a:spcPct val="100000"/>
              </a:lnSpc>
              <a:spcAft>
                <a:spcPts val="0"/>
              </a:spcAft>
            </a:pPr>
            <a:r>
              <a:rPr lang="en-US" sz="1200" dirty="0" smtClean="0"/>
              <a:t>Background field integrals measured without prototype and subtracted from all measurements.</a:t>
            </a:r>
          </a:p>
          <a:p>
            <a:pPr>
              <a:lnSpc>
                <a:spcPct val="100000"/>
              </a:lnSpc>
              <a:spcAft>
                <a:spcPts val="0"/>
              </a:spcAft>
            </a:pPr>
            <a:r>
              <a:rPr lang="en-US" sz="1200" dirty="0" smtClean="0"/>
              <a:t>Measurement errors estimated </a:t>
            </a:r>
            <a:r>
              <a:rPr lang="en-US" sz="1200" dirty="0"/>
              <a:t>to be below 5G-cm. </a:t>
            </a:r>
            <a:endParaRPr lang="en-US" sz="1200" dirty="0" smtClean="0"/>
          </a:p>
          <a:p>
            <a:pPr>
              <a:lnSpc>
                <a:spcPct val="100000"/>
              </a:lnSpc>
              <a:spcAft>
                <a:spcPts val="0"/>
              </a:spcAft>
            </a:pPr>
            <a:r>
              <a:rPr lang="en-US" sz="1200" dirty="0" smtClean="0"/>
              <a:t>The sharp change in B</a:t>
            </a:r>
            <a:r>
              <a:rPr lang="en-US" sz="1200" baseline="-25000" dirty="0" smtClean="0"/>
              <a:t>y</a:t>
            </a:r>
            <a:r>
              <a:rPr lang="en-US" sz="1200" dirty="0" smtClean="0"/>
              <a:t> field integral at ~ 10mm gap is due to pole saturation effects and magnetization errors.</a:t>
            </a:r>
          </a:p>
          <a:p>
            <a:pPr>
              <a:lnSpc>
                <a:spcPct val="100000"/>
              </a:lnSpc>
              <a:spcAft>
                <a:spcPts val="0"/>
              </a:spcAft>
            </a:pPr>
            <a:r>
              <a:rPr lang="en-US" sz="1200" dirty="0" smtClean="0"/>
              <a:t>Goal: Find shim signature with a similar shape.</a:t>
            </a:r>
            <a:endParaRPr lang="en-US" sz="1200" dirty="0"/>
          </a:p>
        </p:txBody>
      </p:sp>
      <p:pic>
        <p:nvPicPr>
          <p:cNvPr id="9" name="Picture 8"/>
          <p:cNvPicPr/>
          <p:nvPr/>
        </p:nvPicPr>
        <p:blipFill>
          <a:blip r:embed="rId3">
            <a:extLst>
              <a:ext uri="{28A0092B-C50C-407E-A947-70E740481C1C}">
                <a14:useLocalDpi xmlns:a14="http://schemas.microsoft.com/office/drawing/2010/main" val="0"/>
              </a:ext>
            </a:extLst>
          </a:blip>
          <a:srcRect/>
          <a:stretch>
            <a:fillRect/>
          </a:stretch>
        </p:blipFill>
        <p:spPr bwMode="auto">
          <a:xfrm>
            <a:off x="5149215" y="1015936"/>
            <a:ext cx="2880360" cy="2096262"/>
          </a:xfrm>
          <a:prstGeom prst="rect">
            <a:avLst/>
          </a:prstGeom>
          <a:noFill/>
          <a:ln>
            <a:noFill/>
          </a:ln>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600" y="1015936"/>
            <a:ext cx="3116580" cy="2337435"/>
          </a:xfrm>
          <a:prstGeom prst="rect">
            <a:avLst/>
          </a:prstGeom>
        </p:spPr>
      </p:pic>
    </p:spTree>
    <p:extLst>
      <p:ext uri="{BB962C8B-B14F-4D97-AF65-F5344CB8AC3E}">
        <p14:creationId xmlns:p14="http://schemas.microsoft.com/office/powerpoint/2010/main" val="13809853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solidFill>
                  <a:srgbClr val="000000"/>
                </a:solidFill>
              </a:rPr>
              <a:pPr/>
              <a:t>7</a:t>
            </a:fld>
            <a:endParaRPr lang="en-US" dirty="0">
              <a:solidFill>
                <a:srgbClr val="000000"/>
              </a:solidFill>
            </a:endParaRPr>
          </a:p>
        </p:txBody>
      </p:sp>
      <p:sp>
        <p:nvSpPr>
          <p:cNvPr id="3" name="Title 2"/>
          <p:cNvSpPr>
            <a:spLocks noGrp="1"/>
          </p:cNvSpPr>
          <p:nvPr>
            <p:ph type="title"/>
          </p:nvPr>
        </p:nvSpPr>
        <p:spPr>
          <a:xfrm>
            <a:off x="651304" y="361950"/>
            <a:ext cx="7886700" cy="374974"/>
          </a:xfrm>
        </p:spPr>
        <p:txBody>
          <a:bodyPr>
            <a:normAutofit/>
          </a:bodyPr>
          <a:lstStyle/>
          <a:p>
            <a:r>
              <a:rPr lang="en-US" dirty="0"/>
              <a:t>Shim </a:t>
            </a:r>
            <a:r>
              <a:rPr lang="en-US" dirty="0" smtClean="0"/>
              <a:t>signatures; o</a:t>
            </a:r>
            <a:r>
              <a:rPr lang="en-US" sz="2400" b="1" dirty="0" smtClean="0">
                <a:latin typeface="Arial" panose="020B0604020202020204" pitchFamily="34" charset="0"/>
                <a:cs typeface="Arial" panose="020B0604020202020204" pitchFamily="34" charset="0"/>
              </a:rPr>
              <a:t>ptions </a:t>
            </a:r>
            <a:r>
              <a:rPr lang="en-US" sz="2400" b="1" dirty="0">
                <a:latin typeface="Arial" panose="020B0604020202020204" pitchFamily="34" charset="0"/>
                <a:cs typeface="Arial" panose="020B0604020202020204" pitchFamily="34" charset="0"/>
              </a:rPr>
              <a:t>for </a:t>
            </a:r>
            <a:r>
              <a:rPr lang="en-US" sz="2400" b="1" dirty="0" smtClean="0">
                <a:latin typeface="Arial" panose="020B0604020202020204" pitchFamily="34" charset="0"/>
                <a:cs typeface="Arial" panose="020B0604020202020204" pitchFamily="34" charset="0"/>
              </a:rPr>
              <a:t>tuning</a:t>
            </a:r>
            <a:endParaRPr lang="en-US" sz="2400" b="1" dirty="0">
              <a:latin typeface="Arial" panose="020B0604020202020204" pitchFamily="34" charset="0"/>
              <a:cs typeface="Arial" panose="020B0604020202020204" pitchFamily="34" charset="0"/>
            </a:endParaRPr>
          </a:p>
        </p:txBody>
      </p:sp>
      <p:grpSp>
        <p:nvGrpSpPr>
          <p:cNvPr id="5" name="Group 4"/>
          <p:cNvGrpSpPr/>
          <p:nvPr/>
        </p:nvGrpSpPr>
        <p:grpSpPr>
          <a:xfrm>
            <a:off x="3083240" y="2154396"/>
            <a:ext cx="2233610" cy="1810277"/>
            <a:chOff x="1058504" y="3435627"/>
            <a:chExt cx="1496244" cy="1415086"/>
          </a:xfrm>
        </p:grpSpPr>
        <p:pic>
          <p:nvPicPr>
            <p:cNvPr id="6" name="Picture 5" descr="A group of bugs on a white surface&#10;&#10;Description automatically generated with low confidence">
              <a:extLst>
                <a:ext uri="{FF2B5EF4-FFF2-40B4-BE49-F238E27FC236}">
                  <a16:creationId xmlns:a16="http://schemas.microsoft.com/office/drawing/2014/main" id="{9B576D19-A5AD-4C7A-90ED-BECD8C09EB2D}"/>
                </a:ext>
              </a:extLst>
            </p:cNvPr>
            <p:cNvPicPr>
              <a:picLocks noChangeAspect="1"/>
            </p:cNvPicPr>
            <p:nvPr/>
          </p:nvPicPr>
          <p:blipFill rotWithShape="1">
            <a:blip r:embed="rId2"/>
            <a:srcRect l="25084" t="14445" r="24815" b="18395"/>
            <a:stretch/>
          </p:blipFill>
          <p:spPr>
            <a:xfrm rot="5400000">
              <a:off x="1062309" y="3431822"/>
              <a:ext cx="1415086" cy="1422695"/>
            </a:xfrm>
            <a:prstGeom prst="rect">
              <a:avLst/>
            </a:prstGeom>
            <a:ln w="38100" cap="sq">
              <a:noFill/>
              <a:prstDash val="solid"/>
              <a:miter lim="800000"/>
            </a:ln>
            <a:effectLst/>
          </p:spPr>
        </p:pic>
        <p:cxnSp>
          <p:nvCxnSpPr>
            <p:cNvPr id="7" name="Straight Arrow Connector 6">
              <a:extLst>
                <a:ext uri="{FF2B5EF4-FFF2-40B4-BE49-F238E27FC236}">
                  <a16:creationId xmlns:a16="http://schemas.microsoft.com/office/drawing/2014/main" id="{94A8C9A4-8A8E-460B-9353-3F924172BB33}"/>
                </a:ext>
              </a:extLst>
            </p:cNvPr>
            <p:cNvCxnSpPr>
              <a:cxnSpLocks/>
            </p:cNvCxnSpPr>
            <p:nvPr/>
          </p:nvCxnSpPr>
          <p:spPr>
            <a:xfrm flipH="1" flipV="1">
              <a:off x="1214950" y="3655213"/>
              <a:ext cx="76729" cy="27921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25D81EDD-13C8-4423-A2B8-364E19E8D651}"/>
                </a:ext>
              </a:extLst>
            </p:cNvPr>
            <p:cNvCxnSpPr>
              <a:cxnSpLocks/>
            </p:cNvCxnSpPr>
            <p:nvPr/>
          </p:nvCxnSpPr>
          <p:spPr>
            <a:xfrm flipH="1">
              <a:off x="1208492" y="4245657"/>
              <a:ext cx="89974" cy="19848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EDACF5C0-5371-428F-A557-809DAF05ED21}"/>
                </a:ext>
              </a:extLst>
            </p:cNvPr>
            <p:cNvSpPr txBox="1"/>
            <p:nvPr/>
          </p:nvSpPr>
          <p:spPr>
            <a:xfrm>
              <a:off x="1102048" y="3934423"/>
              <a:ext cx="878130" cy="338554"/>
            </a:xfrm>
            <a:prstGeom prst="rect">
              <a:avLst/>
            </a:prstGeom>
            <a:noFill/>
          </p:spPr>
          <p:txBody>
            <a:bodyPr wrap="square" rtlCol="0">
              <a:spAutoFit/>
            </a:bodyPr>
            <a:lstStyle/>
            <a:p>
              <a:r>
                <a:rPr lang="en-US" sz="800" dirty="0"/>
                <a:t>Small </a:t>
              </a:r>
              <a:r>
                <a:rPr lang="en-US" sz="800" dirty="0">
                  <a:sym typeface="Symbol" panose="05050102010706020507" pitchFamily="18" charset="2"/>
                </a:rPr>
                <a:t> </a:t>
              </a:r>
              <a:r>
                <a:rPr lang="en-US" sz="800" dirty="0"/>
                <a:t>3mm</a:t>
              </a:r>
            </a:p>
            <a:p>
              <a:r>
                <a:rPr lang="en-US" sz="800" dirty="0"/>
                <a:t> x 3mm slugs</a:t>
              </a:r>
            </a:p>
          </p:txBody>
        </p:sp>
        <p:cxnSp>
          <p:nvCxnSpPr>
            <p:cNvPr id="10" name="Straight Arrow Connector 9">
              <a:extLst>
                <a:ext uri="{FF2B5EF4-FFF2-40B4-BE49-F238E27FC236}">
                  <a16:creationId xmlns:a16="http://schemas.microsoft.com/office/drawing/2014/main" id="{8376CDC7-C78F-48C5-A6DD-2712C9255C40}"/>
                </a:ext>
              </a:extLst>
            </p:cNvPr>
            <p:cNvCxnSpPr>
              <a:cxnSpLocks/>
            </p:cNvCxnSpPr>
            <p:nvPr/>
          </p:nvCxnSpPr>
          <p:spPr>
            <a:xfrm flipV="1">
              <a:off x="2127275" y="3762159"/>
              <a:ext cx="55894" cy="44704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840AE742-3E3E-440E-9891-9FF0FC24846E}"/>
                </a:ext>
              </a:extLst>
            </p:cNvPr>
            <p:cNvCxnSpPr>
              <a:cxnSpLocks/>
            </p:cNvCxnSpPr>
            <p:nvPr/>
          </p:nvCxnSpPr>
          <p:spPr>
            <a:xfrm>
              <a:off x="2183169" y="4444138"/>
              <a:ext cx="54596" cy="21070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05D4C3A-FF8D-41EC-BEE4-91702DCD875A}"/>
                </a:ext>
              </a:extLst>
            </p:cNvPr>
            <p:cNvSpPr txBox="1"/>
            <p:nvPr/>
          </p:nvSpPr>
          <p:spPr>
            <a:xfrm>
              <a:off x="1676618" y="4209198"/>
              <a:ext cx="878130" cy="338554"/>
            </a:xfrm>
            <a:prstGeom prst="rect">
              <a:avLst/>
            </a:prstGeom>
            <a:noFill/>
          </p:spPr>
          <p:txBody>
            <a:bodyPr wrap="square" rtlCol="0">
              <a:spAutoFit/>
            </a:bodyPr>
            <a:lstStyle/>
            <a:p>
              <a:r>
                <a:rPr lang="en-US" sz="800" dirty="0"/>
                <a:t>Large </a:t>
              </a:r>
              <a:r>
                <a:rPr lang="en-US" sz="800" dirty="0">
                  <a:sym typeface="Symbol" panose="05050102010706020507" pitchFamily="18" charset="2"/>
                </a:rPr>
                <a:t></a:t>
              </a:r>
              <a:r>
                <a:rPr lang="en-US" sz="800" dirty="0"/>
                <a:t> 8mm</a:t>
              </a:r>
            </a:p>
            <a:p>
              <a:r>
                <a:rPr lang="en-US" sz="800" dirty="0"/>
                <a:t> x 3mm slugs</a:t>
              </a:r>
            </a:p>
          </p:txBody>
        </p:sp>
      </p:grpSp>
      <p:pic>
        <p:nvPicPr>
          <p:cNvPr id="13" name="Picture 12" descr="A picture containing text, indoor, electronics&#10;&#10;Description automatically generated">
            <a:extLst>
              <a:ext uri="{FF2B5EF4-FFF2-40B4-BE49-F238E27FC236}">
                <a16:creationId xmlns:a16="http://schemas.microsoft.com/office/drawing/2014/main" id="{3F236F2B-DF27-487C-8B10-2308F5D3280D}"/>
              </a:ext>
            </a:extLst>
          </p:cNvPr>
          <p:cNvPicPr>
            <a:picLocks noChangeAspect="1"/>
          </p:cNvPicPr>
          <p:nvPr/>
        </p:nvPicPr>
        <p:blipFill>
          <a:blip r:embed="rId3"/>
          <a:stretch>
            <a:fillRect/>
          </a:stretch>
        </p:blipFill>
        <p:spPr>
          <a:xfrm rot="5400000">
            <a:off x="314622" y="2293198"/>
            <a:ext cx="2040716" cy="1792235"/>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20298" y="2165911"/>
            <a:ext cx="2044245" cy="1510199"/>
          </a:xfrm>
          <a:prstGeom prst="rect">
            <a:avLst/>
          </a:prstGeom>
        </p:spPr>
      </p:pic>
      <p:sp>
        <p:nvSpPr>
          <p:cNvPr id="17" name="TextBox 16">
            <a:extLst>
              <a:ext uri="{FF2B5EF4-FFF2-40B4-BE49-F238E27FC236}">
                <a16:creationId xmlns:a16="http://schemas.microsoft.com/office/drawing/2014/main" id="{EDACF5C0-5371-428F-A557-809DAF05ED21}"/>
              </a:ext>
            </a:extLst>
          </p:cNvPr>
          <p:cNvSpPr txBox="1"/>
          <p:nvPr/>
        </p:nvSpPr>
        <p:spPr>
          <a:xfrm>
            <a:off x="2274460" y="4011782"/>
            <a:ext cx="1133242" cy="215444"/>
          </a:xfrm>
          <a:prstGeom prst="rect">
            <a:avLst/>
          </a:prstGeom>
          <a:noFill/>
        </p:spPr>
        <p:txBody>
          <a:bodyPr wrap="square" rtlCol="0">
            <a:spAutoFit/>
          </a:bodyPr>
          <a:lstStyle/>
          <a:p>
            <a:r>
              <a:rPr lang="en-US" sz="800" dirty="0"/>
              <a:t>Two capacitive sensors</a:t>
            </a:r>
          </a:p>
        </p:txBody>
      </p:sp>
      <p:cxnSp>
        <p:nvCxnSpPr>
          <p:cNvPr id="18" name="Straight Arrow Connector 17">
            <a:extLst>
              <a:ext uri="{FF2B5EF4-FFF2-40B4-BE49-F238E27FC236}">
                <a16:creationId xmlns:a16="http://schemas.microsoft.com/office/drawing/2014/main" id="{94A8C9A4-8A8E-460B-9353-3F924172BB33}"/>
              </a:ext>
            </a:extLst>
          </p:cNvPr>
          <p:cNvCxnSpPr>
            <a:cxnSpLocks/>
            <a:stCxn id="17" idx="1"/>
          </p:cNvCxnSpPr>
          <p:nvPr/>
        </p:nvCxnSpPr>
        <p:spPr>
          <a:xfrm flipH="1" flipV="1">
            <a:off x="1697575" y="3522440"/>
            <a:ext cx="576885" cy="597064"/>
          </a:xfrm>
          <a:prstGeom prst="straightConnector1">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94A8C9A4-8A8E-460B-9353-3F924172BB33}"/>
              </a:ext>
            </a:extLst>
          </p:cNvPr>
          <p:cNvCxnSpPr>
            <a:cxnSpLocks/>
            <a:stCxn id="17" idx="1"/>
          </p:cNvCxnSpPr>
          <p:nvPr/>
        </p:nvCxnSpPr>
        <p:spPr>
          <a:xfrm flipH="1" flipV="1">
            <a:off x="1717428" y="3464475"/>
            <a:ext cx="557032" cy="655029"/>
          </a:xfrm>
          <a:prstGeom prst="straightConnector1">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431242" y="1800089"/>
            <a:ext cx="1626158" cy="276999"/>
          </a:xfrm>
          <a:prstGeom prst="rect">
            <a:avLst/>
          </a:prstGeom>
          <a:noFill/>
        </p:spPr>
        <p:txBody>
          <a:bodyPr wrap="square" rtlCol="0">
            <a:spAutoFit/>
          </a:bodyPr>
          <a:lstStyle/>
          <a:p>
            <a:r>
              <a:rPr lang="en-US" sz="1200" dirty="0" smtClean="0"/>
              <a:t>Move poles vertically</a:t>
            </a:r>
            <a:endParaRPr lang="en-US" sz="1200" dirty="0"/>
          </a:p>
        </p:txBody>
      </p:sp>
      <p:sp>
        <p:nvSpPr>
          <p:cNvPr id="23" name="TextBox 22"/>
          <p:cNvSpPr txBox="1"/>
          <p:nvPr/>
        </p:nvSpPr>
        <p:spPr>
          <a:xfrm>
            <a:off x="3259110" y="1799511"/>
            <a:ext cx="1600118" cy="276999"/>
          </a:xfrm>
          <a:prstGeom prst="rect">
            <a:avLst/>
          </a:prstGeom>
          <a:noFill/>
        </p:spPr>
        <p:txBody>
          <a:bodyPr wrap="none" rtlCol="0">
            <a:spAutoFit/>
          </a:bodyPr>
          <a:lstStyle/>
          <a:p>
            <a:r>
              <a:rPr lang="en-US" sz="1200" dirty="0"/>
              <a:t>Add magnet material</a:t>
            </a:r>
          </a:p>
        </p:txBody>
      </p:sp>
      <p:sp>
        <p:nvSpPr>
          <p:cNvPr id="24" name="TextBox 23"/>
          <p:cNvSpPr txBox="1"/>
          <p:nvPr/>
        </p:nvSpPr>
        <p:spPr>
          <a:xfrm>
            <a:off x="6007927" y="1813467"/>
            <a:ext cx="1540806" cy="276999"/>
          </a:xfrm>
          <a:prstGeom prst="rect">
            <a:avLst/>
          </a:prstGeom>
          <a:noFill/>
        </p:spPr>
        <p:txBody>
          <a:bodyPr wrap="none" rtlCol="0">
            <a:spAutoFit/>
          </a:bodyPr>
          <a:lstStyle/>
          <a:p>
            <a:r>
              <a:rPr lang="en-US" sz="1200" dirty="0" smtClean="0"/>
              <a:t>Ferromagnetic </a:t>
            </a:r>
            <a:r>
              <a:rPr lang="en-US" sz="1200" dirty="0"/>
              <a:t>shim</a:t>
            </a:r>
          </a:p>
        </p:txBody>
      </p:sp>
      <p:sp>
        <p:nvSpPr>
          <p:cNvPr id="25" name="TextBox 24">
            <a:extLst>
              <a:ext uri="{FF2B5EF4-FFF2-40B4-BE49-F238E27FC236}">
                <a16:creationId xmlns:a16="http://schemas.microsoft.com/office/drawing/2014/main" id="{EDACF5C0-5371-428F-A557-809DAF05ED21}"/>
              </a:ext>
            </a:extLst>
          </p:cNvPr>
          <p:cNvSpPr txBox="1"/>
          <p:nvPr/>
        </p:nvSpPr>
        <p:spPr>
          <a:xfrm>
            <a:off x="6015837" y="3743591"/>
            <a:ext cx="1586788" cy="338554"/>
          </a:xfrm>
          <a:prstGeom prst="rect">
            <a:avLst/>
          </a:prstGeom>
          <a:noFill/>
        </p:spPr>
        <p:txBody>
          <a:bodyPr wrap="square" rtlCol="0">
            <a:spAutoFit/>
          </a:bodyPr>
          <a:lstStyle/>
          <a:p>
            <a:r>
              <a:rPr lang="en-US" sz="800" dirty="0"/>
              <a:t>Steel shim 7.5 x 15 x 0.17mm glued on top of a magnet</a:t>
            </a:r>
          </a:p>
        </p:txBody>
      </p:sp>
      <p:cxnSp>
        <p:nvCxnSpPr>
          <p:cNvPr id="34" name="Straight Arrow Connector 33">
            <a:extLst>
              <a:ext uri="{FF2B5EF4-FFF2-40B4-BE49-F238E27FC236}">
                <a16:creationId xmlns:a16="http://schemas.microsoft.com/office/drawing/2014/main" id="{8376CDC7-C78F-48C5-A6DD-2712C9255C40}"/>
              </a:ext>
            </a:extLst>
          </p:cNvPr>
          <p:cNvCxnSpPr>
            <a:cxnSpLocks/>
          </p:cNvCxnSpPr>
          <p:nvPr/>
        </p:nvCxnSpPr>
        <p:spPr>
          <a:xfrm flipV="1">
            <a:off x="6441064" y="2981903"/>
            <a:ext cx="652713" cy="80919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338966" y="4352845"/>
            <a:ext cx="8119234" cy="461665"/>
          </a:xfrm>
          <a:prstGeom prst="rect">
            <a:avLst/>
          </a:prstGeom>
        </p:spPr>
        <p:txBody>
          <a:bodyPr wrap="square">
            <a:spAutoFit/>
          </a:bodyPr>
          <a:lstStyle/>
          <a:p>
            <a:r>
              <a:rPr lang="en-US" sz="1200" dirty="0">
                <a:ea typeface="Calibri" panose="020F0502020204030204" pitchFamily="34" charset="0"/>
              </a:rPr>
              <a:t>The main dipole, the transverse </a:t>
            </a:r>
            <a:r>
              <a:rPr lang="en-US" sz="1200" dirty="0" smtClean="0">
                <a:ea typeface="Calibri" panose="020F0502020204030204" pitchFamily="34" charset="0"/>
              </a:rPr>
              <a:t>dipole and normal </a:t>
            </a:r>
            <a:r>
              <a:rPr lang="en-US" sz="1200" dirty="0">
                <a:ea typeface="Calibri" panose="020F0502020204030204" pitchFamily="34" charset="0"/>
              </a:rPr>
              <a:t>quadrupole </a:t>
            </a:r>
            <a:r>
              <a:rPr lang="en-US" sz="1200" dirty="0" smtClean="0">
                <a:ea typeface="Calibri" panose="020F0502020204030204" pitchFamily="34" charset="0"/>
              </a:rPr>
              <a:t>could be corrected by pole shifts. With slugs </a:t>
            </a:r>
            <a:r>
              <a:rPr lang="en-US" sz="1200" dirty="0">
                <a:ea typeface="Calibri" panose="020F0502020204030204" pitchFamily="34" charset="0"/>
              </a:rPr>
              <a:t>skew quadrupole fields</a:t>
            </a:r>
            <a:r>
              <a:rPr lang="en-US" sz="1200" dirty="0" smtClean="0">
                <a:ea typeface="Calibri" panose="020F0502020204030204" pitchFamily="34" charset="0"/>
              </a:rPr>
              <a:t> could be corrected also. </a:t>
            </a:r>
            <a:r>
              <a:rPr lang="en-US" sz="1200" dirty="0" err="1" smtClean="0">
                <a:ea typeface="Calibri" panose="020F0502020204030204" pitchFamily="34" charset="0"/>
              </a:rPr>
              <a:t>Sextupole</a:t>
            </a:r>
            <a:r>
              <a:rPr lang="en-US" sz="1200" dirty="0" smtClean="0">
                <a:ea typeface="Calibri" panose="020F0502020204030204" pitchFamily="34" charset="0"/>
              </a:rPr>
              <a:t> components could be corrected by ferromagnetic shims only.</a:t>
            </a:r>
            <a:endParaRPr lang="en-US" sz="1200" dirty="0"/>
          </a:p>
        </p:txBody>
      </p:sp>
      <p:sp>
        <p:nvSpPr>
          <p:cNvPr id="30" name="Rectangle 29"/>
          <p:cNvSpPr/>
          <p:nvPr/>
        </p:nvSpPr>
        <p:spPr>
          <a:xfrm>
            <a:off x="338966" y="914590"/>
            <a:ext cx="8382000" cy="646331"/>
          </a:xfrm>
          <a:prstGeom prst="rect">
            <a:avLst/>
          </a:prstGeom>
        </p:spPr>
        <p:txBody>
          <a:bodyPr wrap="square">
            <a:spAutoFit/>
          </a:bodyPr>
          <a:lstStyle/>
          <a:p>
            <a:r>
              <a:rPr lang="en-US" sz="1200" dirty="0" smtClean="0">
                <a:ea typeface="Calibri" panose="020F0502020204030204" pitchFamily="34" charset="0"/>
              </a:rPr>
              <a:t>Shim </a:t>
            </a:r>
            <a:r>
              <a:rPr lang="en-US" sz="1200" dirty="0">
                <a:ea typeface="Calibri" panose="020F0502020204030204" pitchFamily="34" charset="0"/>
              </a:rPr>
              <a:t>signature shows how installation of a </a:t>
            </a:r>
            <a:r>
              <a:rPr lang="en-US" sz="1200" dirty="0" smtClean="0">
                <a:ea typeface="Calibri" panose="020F0502020204030204" pitchFamily="34" charset="0"/>
              </a:rPr>
              <a:t>shim or a few shims at the same time </a:t>
            </a:r>
            <a:r>
              <a:rPr lang="en-US" sz="1200" dirty="0">
                <a:ea typeface="Calibri" panose="020F0502020204030204" pitchFamily="34" charset="0"/>
              </a:rPr>
              <a:t>changes </a:t>
            </a:r>
            <a:r>
              <a:rPr lang="en-US" sz="1200" dirty="0" smtClean="0">
                <a:ea typeface="Calibri" panose="020F0502020204030204" pitchFamily="34" charset="0"/>
              </a:rPr>
              <a:t>field </a:t>
            </a:r>
            <a:r>
              <a:rPr lang="en-US" sz="1200" dirty="0">
                <a:ea typeface="Calibri" panose="020F0502020204030204" pitchFamily="34" charset="0"/>
              </a:rPr>
              <a:t>integrals vs </a:t>
            </a:r>
            <a:r>
              <a:rPr lang="en-US" sz="1200" dirty="0" smtClean="0">
                <a:ea typeface="Calibri" panose="020F0502020204030204" pitchFamily="34" charset="0"/>
              </a:rPr>
              <a:t>gap. (How a shim strength changes vs. gap.) Ideal shim signature has the same gap dependence as field integral to be tuned. Combinations of different types of shims used to get the correct shim signature.  </a:t>
            </a:r>
            <a:endParaRPr lang="en-US" sz="1200" dirty="0"/>
          </a:p>
        </p:txBody>
      </p:sp>
    </p:spTree>
    <p:extLst>
      <p:ext uri="{BB962C8B-B14F-4D97-AF65-F5344CB8AC3E}">
        <p14:creationId xmlns:p14="http://schemas.microsoft.com/office/powerpoint/2010/main" val="42696973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630F97-33AE-466F-BD52-C491FDF8A420}"/>
              </a:ext>
            </a:extLst>
          </p:cNvPr>
          <p:cNvSpPr>
            <a:spLocks noGrp="1"/>
          </p:cNvSpPr>
          <p:nvPr>
            <p:ph type="sldNum" sz="quarter" idx="11"/>
          </p:nvPr>
        </p:nvSpPr>
        <p:spPr/>
        <p:txBody>
          <a:bodyPr/>
          <a:lstStyle/>
          <a:p>
            <a:fld id="{5BD36294-2849-48A8-8531-5354CF3095D2}" type="slidenum">
              <a:rPr lang="en-US" smtClean="0">
                <a:solidFill>
                  <a:srgbClr val="000000"/>
                </a:solidFill>
              </a:rPr>
              <a:pPr/>
              <a:t>8</a:t>
            </a:fld>
            <a:endParaRPr lang="en-US" dirty="0">
              <a:solidFill>
                <a:srgbClr val="000000"/>
              </a:solidFill>
            </a:endParaRPr>
          </a:p>
        </p:txBody>
      </p:sp>
      <p:sp>
        <p:nvSpPr>
          <p:cNvPr id="3" name="Title 2">
            <a:extLst>
              <a:ext uri="{FF2B5EF4-FFF2-40B4-BE49-F238E27FC236}">
                <a16:creationId xmlns:a16="http://schemas.microsoft.com/office/drawing/2014/main" id="{87AD553C-1B58-4CCA-80E7-599597D82885}"/>
              </a:ext>
            </a:extLst>
          </p:cNvPr>
          <p:cNvSpPr>
            <a:spLocks noGrp="1"/>
          </p:cNvSpPr>
          <p:nvPr>
            <p:ph type="title"/>
          </p:nvPr>
        </p:nvSpPr>
        <p:spPr>
          <a:xfrm>
            <a:off x="628650" y="133350"/>
            <a:ext cx="7886700" cy="609600"/>
          </a:xfrm>
        </p:spPr>
        <p:txBody>
          <a:bodyPr>
            <a:normAutofit/>
          </a:bodyPr>
          <a:lstStyle/>
          <a:p>
            <a:r>
              <a:rPr lang="en-US" sz="2400" b="1" dirty="0">
                <a:latin typeface="Arial" panose="020B0604020202020204" pitchFamily="34" charset="0"/>
                <a:cs typeface="Arial" panose="020B0604020202020204" pitchFamily="34" charset="0"/>
              </a:rPr>
              <a:t>Main field signatures</a:t>
            </a:r>
          </a:p>
        </p:txBody>
      </p:sp>
      <p:graphicFrame>
        <p:nvGraphicFramePr>
          <p:cNvPr id="5" name="Chart 4">
            <a:extLst>
              <a:ext uri="{FF2B5EF4-FFF2-40B4-BE49-F238E27FC236}">
                <a16:creationId xmlns:a16="http://schemas.microsoft.com/office/drawing/2014/main" id="{00000000-0008-0000-0000-000008000000}"/>
              </a:ext>
            </a:extLst>
          </p:cNvPr>
          <p:cNvGraphicFramePr>
            <a:graphicFrameLocks/>
          </p:cNvGraphicFramePr>
          <p:nvPr>
            <p:extLst>
              <p:ext uri="{D42A27DB-BD31-4B8C-83A1-F6EECF244321}">
                <p14:modId xmlns:p14="http://schemas.microsoft.com/office/powerpoint/2010/main" val="3992432576"/>
              </p:ext>
            </p:extLst>
          </p:nvPr>
        </p:nvGraphicFramePr>
        <p:xfrm>
          <a:off x="4724400" y="1104900"/>
          <a:ext cx="2743201" cy="22098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a:extLst>
              <a:ext uri="{FF2B5EF4-FFF2-40B4-BE49-F238E27FC236}">
                <a16:creationId xmlns:a16="http://schemas.microsoft.com/office/drawing/2014/main" id="{00000000-0008-0000-0000-000007000000}"/>
              </a:ext>
            </a:extLst>
          </p:cNvPr>
          <p:cNvGraphicFramePr>
            <a:graphicFrameLocks/>
          </p:cNvGraphicFramePr>
          <p:nvPr>
            <p:extLst>
              <p:ext uri="{D42A27DB-BD31-4B8C-83A1-F6EECF244321}">
                <p14:modId xmlns:p14="http://schemas.microsoft.com/office/powerpoint/2010/main" val="3015028047"/>
              </p:ext>
            </p:extLst>
          </p:nvPr>
        </p:nvGraphicFramePr>
        <p:xfrm>
          <a:off x="4648200" y="3166704"/>
          <a:ext cx="2895600" cy="1962151"/>
        </p:xfrm>
        <a:graphic>
          <a:graphicData uri="http://schemas.openxmlformats.org/drawingml/2006/chart">
            <c:chart xmlns:c="http://schemas.openxmlformats.org/drawingml/2006/chart" xmlns:r="http://schemas.openxmlformats.org/officeDocument/2006/relationships" r:id="rId4"/>
          </a:graphicData>
        </a:graphic>
      </p:graphicFrame>
      <p:pic>
        <p:nvPicPr>
          <p:cNvPr id="7" name="Picture 6"/>
          <p:cNvPicPr/>
          <p:nvPr/>
        </p:nvPicPr>
        <p:blipFill>
          <a:blip r:embed="rId5">
            <a:extLst>
              <a:ext uri="{28A0092B-C50C-407E-A947-70E740481C1C}">
                <a14:useLocalDpi xmlns:a14="http://schemas.microsoft.com/office/drawing/2010/main" val="0"/>
              </a:ext>
            </a:extLst>
          </a:blip>
          <a:srcRect/>
          <a:stretch>
            <a:fillRect/>
          </a:stretch>
        </p:blipFill>
        <p:spPr bwMode="auto">
          <a:xfrm>
            <a:off x="628650" y="1123950"/>
            <a:ext cx="2924175" cy="2114550"/>
          </a:xfrm>
          <a:prstGeom prst="rect">
            <a:avLst/>
          </a:prstGeom>
          <a:noFill/>
          <a:ln>
            <a:noFill/>
          </a:ln>
        </p:spPr>
      </p:pic>
      <p:sp>
        <p:nvSpPr>
          <p:cNvPr id="4" name="Rectangle 3"/>
          <p:cNvSpPr/>
          <p:nvPr/>
        </p:nvSpPr>
        <p:spPr>
          <a:xfrm>
            <a:off x="153034" y="3319165"/>
            <a:ext cx="4457066" cy="1384995"/>
          </a:xfrm>
          <a:prstGeom prst="rect">
            <a:avLst/>
          </a:prstGeom>
        </p:spPr>
        <p:txBody>
          <a:bodyPr wrap="square">
            <a:spAutoFit/>
          </a:bodyPr>
          <a:lstStyle/>
          <a:p>
            <a:r>
              <a:rPr lang="en-US" sz="1200" dirty="0" smtClean="0">
                <a:ea typeface="Calibri" panose="020F0502020204030204" pitchFamily="34" charset="0"/>
              </a:rPr>
              <a:t>Combination of pole motion with ferromagnetic </a:t>
            </a:r>
            <a:r>
              <a:rPr lang="en-US" sz="1200" dirty="0">
                <a:ea typeface="Calibri" panose="020F0502020204030204" pitchFamily="34" charset="0"/>
              </a:rPr>
              <a:t>shim </a:t>
            </a:r>
            <a:r>
              <a:rPr lang="en-US" sz="1200" dirty="0" smtClean="0">
                <a:ea typeface="Calibri" panose="020F0502020204030204" pitchFamily="34" charset="0"/>
              </a:rPr>
              <a:t>produces a signature closest </a:t>
            </a:r>
            <a:r>
              <a:rPr lang="en-US" sz="1200" dirty="0">
                <a:ea typeface="Calibri" panose="020F0502020204030204" pitchFamily="34" charset="0"/>
              </a:rPr>
              <a:t>to the required field </a:t>
            </a:r>
            <a:r>
              <a:rPr lang="en-US" sz="1200" dirty="0" smtClean="0">
                <a:ea typeface="Calibri" panose="020F0502020204030204" pitchFamily="34" charset="0"/>
              </a:rPr>
              <a:t>shape. </a:t>
            </a:r>
          </a:p>
          <a:p>
            <a:r>
              <a:rPr lang="en-US" sz="1200" dirty="0" smtClean="0">
                <a:ea typeface="Calibri" panose="020F0502020204030204" pitchFamily="34" charset="0"/>
              </a:rPr>
              <a:t>Magnet recess in the magnetic structure increased from 0.140mm to 0.300mm, so that the installation of the ferromagnetic shims will not reduce the gap.</a:t>
            </a:r>
          </a:p>
          <a:p>
            <a:r>
              <a:rPr lang="en-US" sz="1200" dirty="0" smtClean="0"/>
              <a:t>The main field reduced by ~0.5% from 1.85T to 1.84T.</a:t>
            </a:r>
          </a:p>
          <a:p>
            <a:r>
              <a:rPr lang="en-US" sz="1200" dirty="0" smtClean="0"/>
              <a:t>No change in phase shake or field integrals.</a:t>
            </a:r>
            <a:endParaRPr lang="en-US" sz="1200" dirty="0"/>
          </a:p>
        </p:txBody>
      </p:sp>
    </p:spTree>
    <p:extLst>
      <p:ext uri="{BB962C8B-B14F-4D97-AF65-F5344CB8AC3E}">
        <p14:creationId xmlns:p14="http://schemas.microsoft.com/office/powerpoint/2010/main" val="33217503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9</a:t>
            </a:fld>
            <a:endParaRPr lang="en-US" dirty="0"/>
          </a:p>
        </p:txBody>
      </p:sp>
      <p:sp>
        <p:nvSpPr>
          <p:cNvPr id="3" name="Title 2"/>
          <p:cNvSpPr>
            <a:spLocks noGrp="1"/>
          </p:cNvSpPr>
          <p:nvPr>
            <p:ph type="title"/>
          </p:nvPr>
        </p:nvSpPr>
        <p:spPr/>
        <p:txBody>
          <a:bodyPr/>
          <a:lstStyle/>
          <a:p>
            <a:r>
              <a:rPr lang="en-US" dirty="0"/>
              <a:t>Shim </a:t>
            </a:r>
            <a:r>
              <a:rPr lang="en-US" dirty="0" smtClean="0"/>
              <a:t>signatures for other field components. </a:t>
            </a:r>
            <a:endParaRPr lang="en-US" dirty="0"/>
          </a:p>
        </p:txBody>
      </p:sp>
      <p:graphicFrame>
        <p:nvGraphicFramePr>
          <p:cNvPr id="7" name="Chart 6">
            <a:extLst>
              <a:ext uri="{FF2B5EF4-FFF2-40B4-BE49-F238E27FC236}">
                <a16:creationId xmlns:a16="http://schemas.microsoft.com/office/drawing/2014/main" id="{00000000-0008-0000-0000-00000B000000}"/>
              </a:ext>
            </a:extLst>
          </p:cNvPr>
          <p:cNvGraphicFramePr/>
          <p:nvPr>
            <p:extLst>
              <p:ext uri="{D42A27DB-BD31-4B8C-83A1-F6EECF244321}">
                <p14:modId xmlns:p14="http://schemas.microsoft.com/office/powerpoint/2010/main" val="267508591"/>
              </p:ext>
            </p:extLst>
          </p:nvPr>
        </p:nvGraphicFramePr>
        <p:xfrm>
          <a:off x="152400" y="1123950"/>
          <a:ext cx="2819400" cy="20383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a:extLst>
              <a:ext uri="{FF2B5EF4-FFF2-40B4-BE49-F238E27FC236}">
                <a16:creationId xmlns:a16="http://schemas.microsoft.com/office/drawing/2014/main" id="{00000000-0008-0000-0000-00000A000000}"/>
              </a:ext>
            </a:extLst>
          </p:cNvPr>
          <p:cNvGraphicFramePr>
            <a:graphicFrameLocks/>
          </p:cNvGraphicFramePr>
          <p:nvPr>
            <p:extLst>
              <p:ext uri="{D42A27DB-BD31-4B8C-83A1-F6EECF244321}">
                <p14:modId xmlns:p14="http://schemas.microsoft.com/office/powerpoint/2010/main" val="1595215992"/>
              </p:ext>
            </p:extLst>
          </p:nvPr>
        </p:nvGraphicFramePr>
        <p:xfrm>
          <a:off x="5509577" y="1080135"/>
          <a:ext cx="2927350" cy="2125980"/>
        </p:xfrm>
        <a:graphic>
          <a:graphicData uri="http://schemas.openxmlformats.org/drawingml/2006/chart">
            <c:chart xmlns:c="http://schemas.openxmlformats.org/drawingml/2006/chart" xmlns:r="http://schemas.openxmlformats.org/officeDocument/2006/relationships" r:id="rId4"/>
          </a:graphicData>
        </a:graphic>
      </p:graphicFrame>
      <p:pic>
        <p:nvPicPr>
          <p:cNvPr id="11" name="Picture 10"/>
          <p:cNvPicPr/>
          <p:nvPr/>
        </p:nvPicPr>
        <p:blipFill>
          <a:blip r:embed="rId5">
            <a:extLst>
              <a:ext uri="{28A0092B-C50C-407E-A947-70E740481C1C}">
                <a14:useLocalDpi xmlns:a14="http://schemas.microsoft.com/office/drawing/2010/main" val="0"/>
              </a:ext>
            </a:extLst>
          </a:blip>
          <a:srcRect/>
          <a:stretch>
            <a:fillRect/>
          </a:stretch>
        </p:blipFill>
        <p:spPr bwMode="auto">
          <a:xfrm>
            <a:off x="2971800" y="971550"/>
            <a:ext cx="2560637" cy="2058994"/>
          </a:xfrm>
          <a:prstGeom prst="rect">
            <a:avLst/>
          </a:prstGeom>
          <a:noFill/>
          <a:ln w="3175">
            <a:noFill/>
          </a:ln>
        </p:spPr>
      </p:pic>
      <p:pic>
        <p:nvPicPr>
          <p:cNvPr id="12" name="Picture 11">
            <a:extLst>
              <a:ext uri="{FF2B5EF4-FFF2-40B4-BE49-F238E27FC236}">
                <a16:creationId xmlns:a16="http://schemas.microsoft.com/office/drawing/2014/main" id="{333862F4-AE4F-4C2F-B660-24680BFB8DEC}"/>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182880" y="3158490"/>
            <a:ext cx="2819400" cy="1985010"/>
          </a:xfrm>
          <a:prstGeom prst="rect">
            <a:avLst/>
          </a:prstGeom>
          <a:noFill/>
          <a:ln>
            <a:noFill/>
          </a:ln>
        </p:spPr>
      </p:pic>
      <p:pic>
        <p:nvPicPr>
          <p:cNvPr id="13" name="Picture 12">
            <a:extLst>
              <a:ext uri="{FF2B5EF4-FFF2-40B4-BE49-F238E27FC236}">
                <a16:creationId xmlns:a16="http://schemas.microsoft.com/office/drawing/2014/main" id="{BCE850B7-4BA4-468F-B1BB-3AF252FF464D}"/>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3032760" y="3108007"/>
            <a:ext cx="2882265" cy="2035493"/>
          </a:xfrm>
          <a:prstGeom prst="rect">
            <a:avLst/>
          </a:prstGeom>
          <a:noFill/>
          <a:ln>
            <a:noFill/>
          </a:ln>
        </p:spPr>
      </p:pic>
      <p:sp>
        <p:nvSpPr>
          <p:cNvPr id="4" name="Rectangle 3"/>
          <p:cNvSpPr/>
          <p:nvPr/>
        </p:nvSpPr>
        <p:spPr>
          <a:xfrm>
            <a:off x="5905662" y="3923114"/>
            <a:ext cx="2971800" cy="685188"/>
          </a:xfrm>
          <a:prstGeom prst="rect">
            <a:avLst/>
          </a:prstGeom>
        </p:spPr>
        <p:txBody>
          <a:bodyPr wrap="square">
            <a:spAutoFit/>
          </a:bodyPr>
          <a:lstStyle/>
          <a:p>
            <a:pPr>
              <a:lnSpc>
                <a:spcPct val="107000"/>
              </a:lnSpc>
              <a:spcAft>
                <a:spcPts val="800"/>
              </a:spcAft>
            </a:pPr>
            <a:r>
              <a:rPr lang="en-US" sz="1200" dirty="0">
                <a:ea typeface="Calibri" panose="020F0502020204030204" pitchFamily="34" charset="0"/>
                <a:cs typeface="Times New Roman" panose="02020603050405020304" pitchFamily="18" charset="0"/>
              </a:rPr>
              <a:t>The prototype field integrals were tuned to </a:t>
            </a:r>
            <a:r>
              <a:rPr lang="en-US" sz="1200" dirty="0" smtClean="0">
                <a:ea typeface="Calibri" panose="020F0502020204030204" pitchFamily="34" charset="0"/>
                <a:cs typeface="Times New Roman" panose="02020603050405020304" pitchFamily="18" charset="0"/>
              </a:rPr>
              <a:t>tolerances (±10µTm) by </a:t>
            </a:r>
            <a:r>
              <a:rPr lang="en-US" sz="1200" dirty="0">
                <a:ea typeface="Calibri" panose="020F0502020204030204" pitchFamily="34" charset="0"/>
                <a:cs typeface="Times New Roman" panose="02020603050405020304" pitchFamily="18" charset="0"/>
              </a:rPr>
              <a:t>applying combinations of shims.</a:t>
            </a:r>
          </a:p>
        </p:txBody>
      </p:sp>
    </p:spTree>
    <p:extLst>
      <p:ext uri="{BB962C8B-B14F-4D97-AF65-F5344CB8AC3E}">
        <p14:creationId xmlns:p14="http://schemas.microsoft.com/office/powerpoint/2010/main" val="4021371732"/>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ESENTER_VERSION" val="6"/>
  <p:tag name="ARTICULATE_PROJECT_CHECK" val="0"/>
  <p:tag name="ARTICULATE_PROJECT_OPEN" val="0"/>
</p:tagLst>
</file>

<file path=ppt/theme/theme1.xml><?xml version="1.0" encoding="utf-8"?>
<a:theme xmlns:a="http://schemas.openxmlformats.org/drawingml/2006/main" name="Blank">
  <a:themeElements>
    <a:clrScheme name="SLAC_RevisedPalette_2012">
      <a:dk1>
        <a:srgbClr val="000000"/>
      </a:dk1>
      <a:lt1>
        <a:sysClr val="window" lastClr="FFFFFF"/>
      </a:lt1>
      <a:dk2>
        <a:srgbClr val="E17000"/>
      </a:dk2>
      <a:lt2>
        <a:srgbClr val="A4001D"/>
      </a:lt2>
      <a:accent1>
        <a:srgbClr val="A4001D"/>
      </a:accent1>
      <a:accent2>
        <a:srgbClr val="E17000"/>
      </a:accent2>
      <a:accent3>
        <a:srgbClr val="4D4F53"/>
      </a:accent3>
      <a:accent4>
        <a:srgbClr val="545455"/>
      </a:accent4>
      <a:accent5>
        <a:srgbClr val="0099CC"/>
      </a:accent5>
      <a:accent6>
        <a:srgbClr val="69BE28"/>
      </a:accent6>
      <a:hlink>
        <a:srgbClr val="A4001D"/>
      </a:hlink>
      <a:folHlink>
        <a:srgbClr val="A4001D"/>
      </a:folHlink>
    </a:clrScheme>
    <a:fontScheme name="TH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1986A7A60153D40B3594C120BB27C8A" ma:contentTypeVersion="40" ma:contentTypeDescription="Create a new document." ma:contentTypeScope="" ma:versionID="2506dcba08e34837e9dbc8cfa7b04db0">
  <xsd:schema xmlns:xsd="http://www.w3.org/2001/XMLSchema" xmlns:xs="http://www.w3.org/2001/XMLSchema" xmlns:p="http://schemas.microsoft.com/office/2006/metadata/properties" xmlns:ns2="4a32dbf0-ae13-4952-9a16-3b68ad345399" xmlns:ns3="891c90e7-7d13-43f3-b940-a07d68e13b76" xmlns:ns4="e30fdc5b-3d3e-4f3c-9eae-a9d270887709" xmlns:ns5="http://schemas.microsoft.com/sharepoint/v4" targetNamespace="http://schemas.microsoft.com/office/2006/metadata/properties" ma:root="true" ma:fieldsID="3e4f69e7dca57dcc829c30d2b7b2bc63" ns2:_="" ns3:_="" ns4:_="" ns5:_="">
    <xsd:import namespace="4a32dbf0-ae13-4952-9a16-3b68ad345399"/>
    <xsd:import namespace="891c90e7-7d13-43f3-b940-a07d68e13b76"/>
    <xsd:import namespace="e30fdc5b-3d3e-4f3c-9eae-a9d270887709"/>
    <xsd:import namespace="http://schemas.microsoft.com/sharepoint/v4"/>
    <xsd:element name="properties">
      <xsd:complexType>
        <xsd:sequence>
          <xsd:element name="documentManagement">
            <xsd:complexType>
              <xsd:all>
                <xsd:element ref="ns2:Legacy_x0020_Document_x0020_Number" minOccurs="0"/>
                <xsd:element ref="ns2:Current_x0020_Release_x0020_Revision" minOccurs="0"/>
                <xsd:element ref="ns2:Originator" minOccurs="0"/>
                <xsd:element ref="ns3:TaxCatchAll" minOccurs="0"/>
                <xsd:element ref="ns4:MediaServiceMetadata" minOccurs="0"/>
                <xsd:element ref="ns4:MediaServiceFastMetadata" minOccurs="0"/>
                <xsd:element ref="ns4:MediaServiceAutoKeyPoints" minOccurs="0"/>
                <xsd:element ref="ns4:MediaServiceKeyPoints" minOccurs="0"/>
                <xsd:element ref="ns3:SharedWithUsers" minOccurs="0"/>
                <xsd:element ref="ns3:SharedWithDetails" minOccurs="0"/>
                <xsd:element ref="ns4:MediaServiceDateTaken" minOccurs="0"/>
                <xsd:element ref="ns4:MediaServiceAutoTags" minOccurs="0"/>
                <xsd:element ref="ns4:MediaServiceGenerationTime" minOccurs="0"/>
                <xsd:element ref="ns4:MediaServiceEventHashCode" minOccurs="0"/>
                <xsd:element ref="ns5:IconOverlay" minOccurs="0"/>
                <xsd:element ref="ns4:MediaServiceLocation" minOccurs="0"/>
                <xsd:element ref="ns4: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a32dbf0-ae13-4952-9a16-3b68ad345399" elementFormDefault="qualified">
    <xsd:import namespace="http://schemas.microsoft.com/office/2006/documentManagement/types"/>
    <xsd:import namespace="http://schemas.microsoft.com/office/infopath/2007/PartnerControls"/>
    <xsd:element name="Legacy_x0020_Document_x0020_Number" ma:index="4" nillable="true" ma:displayName="Legacy Document Number" ma:description="" ma:internalName="Legacy_x0020_Document_x0020_Number" ma:readOnly="false">
      <xsd:simpleType>
        <xsd:restriction base="dms:Text">
          <xsd:maxLength value="25"/>
        </xsd:restriction>
      </xsd:simpleType>
    </xsd:element>
    <xsd:element name="Current_x0020_Release_x0020_Revision" ma:index="5" nillable="true" ma:displayName="Current Released Revision" ma:description="" ma:internalName="Current_x0020_Release_x0020_Revision" ma:readOnly="false">
      <xsd:simpleType>
        <xsd:restriction base="dms:Text">
          <xsd:maxLength value="255"/>
        </xsd:restriction>
      </xsd:simpleType>
    </xsd:element>
    <xsd:element name="Originator" ma:index="6" nillable="true" ma:displayName="Originators" ma:description="" ma:list="UserInfo" ma:SearchPeopleOnly="false" ma:SharePointGroup="0" ma:internalName="Originator" ma:readOnly="false" ma:showField="Titl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891c90e7-7d13-43f3-b940-a07d68e13b76" elementFormDefault="qualified">
    <xsd:import namespace="http://schemas.microsoft.com/office/2006/documentManagement/types"/>
    <xsd:import namespace="http://schemas.microsoft.com/office/infopath/2007/PartnerControls"/>
    <xsd:element name="TaxCatchAll" ma:index="7" nillable="true" ma:displayName="Taxonomy Catch All Column" ma:hidden="true" ma:list="{62eaa8fb-3dd3-4f2c-b331-0715c2c8048f}" ma:internalName="TaxCatchAll" ma:showField="CatchAllData" ma:web="891c90e7-7d13-43f3-b940-a07d68e13b76">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30fdc5b-3d3e-4f3c-9eae-a9d270887709" elementFormDefault="qualified">
    <xsd:import namespace="http://schemas.microsoft.com/office/2006/documentManagement/types"/>
    <xsd:import namespace="http://schemas.microsoft.com/office/infopath/2007/PartnerControls"/>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AutoTags" ma:index="19" nillable="true" ma:displayName="Tags" ma:internalName="MediaServiceAutoTags" ma:readOnly="true">
      <xsd:simpleType>
        <xsd:restriction base="dms:Text"/>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element name="MediaServiceOCR" ma:index="24"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22"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8"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Current_x0020_Release_x0020_Revision xmlns="4a32dbf0-ae13-4952-9a16-3b68ad345399" xsi:nil="true"/>
    <Legacy_x0020_Document_x0020_Number xmlns="4a32dbf0-ae13-4952-9a16-3b68ad345399" xsi:nil="true"/>
    <TaxCatchAll xmlns="891c90e7-7d13-43f3-b940-a07d68e13b76"/>
    <Originator xmlns="4a32dbf0-ae13-4952-9a16-3b68ad345399">
      <UserInfo>
        <DisplayName/>
        <AccountId xsi:nil="true"/>
        <AccountType/>
      </UserInfo>
    </Originator>
    <IconOverlay xmlns="http://schemas.microsoft.com/sharepoint/v4" xsi:nil="true"/>
  </documentManagement>
</p:properties>
</file>

<file path=customXml/itemProps1.xml><?xml version="1.0" encoding="utf-8"?>
<ds:datastoreItem xmlns:ds="http://schemas.openxmlformats.org/officeDocument/2006/customXml" ds:itemID="{A0B47707-D06A-4CC0-BFC6-081B2AE860F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a32dbf0-ae13-4952-9a16-3b68ad345399"/>
    <ds:schemaRef ds:uri="891c90e7-7d13-43f3-b940-a07d68e13b76"/>
    <ds:schemaRef ds:uri="e30fdc5b-3d3e-4f3c-9eae-a9d270887709"/>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1F0D510-AC54-489D-AD3D-EEF1CF0ED5FD}">
  <ds:schemaRefs>
    <ds:schemaRef ds:uri="http://schemas.microsoft.com/sharepoint/v3/contenttype/forms"/>
  </ds:schemaRefs>
</ds:datastoreItem>
</file>

<file path=customXml/itemProps3.xml><?xml version="1.0" encoding="utf-8"?>
<ds:datastoreItem xmlns:ds="http://schemas.openxmlformats.org/officeDocument/2006/customXml" ds:itemID="{A575E376-0D9B-431C-906B-F65C663034E9}">
  <ds:schemaRefs>
    <ds:schemaRef ds:uri="http://schemas.microsoft.com/office/infopath/2007/PartnerControls"/>
    <ds:schemaRef ds:uri="891c90e7-7d13-43f3-b940-a07d68e13b76"/>
    <ds:schemaRef ds:uri="http://purl.org/dc/terms/"/>
    <ds:schemaRef ds:uri="http://schemas.microsoft.com/office/2006/documentManagement/types"/>
    <ds:schemaRef ds:uri="http://schemas.openxmlformats.org/package/2006/metadata/core-properties"/>
    <ds:schemaRef ds:uri="http://schemas.microsoft.com/sharepoint/v4"/>
    <ds:schemaRef ds:uri="e30fdc5b-3d3e-4f3c-9eae-a9d270887709"/>
    <ds:schemaRef ds:uri="http://purl.org/dc/elements/1.1/"/>
    <ds:schemaRef ds:uri="http://schemas.microsoft.com/office/2006/metadata/properties"/>
    <ds:schemaRef ds:uri="4a32dbf0-ae13-4952-9a16-3b68ad345399"/>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0</TotalTime>
  <Words>1015</Words>
  <Application>Microsoft Office PowerPoint</Application>
  <PresentationFormat>On-screen Show (16:9)</PresentationFormat>
  <Paragraphs>118</Paragraphs>
  <Slides>11</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Symbol</vt:lpstr>
      <vt:lpstr>Times New Roman</vt:lpstr>
      <vt:lpstr>Blank</vt:lpstr>
      <vt:lpstr>  LCLS-II-HE SXU short prototype measurements</vt:lpstr>
      <vt:lpstr>Introduction</vt:lpstr>
      <vt:lpstr>Motivation &amp; Scope</vt:lpstr>
      <vt:lpstr>Evaluation of magnetic structure design, requirements.</vt:lpstr>
      <vt:lpstr>Evaluation of magnetic structure design</vt:lpstr>
      <vt:lpstr>Field integrals vs Gap</vt:lpstr>
      <vt:lpstr>Shim signatures; options for tuning</vt:lpstr>
      <vt:lpstr>Main field signatures</vt:lpstr>
      <vt:lpstr>Shim signatures for other field components. </vt:lpstr>
      <vt:lpstr>Hall probe calibration accuracy.</vt:lpstr>
      <vt:lpstr>Crosstalk between undulator and the phase shifter.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LCLS-II-HE SXU short prototype measurements at SLAC</dc:title>
  <dc:creator/>
  <cp:lastModifiedBy/>
  <cp:revision>2</cp:revision>
  <cp:lastPrinted>2019-10-24T05:29:06Z</cp:lastPrinted>
  <dcterms:created xsi:type="dcterms:W3CDTF">2019-04-23T01:07:29Z</dcterms:created>
  <dcterms:modified xsi:type="dcterms:W3CDTF">2022-01-16T20:25:15Z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0x010100B1986A7A60153D40B3594C120BB27C8A</vt:lpwstr>
  </property>
</Properties>
</file>