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4"/>
  </p:notesMasterIdLst>
  <p:handoutMasterIdLst>
    <p:handoutMasterId r:id="rId15"/>
  </p:handoutMasterIdLst>
  <p:sldIdLst>
    <p:sldId id="269" r:id="rId5"/>
    <p:sldId id="289" r:id="rId6"/>
    <p:sldId id="282" r:id="rId7"/>
    <p:sldId id="283" r:id="rId8"/>
    <p:sldId id="284" r:id="rId9"/>
    <p:sldId id="288" r:id="rId10"/>
    <p:sldId id="285" r:id="rId11"/>
    <p:sldId id="286" r:id="rId12"/>
    <p:sldId id="287" r:id="rId13"/>
  </p:sldIdLst>
  <p:sldSz cx="9144000" cy="5143500" type="screen16x9"/>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
          <p15:clr>
            <a:srgbClr val="A4A3A4"/>
          </p15:clr>
        </p15:guide>
        <p15:guide id="2" orient="horz" pos="971">
          <p15:clr>
            <a:srgbClr val="A4A3A4"/>
          </p15:clr>
        </p15:guide>
        <p15:guide id="3" orient="horz" pos="2809">
          <p15:clr>
            <a:srgbClr val="A4A3A4"/>
          </p15:clr>
        </p15:guide>
        <p15:guide id="4" orient="horz" pos="2985">
          <p15:clr>
            <a:srgbClr val="A4A3A4"/>
          </p15:clr>
        </p15:guide>
        <p15:guide id="5" orient="horz" pos="789">
          <p15:clr>
            <a:srgbClr val="A4A3A4"/>
          </p15:clr>
        </p15:guide>
        <p15:guide id="6" orient="horz" pos="1332" userDrawn="1">
          <p15:clr>
            <a:srgbClr val="A4A3A4"/>
          </p15:clr>
        </p15:guide>
        <p15:guide id="7" orient="horz" pos="3137">
          <p15:clr>
            <a:srgbClr val="A4A3A4"/>
          </p15:clr>
        </p15:guide>
        <p15:guide id="8" orient="horz" pos="425">
          <p15:clr>
            <a:srgbClr val="A4A3A4"/>
          </p15:clr>
        </p15:guide>
        <p15:guide id="9" orient="horz" pos="2106">
          <p15:clr>
            <a:srgbClr val="A4A3A4"/>
          </p15:clr>
        </p15:guide>
        <p15:guide id="10" pos="2880">
          <p15:clr>
            <a:srgbClr val="A4A3A4"/>
          </p15:clr>
        </p15:guide>
        <p15:guide id="11" pos="363">
          <p15:clr>
            <a:srgbClr val="A4A3A4"/>
          </p15:clr>
        </p15:guide>
        <p15:guide id="12" pos="5396">
          <p15:clr>
            <a:srgbClr val="A4A3A4"/>
          </p15:clr>
        </p15:guide>
        <p15:guide id="13" pos="282">
          <p15:clr>
            <a:srgbClr val="A4A3A4"/>
          </p15:clr>
        </p15:guide>
        <p15:guide id="14" pos="3784">
          <p15:clr>
            <a:srgbClr val="A4A3A4"/>
          </p15:clr>
        </p15:guide>
        <p15:guide id="15" pos="3736">
          <p15:clr>
            <a:srgbClr val="A4A3A4"/>
          </p15:clr>
        </p15:guide>
        <p15:guide id="16" pos="2179">
          <p15:clr>
            <a:srgbClr val="A4A3A4"/>
          </p15:clr>
        </p15:guide>
        <p15:guide id="17" pos="5464">
          <p15:clr>
            <a:srgbClr val="A4A3A4"/>
          </p15:clr>
        </p15:guide>
        <p15:guide id="18" pos="38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F03"/>
    <a:srgbClr val="B7BB06"/>
    <a:srgbClr val="8F8F04"/>
    <a:srgbClr val="FF9300"/>
    <a:srgbClr val="53D9BD"/>
    <a:srgbClr val="D2C295"/>
    <a:srgbClr val="A79E70"/>
    <a:srgbClr val="DB5807"/>
    <a:srgbClr val="F66308"/>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8" autoAdjust="0"/>
    <p:restoredTop sz="96616" autoAdjust="0"/>
  </p:normalViewPr>
  <p:slideViewPr>
    <p:cSldViewPr snapToObjects="1" showGuides="1">
      <p:cViewPr varScale="1">
        <p:scale>
          <a:sx n="126" d="100"/>
          <a:sy n="126" d="100"/>
        </p:scale>
        <p:origin x="234" y="90"/>
      </p:cViewPr>
      <p:guideLst>
        <p:guide orient="horz" pos="245"/>
        <p:guide orient="horz" pos="971"/>
        <p:guide orient="horz" pos="2809"/>
        <p:guide orient="horz" pos="2985"/>
        <p:guide orient="horz" pos="789"/>
        <p:guide orient="horz" pos="1332"/>
        <p:guide orient="horz" pos="3137"/>
        <p:guide orient="horz" pos="425"/>
        <p:guide orient="horz" pos="2106"/>
        <p:guide pos="2880"/>
        <p:guide pos="363"/>
        <p:guide pos="5396"/>
        <p:guide pos="282"/>
        <p:guide pos="3784"/>
        <p:guide pos="3736"/>
        <p:guide pos="2179"/>
        <p:guide pos="5464"/>
        <p:guide pos="386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128"/>
    </p:cViewPr>
  </p:sorterViewPr>
  <p:notesViewPr>
    <p:cSldViewPr snapToObjects="1" showGuides="1">
      <p:cViewPr varScale="1">
        <p:scale>
          <a:sx n="56" d="100"/>
          <a:sy n="56" d="100"/>
        </p:scale>
        <p:origin x="2404"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agData\LCLS-II\Calibration%20Magnet%20Field_gap3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aseline="0" dirty="0">
                <a:solidFill>
                  <a:schemeClr val="tx1"/>
                </a:solidFill>
              </a:rPr>
              <a:t>SXU main field shim signatures</a:t>
            </a:r>
          </a:p>
        </c:rich>
      </c:tx>
      <c:layout>
        <c:manualLayout>
          <c:xMode val="edge"/>
          <c:yMode val="edge"/>
          <c:x val="0.27001551273591184"/>
          <c:y val="1.38889564962268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v>Pole shift</c:v>
          </c:tx>
          <c:spPr>
            <a:ln w="19050" cap="rnd">
              <a:solidFill>
                <a:srgbClr val="00B0F0"/>
              </a:solidFill>
              <a:round/>
            </a:ln>
            <a:effectLst/>
          </c:spPr>
          <c:marker>
            <c:symbol val="circle"/>
            <c:size val="5"/>
            <c:spPr>
              <a:solidFill>
                <a:schemeClr val="accent1"/>
              </a:solidFill>
              <a:ln w="9525">
                <a:solidFill>
                  <a:schemeClr val="accent1"/>
                </a:solidFill>
              </a:ln>
              <a:effectLst/>
            </c:spPr>
          </c:marker>
          <c:xVal>
            <c:numRef>
              <c:f>(Sheet1!$A$4:$A$7,Sheet1!$A$9)</c:f>
              <c:numCache>
                <c:formatCode>General</c:formatCode>
                <c:ptCount val="5"/>
                <c:pt idx="0">
                  <c:v>7.5</c:v>
                </c:pt>
                <c:pt idx="1">
                  <c:v>8</c:v>
                </c:pt>
                <c:pt idx="2">
                  <c:v>10</c:v>
                </c:pt>
                <c:pt idx="3">
                  <c:v>13</c:v>
                </c:pt>
                <c:pt idx="4">
                  <c:v>20</c:v>
                </c:pt>
              </c:numCache>
            </c:numRef>
          </c:xVal>
          <c:yVal>
            <c:numRef>
              <c:f>(Sheet1!$B$4:$B$7,Sheet1!$B$9)</c:f>
              <c:numCache>
                <c:formatCode>General</c:formatCode>
                <c:ptCount val="5"/>
                <c:pt idx="0">
                  <c:v>95</c:v>
                </c:pt>
                <c:pt idx="1">
                  <c:v>110</c:v>
                </c:pt>
                <c:pt idx="2">
                  <c:v>85</c:v>
                </c:pt>
                <c:pt idx="3">
                  <c:v>70</c:v>
                </c:pt>
                <c:pt idx="4">
                  <c:v>50</c:v>
                </c:pt>
              </c:numCache>
            </c:numRef>
          </c:yVal>
          <c:smooth val="0"/>
          <c:extLst>
            <c:ext xmlns:c16="http://schemas.microsoft.com/office/drawing/2014/chart" uri="{C3380CC4-5D6E-409C-BE32-E72D297353CC}">
              <c16:uniqueId val="{00000000-E8EF-42AC-AFEF-DEC892C7F8E5}"/>
            </c:ext>
          </c:extLst>
        </c:ser>
        <c:ser>
          <c:idx val="1"/>
          <c:order val="1"/>
          <c:tx>
            <c:v>Rotor at pole #3 (3/4 Bo)</c:v>
          </c:tx>
          <c:spPr>
            <a:ln w="19050" cap="rnd">
              <a:solidFill>
                <a:schemeClr val="accent4">
                  <a:lumMod val="75000"/>
                </a:schemeClr>
              </a:solidFill>
              <a:round/>
            </a:ln>
            <a:effectLst/>
          </c:spPr>
          <c:marker>
            <c:symbol val="circle"/>
            <c:size val="5"/>
            <c:spPr>
              <a:solidFill>
                <a:schemeClr val="accent2"/>
              </a:solidFill>
              <a:ln w="9525">
                <a:solidFill>
                  <a:schemeClr val="accent2"/>
                </a:solidFill>
              </a:ln>
              <a:effectLst/>
            </c:spPr>
          </c:marker>
          <c:xVal>
            <c:numRef>
              <c:f>(Sheet1!$A$3:$A$8,Sheet1!$A$10)</c:f>
              <c:numCache>
                <c:formatCode>General</c:formatCode>
                <c:ptCount val="7"/>
                <c:pt idx="0">
                  <c:v>7.2</c:v>
                </c:pt>
                <c:pt idx="1">
                  <c:v>7.5</c:v>
                </c:pt>
                <c:pt idx="2">
                  <c:v>8</c:v>
                </c:pt>
                <c:pt idx="3">
                  <c:v>10</c:v>
                </c:pt>
                <c:pt idx="4">
                  <c:v>13</c:v>
                </c:pt>
                <c:pt idx="5">
                  <c:v>16</c:v>
                </c:pt>
                <c:pt idx="6">
                  <c:v>22</c:v>
                </c:pt>
              </c:numCache>
            </c:numRef>
          </c:xVal>
          <c:yVal>
            <c:numRef>
              <c:f>(Sheet1!$E$3:$E$8,Sheet1!$E$10)</c:f>
              <c:numCache>
                <c:formatCode>General</c:formatCode>
                <c:ptCount val="7"/>
                <c:pt idx="0">
                  <c:v>180</c:v>
                </c:pt>
                <c:pt idx="1">
                  <c:v>175.71428571428569</c:v>
                </c:pt>
                <c:pt idx="2">
                  <c:v>171.42857142857142</c:v>
                </c:pt>
                <c:pt idx="3">
                  <c:v>150</c:v>
                </c:pt>
                <c:pt idx="4">
                  <c:v>132.85714285714286</c:v>
                </c:pt>
                <c:pt idx="5">
                  <c:v>115.71428571428571</c:v>
                </c:pt>
                <c:pt idx="6">
                  <c:v>94.285714285714278</c:v>
                </c:pt>
              </c:numCache>
            </c:numRef>
          </c:yVal>
          <c:smooth val="0"/>
          <c:extLst>
            <c:ext xmlns:c16="http://schemas.microsoft.com/office/drawing/2014/chart" uri="{C3380CC4-5D6E-409C-BE32-E72D297353CC}">
              <c16:uniqueId val="{00000001-E8EF-42AC-AFEF-DEC892C7F8E5}"/>
            </c:ext>
          </c:extLst>
        </c:ser>
        <c:ser>
          <c:idx val="2"/>
          <c:order val="2"/>
          <c:tx>
            <c:v>Rotor at pole #4 (Bo)</c:v>
          </c:tx>
          <c:spPr>
            <a:ln w="19050" cap="rnd">
              <a:solidFill>
                <a:srgbClr val="002060"/>
              </a:solidFill>
              <a:round/>
            </a:ln>
            <a:effectLst/>
          </c:spPr>
          <c:marker>
            <c:symbol val="circle"/>
            <c:size val="5"/>
            <c:spPr>
              <a:solidFill>
                <a:schemeClr val="accent3"/>
              </a:solidFill>
              <a:ln w="9525">
                <a:solidFill>
                  <a:srgbClr val="002060"/>
                </a:solidFill>
              </a:ln>
              <a:effectLst/>
            </c:spPr>
          </c:marker>
          <c:xVal>
            <c:numRef>
              <c:f>(Sheet1!$A$3:$A$8,Sheet1!$A$10)</c:f>
              <c:numCache>
                <c:formatCode>General</c:formatCode>
                <c:ptCount val="7"/>
                <c:pt idx="0">
                  <c:v>7.2</c:v>
                </c:pt>
                <c:pt idx="1">
                  <c:v>7.5</c:v>
                </c:pt>
                <c:pt idx="2">
                  <c:v>8</c:v>
                </c:pt>
                <c:pt idx="3">
                  <c:v>10</c:v>
                </c:pt>
                <c:pt idx="4">
                  <c:v>13</c:v>
                </c:pt>
                <c:pt idx="5">
                  <c:v>16</c:v>
                </c:pt>
                <c:pt idx="6">
                  <c:v>22</c:v>
                </c:pt>
              </c:numCache>
            </c:numRef>
          </c:xVal>
          <c:yVal>
            <c:numRef>
              <c:f>(Sheet1!$F$3:$F$8,Sheet1!$F$10)</c:f>
              <c:numCache>
                <c:formatCode>General</c:formatCode>
                <c:ptCount val="7"/>
                <c:pt idx="0">
                  <c:v>124.28571428571428</c:v>
                </c:pt>
                <c:pt idx="1">
                  <c:v>137.14285714285714</c:v>
                </c:pt>
                <c:pt idx="2">
                  <c:v>150</c:v>
                </c:pt>
                <c:pt idx="3">
                  <c:v>145.71428571428569</c:v>
                </c:pt>
                <c:pt idx="4">
                  <c:v>128.57142857142856</c:v>
                </c:pt>
                <c:pt idx="5">
                  <c:v>115.71428571428571</c:v>
                </c:pt>
                <c:pt idx="6">
                  <c:v>107.14285714285714</c:v>
                </c:pt>
              </c:numCache>
            </c:numRef>
          </c:yVal>
          <c:smooth val="0"/>
          <c:extLst>
            <c:ext xmlns:c16="http://schemas.microsoft.com/office/drawing/2014/chart" uri="{C3380CC4-5D6E-409C-BE32-E72D297353CC}">
              <c16:uniqueId val="{00000002-E8EF-42AC-AFEF-DEC892C7F8E5}"/>
            </c:ext>
          </c:extLst>
        </c:ser>
        <c:dLbls>
          <c:showLegendKey val="0"/>
          <c:showVal val="0"/>
          <c:showCatName val="0"/>
          <c:showSerName val="0"/>
          <c:showPercent val="0"/>
          <c:showBubbleSize val="0"/>
        </c:dLbls>
        <c:axId val="460480168"/>
        <c:axId val="460483776"/>
      </c:scatterChart>
      <c:valAx>
        <c:axId val="460480168"/>
        <c:scaling>
          <c:orientation val="minMax"/>
          <c:max val="23"/>
          <c:min val="6"/>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a:solidFill>
                      <a:schemeClr val="tx1"/>
                    </a:solidFill>
                  </a:rPr>
                  <a:t>Gap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60483776"/>
        <c:crosses val="autoZero"/>
        <c:crossBetween val="midCat"/>
      </c:valAx>
      <c:valAx>
        <c:axId val="46048377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a:solidFill>
                      <a:schemeClr val="tx1"/>
                    </a:solidFill>
                  </a:rPr>
                  <a:t>Field integral change (µTm)</a:t>
                </a:r>
              </a:p>
            </c:rich>
          </c:tx>
          <c:layout>
            <c:manualLayout>
              <c:xMode val="edge"/>
              <c:yMode val="edge"/>
              <c:x val="1.7652682516476496E-2"/>
              <c:y val="0.1212852534588804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60480168"/>
        <c:crosses val="autoZero"/>
        <c:crossBetween val="midCat"/>
      </c:valAx>
      <c:spPr>
        <a:noFill/>
        <a:ln>
          <a:noFill/>
        </a:ln>
        <a:effectLst/>
      </c:spPr>
    </c:plotArea>
    <c:legend>
      <c:legendPos val="r"/>
      <c:layout>
        <c:manualLayout>
          <c:xMode val="edge"/>
          <c:yMode val="edge"/>
          <c:x val="0.62837335958005236"/>
          <c:y val="0.13764946048410615"/>
          <c:w val="0.33551552930883638"/>
          <c:h val="0.28067293671624383"/>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Calibration Magnet Field roll-off</a:t>
            </a:r>
          </a:p>
          <a:p>
            <a:pPr>
              <a:defRPr sz="1200"/>
            </a:pPr>
            <a:r>
              <a:rPr lang="en-US" sz="1200"/>
              <a:t>35mm Gap</a:t>
            </a:r>
          </a:p>
        </c:rich>
      </c:tx>
      <c:overlay val="0"/>
    </c:title>
    <c:autoTitleDeleted val="0"/>
    <c:plotArea>
      <c:layout/>
      <c:scatterChart>
        <c:scatterStyle val="lineMarker"/>
        <c:varyColors val="0"/>
        <c:ser>
          <c:idx val="0"/>
          <c:order val="0"/>
          <c:tx>
            <c:v>1.9T</c:v>
          </c:tx>
          <c:spPr>
            <a:ln w="28575">
              <a:noFill/>
            </a:ln>
          </c:spPr>
          <c:marker>
            <c:symbol val="diamond"/>
            <c:size val="4"/>
          </c:marker>
          <c:trendline>
            <c:spPr>
              <a:ln>
                <a:solidFill>
                  <a:srgbClr val="0070C0"/>
                </a:solidFill>
              </a:ln>
            </c:spPr>
            <c:trendlineType val="poly"/>
            <c:order val="3"/>
            <c:dispRSqr val="0"/>
            <c:dispEq val="0"/>
          </c:trendline>
          <c:xVal>
            <c:numRef>
              <c:f>Sheet1!$B$3:$B$17</c:f>
              <c:numCache>
                <c:formatCode>General</c:formatCode>
                <c:ptCount val="15"/>
                <c:pt idx="0">
                  <c:v>-20</c:v>
                </c:pt>
                <c:pt idx="1">
                  <c:v>-15</c:v>
                </c:pt>
                <c:pt idx="2">
                  <c:v>-10</c:v>
                </c:pt>
                <c:pt idx="3">
                  <c:v>-5</c:v>
                </c:pt>
                <c:pt idx="4">
                  <c:v>0</c:v>
                </c:pt>
                <c:pt idx="5">
                  <c:v>5</c:v>
                </c:pt>
                <c:pt idx="6">
                  <c:v>10</c:v>
                </c:pt>
                <c:pt idx="7">
                  <c:v>15</c:v>
                </c:pt>
                <c:pt idx="8">
                  <c:v>20</c:v>
                </c:pt>
              </c:numCache>
            </c:numRef>
          </c:xVal>
          <c:yVal>
            <c:numRef>
              <c:f>Sheet1!$E$3:$E$17</c:f>
              <c:numCache>
                <c:formatCode>General</c:formatCode>
                <c:ptCount val="15"/>
                <c:pt idx="0">
                  <c:v>-2.9000729763820714</c:v>
                </c:pt>
                <c:pt idx="1">
                  <c:v>-1.7347709258721506</c:v>
                </c:pt>
                <c:pt idx="2">
                  <c:v>-0.8120204333868396</c:v>
                </c:pt>
                <c:pt idx="3">
                  <c:v>-0.23200583811019107</c:v>
                </c:pt>
                <c:pt idx="4">
                  <c:v>0</c:v>
                </c:pt>
                <c:pt idx="5">
                  <c:v>-9.4911479227428541E-2</c:v>
                </c:pt>
                <c:pt idx="6">
                  <c:v>-0.52728599570572476</c:v>
                </c:pt>
                <c:pt idx="7">
                  <c:v>-1.202212070208631</c:v>
                </c:pt>
                <c:pt idx="8">
                  <c:v>-2.2462383417068326</c:v>
                </c:pt>
              </c:numCache>
            </c:numRef>
          </c:yVal>
          <c:smooth val="0"/>
          <c:extLst>
            <c:ext xmlns:c16="http://schemas.microsoft.com/office/drawing/2014/chart" uri="{C3380CC4-5D6E-409C-BE32-E72D297353CC}">
              <c16:uniqueId val="{00000000-571F-4C18-9C7A-E128698AA934}"/>
            </c:ext>
          </c:extLst>
        </c:ser>
        <c:ser>
          <c:idx val="1"/>
          <c:order val="1"/>
          <c:tx>
            <c:v>1.7T</c:v>
          </c:tx>
          <c:spPr>
            <a:ln w="28575">
              <a:noFill/>
            </a:ln>
          </c:spPr>
          <c:marker>
            <c:symbol val="square"/>
            <c:size val="4"/>
          </c:marker>
          <c:trendline>
            <c:spPr>
              <a:ln>
                <a:solidFill>
                  <a:srgbClr val="C00000"/>
                </a:solidFill>
              </a:ln>
            </c:spPr>
            <c:trendlineType val="poly"/>
            <c:order val="5"/>
            <c:dispRSqr val="0"/>
            <c:dispEq val="0"/>
          </c:trendline>
          <c:xVal>
            <c:numRef>
              <c:f>Sheet1!$B$3:$B$15</c:f>
              <c:numCache>
                <c:formatCode>General</c:formatCode>
                <c:ptCount val="13"/>
                <c:pt idx="0">
                  <c:v>-20</c:v>
                </c:pt>
                <c:pt idx="1">
                  <c:v>-15</c:v>
                </c:pt>
                <c:pt idx="2">
                  <c:v>-10</c:v>
                </c:pt>
                <c:pt idx="3">
                  <c:v>-5</c:v>
                </c:pt>
                <c:pt idx="4">
                  <c:v>0</c:v>
                </c:pt>
                <c:pt idx="5">
                  <c:v>5</c:v>
                </c:pt>
                <c:pt idx="6">
                  <c:v>10</c:v>
                </c:pt>
                <c:pt idx="7">
                  <c:v>15</c:v>
                </c:pt>
                <c:pt idx="8">
                  <c:v>20</c:v>
                </c:pt>
              </c:numCache>
            </c:numRef>
          </c:xVal>
          <c:yVal>
            <c:numRef>
              <c:f>Sheet1!$H$3:$H$15</c:f>
              <c:numCache>
                <c:formatCode>General</c:formatCode>
                <c:ptCount val="13"/>
                <c:pt idx="0">
                  <c:v>-1.5862625069036498</c:v>
                </c:pt>
                <c:pt idx="1">
                  <c:v>-0.93106712361752619</c:v>
                </c:pt>
                <c:pt idx="2">
                  <c:v>-0.3965656267252744</c:v>
                </c:pt>
                <c:pt idx="3">
                  <c:v>-0.13218854224133275</c:v>
                </c:pt>
                <c:pt idx="4">
                  <c:v>0</c:v>
                </c:pt>
                <c:pt idx="5">
                  <c:v>-4.5978623388567078E-2</c:v>
                </c:pt>
                <c:pt idx="6">
                  <c:v>-0.27587174033012629</c:v>
                </c:pt>
                <c:pt idx="7">
                  <c:v>-0.62645874366810972</c:v>
                </c:pt>
                <c:pt idx="8">
                  <c:v>-1.2126861918720211</c:v>
                </c:pt>
              </c:numCache>
            </c:numRef>
          </c:yVal>
          <c:smooth val="0"/>
          <c:extLst>
            <c:ext xmlns:c16="http://schemas.microsoft.com/office/drawing/2014/chart" uri="{C3380CC4-5D6E-409C-BE32-E72D297353CC}">
              <c16:uniqueId val="{00000001-571F-4C18-9C7A-E128698AA934}"/>
            </c:ext>
          </c:extLst>
        </c:ser>
        <c:ser>
          <c:idx val="2"/>
          <c:order val="2"/>
          <c:tx>
            <c:v>1.5T</c:v>
          </c:tx>
          <c:spPr>
            <a:ln w="28575">
              <a:noFill/>
            </a:ln>
          </c:spPr>
          <c:marker>
            <c:symbol val="triangle"/>
            <c:size val="4"/>
          </c:marker>
          <c:trendline>
            <c:spPr>
              <a:ln>
                <a:solidFill>
                  <a:srgbClr val="92D050"/>
                </a:solidFill>
              </a:ln>
            </c:spPr>
            <c:trendlineType val="poly"/>
            <c:order val="6"/>
            <c:dispRSqr val="0"/>
            <c:dispEq val="0"/>
          </c:trendline>
          <c:xVal>
            <c:numRef>
              <c:f>Sheet1!$B$3:$B$15</c:f>
              <c:numCache>
                <c:formatCode>General</c:formatCode>
                <c:ptCount val="13"/>
                <c:pt idx="0">
                  <c:v>-20</c:v>
                </c:pt>
                <c:pt idx="1">
                  <c:v>-15</c:v>
                </c:pt>
                <c:pt idx="2">
                  <c:v>-10</c:v>
                </c:pt>
                <c:pt idx="3">
                  <c:v>-5</c:v>
                </c:pt>
                <c:pt idx="4">
                  <c:v>0</c:v>
                </c:pt>
                <c:pt idx="5">
                  <c:v>5</c:v>
                </c:pt>
                <c:pt idx="6">
                  <c:v>10</c:v>
                </c:pt>
                <c:pt idx="7">
                  <c:v>15</c:v>
                </c:pt>
                <c:pt idx="8">
                  <c:v>20</c:v>
                </c:pt>
              </c:numCache>
            </c:numRef>
          </c:xVal>
          <c:yVal>
            <c:numRef>
              <c:f>Sheet1!$K$3:$K$15</c:f>
              <c:numCache>
                <c:formatCode>General</c:formatCode>
                <c:ptCount val="13"/>
                <c:pt idx="0">
                  <c:v>-0.20992313427505935</c:v>
                </c:pt>
                <c:pt idx="1">
                  <c:v>-0.12866256616805125</c:v>
                </c:pt>
                <c:pt idx="2">
                  <c:v>-8.8032282115298982E-2</c:v>
                </c:pt>
                <c:pt idx="3">
                  <c:v>-6.771714008892285E-2</c:v>
                </c:pt>
                <c:pt idx="4">
                  <c:v>-5.417371207083755E-2</c:v>
                </c:pt>
                <c:pt idx="5">
                  <c:v>-4.0630284052752257E-2</c:v>
                </c:pt>
                <c:pt idx="6">
                  <c:v>-1.3543428018085293E-2</c:v>
                </c:pt>
                <c:pt idx="7">
                  <c:v>0</c:v>
                </c:pt>
                <c:pt idx="8">
                  <c:v>0</c:v>
                </c:pt>
              </c:numCache>
            </c:numRef>
          </c:yVal>
          <c:smooth val="0"/>
          <c:extLst>
            <c:ext xmlns:c16="http://schemas.microsoft.com/office/drawing/2014/chart" uri="{C3380CC4-5D6E-409C-BE32-E72D297353CC}">
              <c16:uniqueId val="{00000002-571F-4C18-9C7A-E128698AA934}"/>
            </c:ext>
          </c:extLst>
        </c:ser>
        <c:ser>
          <c:idx val="3"/>
          <c:order val="3"/>
          <c:tx>
            <c:v>1T</c:v>
          </c:tx>
          <c:spPr>
            <a:ln w="28575">
              <a:noFill/>
            </a:ln>
          </c:spPr>
          <c:marker>
            <c:symbol val="x"/>
            <c:size val="4"/>
          </c:marker>
          <c:trendline>
            <c:spPr>
              <a:ln>
                <a:solidFill>
                  <a:srgbClr val="00B0F0"/>
                </a:solidFill>
              </a:ln>
            </c:spPr>
            <c:trendlineType val="poly"/>
            <c:order val="4"/>
            <c:dispRSqr val="0"/>
            <c:dispEq val="0"/>
          </c:trendline>
          <c:xVal>
            <c:numRef>
              <c:f>Sheet1!$B$3:$B$15</c:f>
              <c:numCache>
                <c:formatCode>General</c:formatCode>
                <c:ptCount val="13"/>
                <c:pt idx="0">
                  <c:v>-20</c:v>
                </c:pt>
                <c:pt idx="1">
                  <c:v>-15</c:v>
                </c:pt>
                <c:pt idx="2">
                  <c:v>-10</c:v>
                </c:pt>
                <c:pt idx="3">
                  <c:v>-5</c:v>
                </c:pt>
                <c:pt idx="4">
                  <c:v>0</c:v>
                </c:pt>
                <c:pt idx="5">
                  <c:v>5</c:v>
                </c:pt>
                <c:pt idx="6">
                  <c:v>10</c:v>
                </c:pt>
                <c:pt idx="7">
                  <c:v>15</c:v>
                </c:pt>
                <c:pt idx="8">
                  <c:v>20</c:v>
                </c:pt>
              </c:numCache>
            </c:numRef>
          </c:xVal>
          <c:yVal>
            <c:numRef>
              <c:f>Sheet1!$M$3:$M$15</c:f>
              <c:numCache>
                <c:formatCode>General</c:formatCode>
                <c:ptCount val="13"/>
                <c:pt idx="0">
                  <c:v>0.17000000000155779</c:v>
                </c:pt>
                <c:pt idx="1">
                  <c:v>0.13000000000040757</c:v>
                </c:pt>
                <c:pt idx="2">
                  <c:v>6.000000000172534E-2</c:v>
                </c:pt>
                <c:pt idx="3">
                  <c:v>1.000000000139778E-2</c:v>
                </c:pt>
                <c:pt idx="4">
                  <c:v>0</c:v>
                </c:pt>
                <c:pt idx="5">
                  <c:v>2.0000000000575113E-2</c:v>
                </c:pt>
                <c:pt idx="6">
                  <c:v>8.0000000000080007E-2</c:v>
                </c:pt>
                <c:pt idx="7">
                  <c:v>0.16000000000016001</c:v>
                </c:pt>
                <c:pt idx="8">
                  <c:v>0.26000000000081513</c:v>
                </c:pt>
              </c:numCache>
            </c:numRef>
          </c:yVal>
          <c:smooth val="0"/>
          <c:extLst>
            <c:ext xmlns:c16="http://schemas.microsoft.com/office/drawing/2014/chart" uri="{C3380CC4-5D6E-409C-BE32-E72D297353CC}">
              <c16:uniqueId val="{00000003-571F-4C18-9C7A-E128698AA934}"/>
            </c:ext>
          </c:extLst>
        </c:ser>
        <c:dLbls>
          <c:showLegendKey val="0"/>
          <c:showVal val="0"/>
          <c:showCatName val="0"/>
          <c:showSerName val="0"/>
          <c:showPercent val="0"/>
          <c:showBubbleSize val="0"/>
        </c:dLbls>
        <c:axId val="224056960"/>
        <c:axId val="224057536"/>
      </c:scatterChart>
      <c:valAx>
        <c:axId val="224056960"/>
        <c:scaling>
          <c:orientation val="minMax"/>
          <c:max val="25"/>
          <c:min val="-25"/>
        </c:scaling>
        <c:delete val="0"/>
        <c:axPos val="b"/>
        <c:title>
          <c:tx>
            <c:rich>
              <a:bodyPr/>
              <a:lstStyle/>
              <a:p>
                <a:pPr>
                  <a:defRPr/>
                </a:pPr>
                <a:r>
                  <a:rPr lang="en-US"/>
                  <a:t>Distance from magnet center (mm)</a:t>
                </a:r>
              </a:p>
            </c:rich>
          </c:tx>
          <c:overlay val="0"/>
        </c:title>
        <c:numFmt formatCode="General" sourceLinked="1"/>
        <c:majorTickMark val="out"/>
        <c:minorTickMark val="none"/>
        <c:tickLblPos val="nextTo"/>
        <c:crossAx val="224057536"/>
        <c:crossesAt val="-3.5"/>
        <c:crossBetween val="midCat"/>
        <c:majorUnit val="5"/>
      </c:valAx>
      <c:valAx>
        <c:axId val="224057536"/>
        <c:scaling>
          <c:orientation val="minMax"/>
        </c:scaling>
        <c:delete val="0"/>
        <c:axPos val="l"/>
        <c:majorGridlines/>
        <c:title>
          <c:tx>
            <c:rich>
              <a:bodyPr rot="-5400000" vert="horz"/>
              <a:lstStyle/>
              <a:p>
                <a:pPr>
                  <a:defRPr/>
                </a:pPr>
                <a:r>
                  <a:rPr lang="en-US"/>
                  <a:t>(B-Bmax)/Bmax</a:t>
                </a:r>
                <a:r>
                  <a:rPr lang="en-US" baseline="0"/>
                  <a:t> *10</a:t>
                </a:r>
                <a:r>
                  <a:rPr lang="en-US" baseline="30000"/>
                  <a:t>4</a:t>
                </a:r>
              </a:p>
            </c:rich>
          </c:tx>
          <c:layout>
            <c:manualLayout>
              <c:xMode val="edge"/>
              <c:yMode val="edge"/>
              <c:x val="1.7514632476600824E-2"/>
              <c:y val="0.24236630577427823"/>
            </c:manualLayout>
          </c:layout>
          <c:overlay val="0"/>
        </c:title>
        <c:numFmt formatCode="General" sourceLinked="1"/>
        <c:majorTickMark val="out"/>
        <c:minorTickMark val="none"/>
        <c:tickLblPos val="nextTo"/>
        <c:crossAx val="224056960"/>
        <c:crossesAt val="-25"/>
        <c:crossBetween val="midCat"/>
      </c:valAx>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86899497198059883"/>
          <c:y val="0.3655130413385827"/>
          <c:w val="8.4273829369675243E-2"/>
          <c:h val="0.35548392388451444"/>
        </c:manualLayout>
      </c:layout>
      <c:overlay val="0"/>
    </c:legend>
    <c:plotVisOnly val="1"/>
    <c:dispBlanksAs val="gap"/>
    <c:showDLblsOverMax val="0"/>
  </c:chart>
  <c:spPr>
    <a:ln>
      <a:solidFill>
        <a:schemeClr val="accent1"/>
      </a:solidFill>
    </a:ln>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1-23T18:56:30.282" idx="1">
    <p:pos x="10" y="10"/>
    <p:text/>
    <p:extLst>
      <p:ext uri="{C676402C-5697-4E1C-873F-D02D1690AC5C}">
        <p15:threadingInfo xmlns:p15="http://schemas.microsoft.com/office/powerpoint/2012/main" timeZoneBias="480"/>
      </p:ext>
    </p:extLst>
  </p:cm>
</p:cmLst>
</file>

<file path=ppt/drawings/drawing1.xml><?xml version="1.0" encoding="utf-8"?>
<c:userShapes xmlns:c="http://schemas.openxmlformats.org/drawingml/2006/chart">
  <cdr:relSizeAnchor xmlns:cdr="http://schemas.openxmlformats.org/drawingml/2006/chartDrawing">
    <cdr:from>
      <cdr:x>0.63496</cdr:x>
      <cdr:y>0.21756</cdr:y>
    </cdr:from>
    <cdr:to>
      <cdr:x>0.63909</cdr:x>
      <cdr:y>0.67622</cdr:y>
    </cdr:to>
    <cdr:cxnSp macro="">
      <cdr:nvCxnSpPr>
        <cdr:cNvPr id="3" name="Straight Connector 2">
          <a:extLst xmlns:a="http://schemas.openxmlformats.org/drawingml/2006/main">
            <a:ext uri="{FF2B5EF4-FFF2-40B4-BE49-F238E27FC236}">
              <a16:creationId xmlns:a16="http://schemas.microsoft.com/office/drawing/2014/main" id="{EB543B90-F913-4448-8480-7E8435835E73}"/>
            </a:ext>
          </a:extLst>
        </cdr:cNvPr>
        <cdr:cNvCxnSpPr/>
      </cdr:nvCxnSpPr>
      <cdr:spPr>
        <a:xfrm xmlns:a="http://schemas.openxmlformats.org/drawingml/2006/main" flipV="1">
          <a:off x="3451210" y="530506"/>
          <a:ext cx="22448" cy="1118396"/>
        </a:xfrm>
        <a:prstGeom xmlns:a="http://schemas.openxmlformats.org/drawingml/2006/main" prst="line">
          <a:avLst/>
        </a:prstGeom>
        <a:ln xmlns:a="http://schemas.openxmlformats.org/drawingml/2006/main">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0.38315</cdr:x>
      <cdr:y>0.16353</cdr:y>
    </cdr:from>
    <cdr:to>
      <cdr:x>0.38481</cdr:x>
      <cdr:y>0.64815</cdr:y>
    </cdr:to>
    <cdr:cxnSp macro="">
      <cdr:nvCxnSpPr>
        <cdr:cNvPr id="5" name="Straight Connector 4">
          <a:extLst xmlns:a="http://schemas.openxmlformats.org/drawingml/2006/main">
            <a:ext uri="{FF2B5EF4-FFF2-40B4-BE49-F238E27FC236}">
              <a16:creationId xmlns:a16="http://schemas.microsoft.com/office/drawing/2014/main" id="{6C123199-4099-443B-96E4-088A1EA69A1C}"/>
            </a:ext>
          </a:extLst>
        </cdr:cNvPr>
        <cdr:cNvCxnSpPr/>
      </cdr:nvCxnSpPr>
      <cdr:spPr>
        <a:xfrm xmlns:a="http://schemas.openxmlformats.org/drawingml/2006/main" flipV="1">
          <a:off x="2082541" y="398740"/>
          <a:ext cx="9023" cy="1181697"/>
        </a:xfrm>
        <a:prstGeom xmlns:a="http://schemas.openxmlformats.org/drawingml/2006/main" prst="line">
          <a:avLst/>
        </a:prstGeom>
        <a:ln xmlns:a="http://schemas.openxmlformats.org/drawingml/2006/main">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0.38315</cdr:x>
      <cdr:y>0.62381</cdr:y>
    </cdr:from>
    <cdr:to>
      <cdr:x>0.6355</cdr:x>
      <cdr:y>0.62381</cdr:y>
    </cdr:to>
    <cdr:cxnSp macro="">
      <cdr:nvCxnSpPr>
        <cdr:cNvPr id="4" name="Straight Arrow Connector 3">
          <a:extLst xmlns:a="http://schemas.openxmlformats.org/drawingml/2006/main">
            <a:ext uri="{FF2B5EF4-FFF2-40B4-BE49-F238E27FC236}">
              <a16:creationId xmlns:a16="http://schemas.microsoft.com/office/drawing/2014/main" id="{E5AE86FD-9D90-48FF-BA27-A5B88780D4E5}"/>
            </a:ext>
          </a:extLst>
        </cdr:cNvPr>
        <cdr:cNvCxnSpPr/>
      </cdr:nvCxnSpPr>
      <cdr:spPr>
        <a:xfrm xmlns:a="http://schemas.openxmlformats.org/drawingml/2006/main">
          <a:off x="2082541" y="1521106"/>
          <a:ext cx="1371600" cy="1"/>
        </a:xfrm>
        <a:prstGeom xmlns:a="http://schemas.openxmlformats.org/drawingml/2006/main" prst="straightConnector1">
          <a:avLst/>
        </a:prstGeom>
        <a:ln xmlns:a="http://schemas.openxmlformats.org/drawingml/2006/main">
          <a:headEnd type="triangl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0.44044</cdr:x>
      <cdr:y>0.53006</cdr:y>
    </cdr:from>
    <cdr:to>
      <cdr:x>0.55955</cdr:x>
      <cdr:y>0.61993</cdr:y>
    </cdr:to>
    <cdr:sp macro="" textlink="">
      <cdr:nvSpPr>
        <cdr:cNvPr id="6" name="TextBox 5"/>
        <cdr:cNvSpPr txBox="1"/>
      </cdr:nvSpPr>
      <cdr:spPr>
        <a:xfrm xmlns:a="http://schemas.openxmlformats.org/drawingml/2006/main">
          <a:off x="2393968" y="1292506"/>
          <a:ext cx="647404" cy="2191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17mm</a:t>
          </a:r>
        </a:p>
      </cdr:txBody>
    </cdr:sp>
  </cdr:relSizeAnchor>
  <cdr:relSizeAnchor xmlns:cdr="http://schemas.openxmlformats.org/drawingml/2006/chartDrawing">
    <cdr:from>
      <cdr:x>0.31305</cdr:x>
      <cdr:y>0.66136</cdr:y>
    </cdr:from>
    <cdr:to>
      <cdr:x>0.43216</cdr:x>
      <cdr:y>0.77377</cdr:y>
    </cdr:to>
    <cdr:sp macro="" textlink="">
      <cdr:nvSpPr>
        <cdr:cNvPr id="7" name="TextBox 6"/>
        <cdr:cNvSpPr txBox="1"/>
      </cdr:nvSpPr>
      <cdr:spPr>
        <a:xfrm xmlns:a="http://schemas.openxmlformats.org/drawingml/2006/main">
          <a:off x="1701541" y="1612652"/>
          <a:ext cx="647404" cy="2741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Hall probe</a:t>
          </a:r>
        </a:p>
      </cdr:txBody>
    </cdr:sp>
  </cdr:relSizeAnchor>
  <cdr:relSizeAnchor xmlns:cdr="http://schemas.openxmlformats.org/drawingml/2006/chartDrawing">
    <cdr:from>
      <cdr:x>0.59344</cdr:x>
      <cdr:y>0.65506</cdr:y>
    </cdr:from>
    <cdr:to>
      <cdr:x>0.71255</cdr:x>
      <cdr:y>0.81811</cdr:y>
    </cdr:to>
    <cdr:sp macro="" textlink="">
      <cdr:nvSpPr>
        <cdr:cNvPr id="8" name="TextBox 7"/>
        <cdr:cNvSpPr txBox="1"/>
      </cdr:nvSpPr>
      <cdr:spPr>
        <a:xfrm xmlns:a="http://schemas.openxmlformats.org/drawingml/2006/main">
          <a:off x="3225541" y="1597306"/>
          <a:ext cx="647404" cy="3975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NMR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EBF33E-D9A7-42CC-B598-9AD8356CBB5A}" type="datetimeFigureOut">
              <a:rPr lang="en-US" smtClean="0"/>
              <a:pPr/>
              <a:t>11/10/2021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23476699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11/10/2021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extLst>
      <p:ext uri="{BB962C8B-B14F-4D97-AF65-F5344CB8AC3E}">
        <p14:creationId xmlns:p14="http://schemas.microsoft.com/office/powerpoint/2010/main" val="258291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3</a:t>
            </a:fld>
            <a:endParaRPr lang="en-US" dirty="0"/>
          </a:p>
        </p:txBody>
      </p:sp>
    </p:spTree>
    <p:extLst>
      <p:ext uri="{BB962C8B-B14F-4D97-AF65-F5344CB8AC3E}">
        <p14:creationId xmlns:p14="http://schemas.microsoft.com/office/powerpoint/2010/main" val="63718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5</a:t>
            </a:fld>
            <a:endParaRPr lang="en-US" dirty="0"/>
          </a:p>
        </p:txBody>
      </p:sp>
    </p:spTree>
    <p:extLst>
      <p:ext uri="{BB962C8B-B14F-4D97-AF65-F5344CB8AC3E}">
        <p14:creationId xmlns:p14="http://schemas.microsoft.com/office/powerpoint/2010/main" val="199491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7</a:t>
            </a:fld>
            <a:endParaRPr lang="en-US" dirty="0"/>
          </a:p>
        </p:txBody>
      </p:sp>
    </p:spTree>
    <p:extLst>
      <p:ext uri="{BB962C8B-B14F-4D97-AF65-F5344CB8AC3E}">
        <p14:creationId xmlns:p14="http://schemas.microsoft.com/office/powerpoint/2010/main" val="1459706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BBD4D-A077-694F-949C-816E31DDFCB4}"/>
              </a:ext>
            </a:extLst>
          </p:cNvPr>
          <p:cNvSpPr/>
          <p:nvPr userDrawn="1"/>
        </p:nvSpPr>
        <p:spPr>
          <a:xfrm>
            <a:off x="0" y="4371107"/>
            <a:ext cx="9144000" cy="77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line dot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8" y="-3597"/>
            <a:ext cx="9143245" cy="5150695"/>
          </a:xfrm>
          <a:prstGeom prst="rect">
            <a:avLst/>
          </a:prstGeom>
        </p:spPr>
      </p:pic>
      <p:pic>
        <p:nvPicPr>
          <p:cNvPr id="16" name="logo SLAC">
            <a:extLst>
              <a:ext uri="{FF2B5EF4-FFF2-40B4-BE49-F238E27FC236}">
                <a16:creationId xmlns:a16="http://schemas.microsoft.com/office/drawing/2014/main" id="{9B359C41-4F1D-C34A-A6F5-56B5093A7B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05223" y="4566855"/>
            <a:ext cx="2302769" cy="669037"/>
          </a:xfrm>
          <a:prstGeom prst="rect">
            <a:avLst/>
          </a:prstGeom>
        </p:spPr>
      </p:pic>
      <p:sp>
        <p:nvSpPr>
          <p:cNvPr id="2" name="Title 1"/>
          <p:cNvSpPr>
            <a:spLocks noGrp="1"/>
          </p:cNvSpPr>
          <p:nvPr>
            <p:ph type="ctrTitle" hasCustomPrompt="1"/>
          </p:nvPr>
        </p:nvSpPr>
        <p:spPr>
          <a:xfrm>
            <a:off x="557214" y="402432"/>
            <a:ext cx="8008937" cy="1684735"/>
          </a:xfrm>
        </p:spPr>
        <p:txBody>
          <a:bodyPr anchor="b" anchorCtr="0">
            <a:noAutofit/>
          </a:bodyPr>
          <a:lstStyle>
            <a:lvl1pPr>
              <a:defRPr sz="4300" b="1" baseline="0">
                <a:solidFill>
                  <a:schemeClr val="tx1"/>
                </a:solidFill>
                <a:latin typeface="Arial" pitchFamily="34" charset="0"/>
                <a:cs typeface="Arial" pitchFamily="34" charset="0"/>
              </a:defRPr>
            </a:lvl1pPr>
          </a:lstStyle>
          <a:p>
            <a:r>
              <a:rPr lang="en-US" dirty="0"/>
              <a:t>Accelerator Systems – </a:t>
            </a:r>
            <a:br>
              <a:rPr lang="en-US" dirty="0"/>
            </a:br>
            <a:r>
              <a:rPr lang="en-US" dirty="0"/>
              <a:t>Click to edit Master title style</a:t>
            </a:r>
          </a:p>
        </p:txBody>
      </p:sp>
      <p:sp>
        <p:nvSpPr>
          <p:cNvPr id="3" name="Subtitle 2"/>
          <p:cNvSpPr>
            <a:spLocks noGrp="1"/>
          </p:cNvSpPr>
          <p:nvPr>
            <p:ph type="subTitle" idx="1"/>
          </p:nvPr>
        </p:nvSpPr>
        <p:spPr>
          <a:xfrm>
            <a:off x="577056" y="2730330"/>
            <a:ext cx="7989887" cy="1640777"/>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5" name="Text Placeholder 14"/>
          <p:cNvSpPr>
            <a:spLocks noGrp="1"/>
          </p:cNvSpPr>
          <p:nvPr>
            <p:ph type="body" sz="quarter" idx="11" hasCustomPrompt="1"/>
          </p:nvPr>
        </p:nvSpPr>
        <p:spPr>
          <a:xfrm>
            <a:off x="557214" y="2066259"/>
            <a:ext cx="8008937" cy="476917"/>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a:t>Click to edit Master subtitle style</a:t>
            </a:r>
          </a:p>
        </p:txBody>
      </p:sp>
      <p:pic>
        <p:nvPicPr>
          <p:cNvPr id="9" name="Picture 8">
            <a:extLst>
              <a:ext uri="{FF2B5EF4-FFF2-40B4-BE49-F238E27FC236}">
                <a16:creationId xmlns:a16="http://schemas.microsoft.com/office/drawing/2014/main" id="{5512191F-B767-D04B-9D40-AFF96A3B3B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7056" y="4566854"/>
            <a:ext cx="2209800" cy="324193"/>
          </a:xfrm>
          <a:prstGeom prst="rect">
            <a:avLst/>
          </a:prstGeom>
        </p:spPr>
      </p:pic>
    </p:spTree>
    <p:extLst>
      <p:ext uri="{BB962C8B-B14F-4D97-AF65-F5344CB8AC3E}">
        <p14:creationId xmlns:p14="http://schemas.microsoft.com/office/powerpoint/2010/main" val="109875187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932688"/>
            <a:ext cx="8108950" cy="3799142"/>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7" name="Straight Connector 6">
            <a:extLst>
              <a:ext uri="{FF2B5EF4-FFF2-40B4-BE49-F238E27FC236}">
                <a16:creationId xmlns:a16="http://schemas.microsoft.com/office/drawing/2014/main" id="{48F389F0-8E96-014C-BB8A-6B652A55FC2D}"/>
              </a:ext>
            </a:extLst>
          </p:cNvPr>
          <p:cNvCxnSpPr/>
          <p:nvPr userDrawn="1"/>
        </p:nvCxnSpPr>
        <p:spPr>
          <a:xfrm>
            <a:off x="23" y="805786"/>
            <a:ext cx="8553429" cy="1459"/>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0" name="Footer Placeholder 11">
            <a:extLst>
              <a:ext uri="{FF2B5EF4-FFF2-40B4-BE49-F238E27FC236}">
                <a16:creationId xmlns:a16="http://schemas.microsoft.com/office/drawing/2014/main" id="{7FA135EB-01B5-FC44-A105-B0240773EEAA}"/>
              </a:ext>
            </a:extLst>
          </p:cNvPr>
          <p:cNvSpPr>
            <a:spLocks noGrp="1"/>
          </p:cNvSpPr>
          <p:nvPr>
            <p:ph type="ftr" sz="quarter" idx="13"/>
          </p:nvPr>
        </p:nvSpPr>
        <p:spPr>
          <a:xfrm>
            <a:off x="457200" y="4857273"/>
            <a:ext cx="8001000" cy="286227"/>
          </a:xfrm>
          <a:prstGeom prst="rect">
            <a:avLst/>
          </a:prstGeom>
        </p:spPr>
        <p:txBody>
          <a:bodyPr/>
          <a:lstStyle>
            <a:lvl1pPr algn="l">
              <a:defRPr sz="825" b="0">
                <a:solidFill>
                  <a:schemeClr val="tx1"/>
                </a:solidFill>
              </a:defRPr>
            </a:lvl1pPr>
          </a:lstStyle>
          <a:p>
            <a:r>
              <a:rPr lang="en-US"/>
              <a:t>LCLS-II-HE/WBS 1.03 AS   |   &lt;TITLE&gt;                                                                F.G. Garcia                                                                                                       &lt;DATE&gt;</a:t>
            </a:r>
            <a:endParaRPr lang="en-US" dirty="0"/>
          </a:p>
        </p:txBody>
      </p:sp>
    </p:spTree>
    <p:extLst>
      <p:ext uri="{BB962C8B-B14F-4D97-AF65-F5344CB8AC3E}">
        <p14:creationId xmlns:p14="http://schemas.microsoft.com/office/powerpoint/2010/main" val="35032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cxnSp>
        <p:nvCxnSpPr>
          <p:cNvPr id="9" name="Straight Connector 8">
            <a:extLst>
              <a:ext uri="{FF2B5EF4-FFF2-40B4-BE49-F238E27FC236}">
                <a16:creationId xmlns:a16="http://schemas.microsoft.com/office/drawing/2014/main" id="{A6AEA475-1ED8-9645-B4EF-0988CABBA932}"/>
              </a:ext>
            </a:extLst>
          </p:cNvPr>
          <p:cNvCxnSpPr/>
          <p:nvPr userDrawn="1"/>
        </p:nvCxnSpPr>
        <p:spPr>
          <a:xfrm>
            <a:off x="23" y="805786"/>
            <a:ext cx="8553429" cy="1459"/>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7" name="Footer Placeholder 11">
            <a:extLst>
              <a:ext uri="{FF2B5EF4-FFF2-40B4-BE49-F238E27FC236}">
                <a16:creationId xmlns:a16="http://schemas.microsoft.com/office/drawing/2014/main" id="{7FA135EB-01B5-FC44-A105-B0240773EEAA}"/>
              </a:ext>
            </a:extLst>
          </p:cNvPr>
          <p:cNvSpPr>
            <a:spLocks noGrp="1"/>
          </p:cNvSpPr>
          <p:nvPr>
            <p:ph type="ftr" sz="quarter" idx="13"/>
          </p:nvPr>
        </p:nvSpPr>
        <p:spPr>
          <a:xfrm>
            <a:off x="457200" y="4857273"/>
            <a:ext cx="8001000" cy="286227"/>
          </a:xfrm>
          <a:prstGeom prst="rect">
            <a:avLst/>
          </a:prstGeom>
        </p:spPr>
        <p:txBody>
          <a:bodyPr/>
          <a:lstStyle>
            <a:lvl1pPr algn="l">
              <a:defRPr sz="825" b="0">
                <a:solidFill>
                  <a:schemeClr val="tx1"/>
                </a:solidFill>
              </a:defRPr>
            </a:lvl1pPr>
          </a:lstStyle>
          <a:p>
            <a:r>
              <a:rPr lang="en-US"/>
              <a:t>LCLS-II-HE/WBS 1.03 AS   |   &lt;TITLE&gt;                                                                F.G. Garcia                                                                                                       &lt;DATE&gt;</a:t>
            </a:r>
            <a:endParaRPr lang="en-US" dirty="0"/>
          </a:p>
        </p:txBody>
      </p:sp>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932688"/>
            <a:ext cx="3886200" cy="379914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15"/>
          <p:cNvSpPr>
            <a:spLocks noGrp="1"/>
          </p:cNvSpPr>
          <p:nvPr>
            <p:ph sz="quarter" idx="15"/>
          </p:nvPr>
        </p:nvSpPr>
        <p:spPr>
          <a:xfrm>
            <a:off x="4648200" y="939547"/>
            <a:ext cx="3886200" cy="379914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a:extLst>
              <a:ext uri="{FF2B5EF4-FFF2-40B4-BE49-F238E27FC236}">
                <a16:creationId xmlns:a16="http://schemas.microsoft.com/office/drawing/2014/main" id="{9B1D21D4-D160-3D44-A842-E3C1D06D8DD2}"/>
              </a:ext>
            </a:extLst>
          </p:cNvPr>
          <p:cNvCxnSpPr/>
          <p:nvPr userDrawn="1"/>
        </p:nvCxnSpPr>
        <p:spPr>
          <a:xfrm>
            <a:off x="23" y="805786"/>
            <a:ext cx="8553429" cy="1459"/>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0" name="Footer Placeholder 11">
            <a:extLst>
              <a:ext uri="{FF2B5EF4-FFF2-40B4-BE49-F238E27FC236}">
                <a16:creationId xmlns:a16="http://schemas.microsoft.com/office/drawing/2014/main" id="{7FA135EB-01B5-FC44-A105-B0240773EEAA}"/>
              </a:ext>
            </a:extLst>
          </p:cNvPr>
          <p:cNvSpPr>
            <a:spLocks noGrp="1"/>
          </p:cNvSpPr>
          <p:nvPr>
            <p:ph type="ftr" sz="quarter" idx="13"/>
          </p:nvPr>
        </p:nvSpPr>
        <p:spPr>
          <a:xfrm>
            <a:off x="457200" y="4857273"/>
            <a:ext cx="8001000" cy="286227"/>
          </a:xfrm>
          <a:prstGeom prst="rect">
            <a:avLst/>
          </a:prstGeom>
        </p:spPr>
        <p:txBody>
          <a:bodyPr/>
          <a:lstStyle>
            <a:lvl1pPr algn="l">
              <a:defRPr sz="825" b="0">
                <a:solidFill>
                  <a:schemeClr val="tx1"/>
                </a:solidFill>
              </a:defRPr>
            </a:lvl1pPr>
          </a:lstStyle>
          <a:p>
            <a:r>
              <a:rPr lang="en-US"/>
              <a:t>LCLS-II-HE/WBS 1.03 AS   |   &lt;TITLE&gt;                                                                F.G. Garcia                                                                                                       &lt;DATE&gt;</a:t>
            </a:r>
            <a:endParaRPr lang="en-US" dirty="0"/>
          </a:p>
        </p:txBody>
      </p:sp>
    </p:spTree>
    <p:extLst>
      <p:ext uri="{BB962C8B-B14F-4D97-AF65-F5344CB8AC3E}">
        <p14:creationId xmlns:p14="http://schemas.microsoft.com/office/powerpoint/2010/main" val="35032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939546"/>
            <a:ext cx="2442340" cy="1860804"/>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3646488" y="2914650"/>
            <a:ext cx="2442340" cy="1824038"/>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6242954" y="932688"/>
            <a:ext cx="2442340" cy="3799142"/>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457201" y="932688"/>
            <a:ext cx="3013075" cy="37991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0" name="Straight Connector 9">
            <a:extLst>
              <a:ext uri="{FF2B5EF4-FFF2-40B4-BE49-F238E27FC236}">
                <a16:creationId xmlns:a16="http://schemas.microsoft.com/office/drawing/2014/main" id="{672708D5-8B4B-0D43-BC48-4E38959BC794}"/>
              </a:ext>
            </a:extLst>
          </p:cNvPr>
          <p:cNvCxnSpPr/>
          <p:nvPr userDrawn="1"/>
        </p:nvCxnSpPr>
        <p:spPr>
          <a:xfrm>
            <a:off x="23" y="805786"/>
            <a:ext cx="8553429" cy="1459"/>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4" name="Footer Placeholder 11">
            <a:extLst>
              <a:ext uri="{FF2B5EF4-FFF2-40B4-BE49-F238E27FC236}">
                <a16:creationId xmlns:a16="http://schemas.microsoft.com/office/drawing/2014/main" id="{7FA135EB-01B5-FC44-A105-B0240773EEAA}"/>
              </a:ext>
            </a:extLst>
          </p:cNvPr>
          <p:cNvSpPr>
            <a:spLocks noGrp="1"/>
          </p:cNvSpPr>
          <p:nvPr>
            <p:ph type="ftr" sz="quarter" idx="13"/>
          </p:nvPr>
        </p:nvSpPr>
        <p:spPr>
          <a:xfrm>
            <a:off x="457200" y="4857273"/>
            <a:ext cx="8001000" cy="286227"/>
          </a:xfrm>
          <a:prstGeom prst="rect">
            <a:avLst/>
          </a:prstGeom>
        </p:spPr>
        <p:txBody>
          <a:bodyPr/>
          <a:lstStyle>
            <a:lvl1pPr algn="l">
              <a:defRPr sz="825" b="0">
                <a:solidFill>
                  <a:schemeClr val="tx1"/>
                </a:solidFill>
              </a:defRPr>
            </a:lvl1pPr>
          </a:lstStyle>
          <a:p>
            <a:r>
              <a:rPr lang="en-US"/>
              <a:t>LCLS-II-HE/WBS 1.03 AS   |   &lt;TITLE&gt;                                                                F.G. Garcia                                                                                                       &lt;DATE&gt;</a:t>
            </a:r>
            <a:endParaRPr lang="en-US" dirty="0"/>
          </a:p>
        </p:txBody>
      </p:sp>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932688"/>
            <a:ext cx="2667000" cy="3799142"/>
          </a:xfrm>
        </p:spPr>
        <p:txBody>
          <a:bodyPr/>
          <a:lstStyle/>
          <a:p>
            <a:r>
              <a:rPr lang="en-US"/>
              <a:t>Click icon to add chart</a:t>
            </a:r>
            <a:endParaRPr lang="en-CA" dirty="0"/>
          </a:p>
        </p:txBody>
      </p:sp>
      <p:sp>
        <p:nvSpPr>
          <p:cNvPr id="5" name="Content Placeholder 4"/>
          <p:cNvSpPr>
            <a:spLocks noGrp="1"/>
          </p:cNvSpPr>
          <p:nvPr>
            <p:ph sz="quarter" idx="16"/>
          </p:nvPr>
        </p:nvSpPr>
        <p:spPr>
          <a:xfrm>
            <a:off x="457200" y="932688"/>
            <a:ext cx="5484812" cy="37991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a:extLst>
              <a:ext uri="{FF2B5EF4-FFF2-40B4-BE49-F238E27FC236}">
                <a16:creationId xmlns:a16="http://schemas.microsoft.com/office/drawing/2014/main" id="{6ACA4485-1AFB-BE41-B00F-539571BEAD78}"/>
              </a:ext>
            </a:extLst>
          </p:cNvPr>
          <p:cNvCxnSpPr/>
          <p:nvPr userDrawn="1"/>
        </p:nvCxnSpPr>
        <p:spPr>
          <a:xfrm>
            <a:off x="23" y="805786"/>
            <a:ext cx="8553429" cy="1459"/>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0" name="Footer Placeholder 11">
            <a:extLst>
              <a:ext uri="{FF2B5EF4-FFF2-40B4-BE49-F238E27FC236}">
                <a16:creationId xmlns:a16="http://schemas.microsoft.com/office/drawing/2014/main" id="{7FA135EB-01B5-FC44-A105-B0240773EEAA}"/>
              </a:ext>
            </a:extLst>
          </p:cNvPr>
          <p:cNvSpPr>
            <a:spLocks noGrp="1"/>
          </p:cNvSpPr>
          <p:nvPr>
            <p:ph type="ftr" sz="quarter" idx="13"/>
          </p:nvPr>
        </p:nvSpPr>
        <p:spPr>
          <a:xfrm>
            <a:off x="457200" y="4857273"/>
            <a:ext cx="8001000" cy="286227"/>
          </a:xfrm>
          <a:prstGeom prst="rect">
            <a:avLst/>
          </a:prstGeom>
        </p:spPr>
        <p:txBody>
          <a:bodyPr/>
          <a:lstStyle>
            <a:lvl1pPr algn="l">
              <a:defRPr sz="825" b="0">
                <a:solidFill>
                  <a:schemeClr val="tx1"/>
                </a:solidFill>
              </a:defRPr>
            </a:lvl1pPr>
          </a:lstStyle>
          <a:p>
            <a:r>
              <a:rPr lang="en-US"/>
              <a:t>LCLS-II-HE/WBS 1.03 AS   |   &lt;TITLE&gt;                                                                F.G. Garcia                                                                                                       &lt;DATE&gt;</a:t>
            </a:r>
            <a:endParaRPr lang="en-US" dirty="0"/>
          </a:p>
        </p:txBody>
      </p:sp>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5143500"/>
          </a:xfrm>
        </p:spPr>
        <p:txBody>
          <a:bodyPr lIns="432000"/>
          <a:lstStyle>
            <a:lvl1pPr>
              <a:defRPr b="1" baseline="0">
                <a:solidFill>
                  <a:srgbClr val="FF0000"/>
                </a:solidFill>
              </a:defRPr>
            </a:lvl1pPr>
          </a:lstStyle>
          <a:p>
            <a:r>
              <a:rPr lang="en-CA" dirty="0"/>
              <a:t/>
            </a:r>
            <a:br>
              <a:rPr lang="en-CA" dirty="0"/>
            </a:br>
            <a:r>
              <a:rPr lang="en-CA" dirty="0"/>
              <a:t/>
            </a:r>
            <a:br>
              <a:rPr lang="en-CA" dirty="0"/>
            </a:br>
            <a:r>
              <a:rPr lang="en-CA" dirty="0"/>
              <a:t/>
            </a:r>
            <a:br>
              <a:rPr lang="en-CA" dirty="0"/>
            </a:br>
            <a:r>
              <a:rPr lang="en-CA" dirty="0"/>
              <a:t/>
            </a:r>
            <a:br>
              <a:rPr lang="en-CA" dirty="0"/>
            </a:br>
            <a:r>
              <a:rPr lang="en-CA" dirty="0"/>
              <a:t/>
            </a:r>
            <a:br>
              <a:rPr lang="en-CA" dirty="0"/>
            </a:br>
            <a:r>
              <a:rPr lang="en-CA" dirty="0"/>
              <a:t/>
            </a: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Footer Placeholder 11">
            <a:extLst>
              <a:ext uri="{FF2B5EF4-FFF2-40B4-BE49-F238E27FC236}">
                <a16:creationId xmlns:a16="http://schemas.microsoft.com/office/drawing/2014/main" id="{7FA135EB-01B5-FC44-A105-B0240773EEAA}"/>
              </a:ext>
            </a:extLst>
          </p:cNvPr>
          <p:cNvSpPr>
            <a:spLocks noGrp="1"/>
          </p:cNvSpPr>
          <p:nvPr>
            <p:ph type="ftr" sz="quarter" idx="13"/>
          </p:nvPr>
        </p:nvSpPr>
        <p:spPr>
          <a:xfrm>
            <a:off x="457200" y="4857273"/>
            <a:ext cx="8001000" cy="286227"/>
          </a:xfrm>
          <a:prstGeom prst="rect">
            <a:avLst/>
          </a:prstGeom>
        </p:spPr>
        <p:txBody>
          <a:bodyPr/>
          <a:lstStyle>
            <a:lvl1pPr algn="l">
              <a:defRPr sz="825" b="0">
                <a:solidFill>
                  <a:schemeClr val="tx1"/>
                </a:solidFill>
              </a:defRPr>
            </a:lvl1pPr>
          </a:lstStyle>
          <a:p>
            <a:r>
              <a:rPr lang="en-US"/>
              <a:t>LCLS-II-HE/WBS 1.03 AS   |   &lt;TITLE&gt;                                                                F.G. Garcia                                                                                                       &lt;DATE&gt;</a:t>
            </a:r>
            <a:endParaRPr lang="en-US" dirty="0"/>
          </a:p>
        </p:txBody>
      </p:sp>
    </p:spTree>
    <p:extLst>
      <p:ext uri="{BB962C8B-B14F-4D97-AF65-F5344CB8AC3E}">
        <p14:creationId xmlns:p14="http://schemas.microsoft.com/office/powerpoint/2010/main" val="12769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96818"/>
            <a:ext cx="8103570" cy="564775"/>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65761" y="932688"/>
            <a:ext cx="8109919" cy="37719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66150" y="4738688"/>
            <a:ext cx="318932" cy="404813"/>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5" r:id="rId3"/>
    <p:sldLayoutId id="2147483674" r:id="rId4"/>
    <p:sldLayoutId id="2147483671" r:id="rId5"/>
    <p:sldLayoutId id="2147483672" r:id="rId6"/>
    <p:sldLayoutId id="2147483673" r:id="rId7"/>
  </p:sldLayoutIdLst>
  <p:hf hdr="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44463" y="2337034"/>
            <a:ext cx="6891573" cy="626925"/>
          </a:xfrm>
        </p:spPr>
        <p:txBody>
          <a:bodyPr/>
          <a:lstStyle/>
          <a:p>
            <a:r>
              <a:rPr lang="en-CA" sz="2800" dirty="0"/>
              <a:t/>
            </a:r>
            <a:br>
              <a:rPr lang="en-CA" sz="2800" dirty="0"/>
            </a:br>
            <a:r>
              <a:rPr lang="en-CA" sz="3600" dirty="0"/>
              <a:t/>
            </a:r>
            <a:br>
              <a:rPr lang="en-CA" sz="3600" dirty="0"/>
            </a:br>
            <a:r>
              <a:rPr lang="en-US" sz="3200" dirty="0"/>
              <a:t>LCLS-II-HE SXU short prototype measurements at SLAC</a:t>
            </a:r>
            <a:endParaRPr lang="en-CA" sz="3200" dirty="0"/>
          </a:p>
        </p:txBody>
      </p:sp>
      <p:sp>
        <p:nvSpPr>
          <p:cNvPr id="5" name="Text Placeholder 4"/>
          <p:cNvSpPr>
            <a:spLocks noGrp="1"/>
          </p:cNvSpPr>
          <p:nvPr>
            <p:ph type="body" sz="quarter" idx="11"/>
          </p:nvPr>
        </p:nvSpPr>
        <p:spPr>
          <a:xfrm>
            <a:off x="144463" y="3814067"/>
            <a:ext cx="8008937" cy="553823"/>
          </a:xfrm>
        </p:spPr>
        <p:txBody>
          <a:bodyPr/>
          <a:lstStyle/>
          <a:p>
            <a:r>
              <a:rPr lang="en-US" sz="1400" dirty="0"/>
              <a:t>Yurii Levashov &amp; Zack Wolf</a:t>
            </a:r>
          </a:p>
          <a:p>
            <a:r>
              <a:rPr lang="en-US" sz="1400" dirty="0"/>
              <a:t>1/26/2021</a:t>
            </a:r>
          </a:p>
          <a:p>
            <a:endParaRPr lang="en-CA" sz="1400" dirty="0"/>
          </a:p>
        </p:txBody>
      </p:sp>
      <p:sp>
        <p:nvSpPr>
          <p:cNvPr id="3" name="TextBox 2"/>
          <p:cNvSpPr txBox="1"/>
          <p:nvPr/>
        </p:nvSpPr>
        <p:spPr>
          <a:xfrm>
            <a:off x="3724102" y="4993877"/>
            <a:ext cx="184731"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730" y="209550"/>
            <a:ext cx="5073070" cy="14422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29400" y="3016222"/>
            <a:ext cx="2133599" cy="1977655"/>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2551" y="3295853"/>
            <a:ext cx="2133600" cy="352755"/>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70274" y="3726521"/>
            <a:ext cx="2131523" cy="666101"/>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15782" y="4515778"/>
            <a:ext cx="1711157" cy="365760"/>
          </a:xfrm>
          <a:prstGeom prst="rect">
            <a:avLst/>
          </a:prstGeom>
        </p:spPr>
      </p:pic>
      <p:pic>
        <p:nvPicPr>
          <p:cNvPr id="10" name="Picture 9" descr="A close up of a sign&#10;&#10;Description automatically generated">
            <a:extLst>
              <a:ext uri="{FF2B5EF4-FFF2-40B4-BE49-F238E27FC236}">
                <a16:creationId xmlns:a16="http://schemas.microsoft.com/office/drawing/2014/main" id="{F1BCA79C-24F2-4455-93F9-8289EFB5C850}"/>
              </a:ext>
            </a:extLst>
          </p:cNvPr>
          <p:cNvPicPr>
            <a:picLocks noChangeAspect="1"/>
          </p:cNvPicPr>
          <p:nvPr/>
        </p:nvPicPr>
        <p:blipFill>
          <a:blip r:embed="rId8"/>
          <a:stretch>
            <a:fillRect/>
          </a:stretch>
        </p:blipFill>
        <p:spPr>
          <a:xfrm>
            <a:off x="4943574" y="4097238"/>
            <a:ext cx="1634223" cy="896639"/>
          </a:xfrm>
          <a:prstGeom prst="rect">
            <a:avLst/>
          </a:prstGeom>
        </p:spPr>
      </p:pic>
    </p:spTree>
    <p:extLst>
      <p:ext uri="{BB962C8B-B14F-4D97-AF65-F5344CB8AC3E}">
        <p14:creationId xmlns:p14="http://schemas.microsoft.com/office/powerpoint/2010/main" val="1803776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a:t>Outline</a:t>
            </a:r>
          </a:p>
        </p:txBody>
      </p:sp>
      <p:sp>
        <p:nvSpPr>
          <p:cNvPr id="4" name="Content Placeholder 3"/>
          <p:cNvSpPr>
            <a:spLocks noGrp="1"/>
          </p:cNvSpPr>
          <p:nvPr>
            <p:ph sz="quarter" idx="14"/>
          </p:nvPr>
        </p:nvSpPr>
        <p:spPr>
          <a:xfrm>
            <a:off x="3315085" y="1086932"/>
            <a:ext cx="5587926" cy="3237418"/>
          </a:xfrm>
        </p:spPr>
        <p:txBody>
          <a:bodyPr>
            <a:normAutofit/>
          </a:bodyPr>
          <a:lstStyle/>
          <a:p>
            <a:r>
              <a:rPr lang="en-US" sz="1800" dirty="0"/>
              <a:t>LBNL will make two short magnet structures instead of one and ship them to SLAC.</a:t>
            </a:r>
          </a:p>
          <a:p>
            <a:r>
              <a:rPr lang="en-US" sz="1800" dirty="0"/>
              <a:t>At SLAC we’ll assemble them on a 1m long prototype frame, leftover from LSLC-II project. </a:t>
            </a:r>
          </a:p>
          <a:p>
            <a:r>
              <a:rPr lang="en-US" sz="1800" dirty="0"/>
              <a:t>The frame to be evaluated and any required changes to be made in advance of receiving the magnet structures.</a:t>
            </a:r>
          </a:p>
          <a:p>
            <a:r>
              <a:rPr lang="en-US" sz="1800" dirty="0"/>
              <a:t>Tests will be performed on the short prototype at SLAC MMF.</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3402" y="1843503"/>
            <a:ext cx="3725107" cy="2286001"/>
          </a:xfrm>
          <a:prstGeom prst="rect">
            <a:avLst/>
          </a:prstGeom>
        </p:spPr>
      </p:pic>
    </p:spTree>
    <p:extLst>
      <p:ext uri="{BB962C8B-B14F-4D97-AF65-F5344CB8AC3E}">
        <p14:creationId xmlns:p14="http://schemas.microsoft.com/office/powerpoint/2010/main" val="93528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5" name="Title 2"/>
          <p:cNvSpPr>
            <a:spLocks noGrp="1"/>
          </p:cNvSpPr>
          <p:nvPr>
            <p:ph type="title"/>
          </p:nvPr>
        </p:nvSpPr>
        <p:spPr/>
        <p:txBody>
          <a:bodyPr/>
          <a:lstStyle/>
          <a:p>
            <a:r>
              <a:rPr lang="en-US" dirty="0"/>
              <a:t>Motivation &amp; Scope</a:t>
            </a:r>
          </a:p>
        </p:txBody>
      </p:sp>
      <p:sp>
        <p:nvSpPr>
          <p:cNvPr id="6" name="TextBox 5"/>
          <p:cNvSpPr txBox="1"/>
          <p:nvPr/>
        </p:nvSpPr>
        <p:spPr>
          <a:xfrm>
            <a:off x="150901" y="1193275"/>
            <a:ext cx="8916899" cy="3359675"/>
          </a:xfrm>
          <a:prstGeom prst="rect">
            <a:avLst/>
          </a:prstGeom>
          <a:noFill/>
        </p:spPr>
        <p:txBody>
          <a:bodyPr wrap="square" rtlCol="0">
            <a:normAutofit/>
          </a:bodyPr>
          <a:lstStyle/>
          <a:p>
            <a:pPr>
              <a:lnSpc>
                <a:spcPct val="150000"/>
              </a:lnSpc>
            </a:pPr>
            <a:r>
              <a:rPr lang="en-US" dirty="0"/>
              <a:t>Evaluate the new magnetic design, confirm that it meets all the requirements. Get prepared in advance for the full-scale prototype tuning.</a:t>
            </a:r>
            <a:endParaRPr lang="en-US" b="1" dirty="0"/>
          </a:p>
          <a:p>
            <a:pPr>
              <a:lnSpc>
                <a:spcPct val="150000"/>
              </a:lnSpc>
            </a:pPr>
            <a:r>
              <a:rPr lang="en-US" b="1" dirty="0"/>
              <a:t>Tests:</a:t>
            </a:r>
          </a:p>
          <a:p>
            <a:pPr lvl="1" indent="-228600">
              <a:spcBef>
                <a:spcPts val="600"/>
              </a:spcBef>
              <a:buFont typeface="Arial" panose="020B0604020202020204" pitchFamily="34" charset="0"/>
              <a:buChar char="•"/>
            </a:pPr>
            <a:r>
              <a:rPr lang="en-US" dirty="0"/>
              <a:t>Evaluate magnetic structure design.</a:t>
            </a:r>
          </a:p>
          <a:p>
            <a:pPr lvl="1" indent="-228600">
              <a:spcBef>
                <a:spcPts val="600"/>
              </a:spcBef>
              <a:buFont typeface="Arial" panose="020B0604020202020204" pitchFamily="34" charset="0"/>
              <a:buChar char="•"/>
            </a:pPr>
            <a:r>
              <a:rPr lang="en-US" dirty="0"/>
              <a:t>Study shim signatures and saturation effects. </a:t>
            </a:r>
          </a:p>
          <a:p>
            <a:pPr lvl="1" indent="-228600">
              <a:spcBef>
                <a:spcPts val="600"/>
              </a:spcBef>
              <a:buFont typeface="Arial" panose="020B0604020202020204" pitchFamily="34" charset="0"/>
              <a:buChar char="•"/>
            </a:pPr>
            <a:r>
              <a:rPr lang="en-US" dirty="0"/>
              <a:t>Evaluate effect of uniformity of magnetization of the magnet blocks.</a:t>
            </a:r>
          </a:p>
          <a:p>
            <a:pPr lvl="1" indent="-228600">
              <a:spcBef>
                <a:spcPts val="600"/>
              </a:spcBef>
              <a:buFont typeface="Arial" panose="020B0604020202020204" pitchFamily="34" charset="0"/>
              <a:buChar char="•"/>
            </a:pPr>
            <a:r>
              <a:rPr lang="en-US" dirty="0"/>
              <a:t>Study Hall probe measurements at Kugler bench and Hall probe calibration.</a:t>
            </a:r>
          </a:p>
          <a:p>
            <a:pPr lvl="1" indent="-228600">
              <a:spcBef>
                <a:spcPts val="600"/>
              </a:spcBef>
              <a:buFont typeface="Arial" panose="020B0604020202020204" pitchFamily="34" charset="0"/>
              <a:buChar char="•"/>
            </a:pPr>
            <a:r>
              <a:rPr lang="en-US" dirty="0"/>
              <a:t>Study magnet crosstalk between SXU undulator and the phase shifter.</a:t>
            </a:r>
          </a:p>
          <a:p>
            <a:pPr lvl="1" indent="-228600">
              <a:spcBef>
                <a:spcPts val="600"/>
              </a:spcBef>
              <a:buFont typeface="Arial" panose="020B0604020202020204" pitchFamily="34" charset="0"/>
              <a:buChar char="•"/>
            </a:pPr>
            <a:endParaRPr lang="en-US" dirty="0"/>
          </a:p>
        </p:txBody>
      </p:sp>
      <p:sp>
        <p:nvSpPr>
          <p:cNvPr id="7" name="TextBox 6"/>
          <p:cNvSpPr txBox="1"/>
          <p:nvPr/>
        </p:nvSpPr>
        <p:spPr>
          <a:xfrm>
            <a:off x="381000" y="4851312"/>
            <a:ext cx="3012363" cy="246221"/>
          </a:xfrm>
          <a:prstGeom prst="rect">
            <a:avLst/>
          </a:prstGeom>
          <a:noFill/>
        </p:spPr>
        <p:txBody>
          <a:bodyPr wrap="none" rtlCol="0">
            <a:spAutoFit/>
          </a:bodyPr>
          <a:lstStyle/>
          <a:p>
            <a:r>
              <a:rPr lang="en-US" sz="1000" dirty="0" err="1"/>
              <a:t>Z.Wolf</a:t>
            </a:r>
            <a:r>
              <a:rPr lang="en-US" sz="1000" dirty="0"/>
              <a:t>, </a:t>
            </a:r>
            <a:r>
              <a:rPr lang="en-US" sz="1000" dirty="0" err="1"/>
              <a:t>Y.Levashov</a:t>
            </a:r>
            <a:r>
              <a:rPr lang="en-US" sz="1000" dirty="0"/>
              <a:t> “10 Pole Prototype At SLAC”</a:t>
            </a:r>
          </a:p>
        </p:txBody>
      </p:sp>
    </p:spTree>
    <p:extLst>
      <p:ext uri="{BB962C8B-B14F-4D97-AF65-F5344CB8AC3E}">
        <p14:creationId xmlns:p14="http://schemas.microsoft.com/office/powerpoint/2010/main" val="179754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a:t>Magnetic structure design</a:t>
            </a:r>
          </a:p>
        </p:txBody>
      </p:sp>
      <p:sp>
        <p:nvSpPr>
          <p:cNvPr id="4" name="Content Placeholder 3"/>
          <p:cNvSpPr>
            <a:spLocks noGrp="1"/>
          </p:cNvSpPr>
          <p:nvPr>
            <p:ph sz="quarter" idx="14"/>
          </p:nvPr>
        </p:nvSpPr>
        <p:spPr>
          <a:xfrm>
            <a:off x="451822" y="1178169"/>
            <a:ext cx="8427882" cy="3799142"/>
          </a:xfrm>
        </p:spPr>
        <p:txBody>
          <a:bodyPr>
            <a:normAutofit/>
          </a:bodyPr>
          <a:lstStyle/>
          <a:p>
            <a:r>
              <a:rPr lang="en-US" sz="1800" dirty="0"/>
              <a:t>Evaluate end pole design (dimensions, strength and positioning of the magnets should not result in a noticeable beam trajectory kick and offset at all gaps in operational range), check if the peak field tolerance is met.</a:t>
            </a:r>
          </a:p>
          <a:p>
            <a:endParaRPr lang="en-US" sz="1800" dirty="0"/>
          </a:p>
          <a:p>
            <a:r>
              <a:rPr lang="en-US" sz="1800" dirty="0"/>
              <a:t>Test: </a:t>
            </a:r>
          </a:p>
          <a:p>
            <a:r>
              <a:rPr lang="en-US" sz="1800" dirty="0"/>
              <a:t>Measure the prototype with calibrated Hall probe, analyze the fields. Measure field integrals vs. gap.</a:t>
            </a:r>
          </a:p>
          <a:p>
            <a:r>
              <a:rPr lang="en-US" sz="1800" dirty="0"/>
              <a:t>It will take a week for initial installation, alignment, Hall probe calibration, touch probe and Hall probe measurements, and for small modifications to our measurement and simulations software.</a:t>
            </a:r>
          </a:p>
          <a:p>
            <a:endParaRPr lang="en-US" sz="1800" dirty="0"/>
          </a:p>
        </p:txBody>
      </p:sp>
    </p:spTree>
    <p:extLst>
      <p:ext uri="{BB962C8B-B14F-4D97-AF65-F5344CB8AC3E}">
        <p14:creationId xmlns:p14="http://schemas.microsoft.com/office/powerpoint/2010/main" val="121722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a:t>Shim signatures and saturation effects. </a:t>
            </a:r>
          </a:p>
        </p:txBody>
      </p:sp>
      <p:sp>
        <p:nvSpPr>
          <p:cNvPr id="4" name="Content Placeholder 3"/>
          <p:cNvSpPr>
            <a:spLocks noGrp="1"/>
          </p:cNvSpPr>
          <p:nvPr>
            <p:ph sz="quarter" idx="14"/>
          </p:nvPr>
        </p:nvSpPr>
        <p:spPr>
          <a:xfrm>
            <a:off x="3388706" y="3361398"/>
            <a:ext cx="5782188" cy="1645220"/>
          </a:xfrm>
        </p:spPr>
        <p:txBody>
          <a:bodyPr>
            <a:noAutofit/>
          </a:bodyPr>
          <a:lstStyle/>
          <a:p>
            <a:r>
              <a:rPr lang="en-US" sz="1800" dirty="0"/>
              <a:t>Test:  Measure the field integrals vs. gap, install a shim, measure again, and calculate shim signatures. Do it for poles with different strength and for different types of shims. Evaluate if shims are adequate for tuning.  </a:t>
            </a:r>
          </a:p>
          <a:p>
            <a:r>
              <a:rPr lang="en-US" sz="1800" dirty="0"/>
              <a:t>~2 weeks. </a:t>
            </a:r>
          </a:p>
          <a:p>
            <a:endParaRPr lang="en-US" sz="180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 y="895350"/>
            <a:ext cx="3352799" cy="2038350"/>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0" y="2933700"/>
            <a:ext cx="3352800" cy="2209800"/>
          </a:xfrm>
          <a:prstGeom prst="rect">
            <a:avLst/>
          </a:prstGeom>
          <a:noFill/>
          <a:ln>
            <a:noFill/>
          </a:ln>
        </p:spPr>
      </p:pic>
      <p:graphicFrame>
        <p:nvGraphicFramePr>
          <p:cNvPr id="11" name="Chart 10"/>
          <p:cNvGraphicFramePr/>
          <p:nvPr>
            <p:extLst>
              <p:ext uri="{D42A27DB-BD31-4B8C-83A1-F6EECF244321}">
                <p14:modId xmlns:p14="http://schemas.microsoft.com/office/powerpoint/2010/main" val="1429991560"/>
              </p:ext>
            </p:extLst>
          </p:nvPr>
        </p:nvGraphicFramePr>
        <p:xfrm>
          <a:off x="3831945" y="1102933"/>
          <a:ext cx="4738687" cy="22597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2137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a:t>Non-uniformity of magnetization of magnet blocks</a:t>
            </a:r>
          </a:p>
        </p:txBody>
      </p:sp>
      <p:sp>
        <p:nvSpPr>
          <p:cNvPr id="4" name="Content Placeholder 3"/>
          <p:cNvSpPr>
            <a:spLocks noGrp="1"/>
          </p:cNvSpPr>
          <p:nvPr>
            <p:ph sz="quarter" idx="14"/>
          </p:nvPr>
        </p:nvSpPr>
        <p:spPr>
          <a:xfrm>
            <a:off x="446442" y="1353682"/>
            <a:ext cx="8108950" cy="3799142"/>
          </a:xfrm>
        </p:spPr>
        <p:txBody>
          <a:bodyPr>
            <a:normAutofit/>
          </a:bodyPr>
          <a:lstStyle/>
          <a:p>
            <a:r>
              <a:rPr lang="en-US" sz="1800" dirty="0"/>
              <a:t>Larger blocks lead to larger magnetization uniformities and error fields. Sorting will reduce the errors.</a:t>
            </a:r>
          </a:p>
          <a:p>
            <a:r>
              <a:rPr lang="en-US" sz="1800" dirty="0"/>
              <a:t>Shims and magnetization errors have different gap dependencies.</a:t>
            </a:r>
          </a:p>
          <a:p>
            <a:endParaRPr lang="en-US" sz="1800" dirty="0"/>
          </a:p>
          <a:p>
            <a:r>
              <a:rPr lang="en-US" sz="1800" dirty="0"/>
              <a:t>Test:</a:t>
            </a:r>
          </a:p>
          <a:p>
            <a:r>
              <a:rPr lang="en-US" sz="1800" dirty="0"/>
              <a:t>Have field integrals vs. gaps measured. Compare with shim signatures.</a:t>
            </a:r>
          </a:p>
          <a:p>
            <a:r>
              <a:rPr lang="en-US" sz="1800" dirty="0"/>
              <a:t>Evaluate any required strategies for dealing with magnetization errors. </a:t>
            </a:r>
          </a:p>
        </p:txBody>
      </p:sp>
    </p:spTree>
    <p:extLst>
      <p:ext uri="{BB962C8B-B14F-4D97-AF65-F5344CB8AC3E}">
        <p14:creationId xmlns:p14="http://schemas.microsoft.com/office/powerpoint/2010/main" val="73563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a:t>Hall probe calibration accuracy.</a:t>
            </a:r>
          </a:p>
        </p:txBody>
      </p:sp>
      <p:sp>
        <p:nvSpPr>
          <p:cNvPr id="4" name="Content Placeholder 3"/>
          <p:cNvSpPr>
            <a:spLocks noGrp="1"/>
          </p:cNvSpPr>
          <p:nvPr>
            <p:ph sz="quarter" idx="14"/>
          </p:nvPr>
        </p:nvSpPr>
        <p:spPr>
          <a:xfrm>
            <a:off x="125505" y="1052489"/>
            <a:ext cx="8978153" cy="836355"/>
          </a:xfrm>
        </p:spPr>
        <p:txBody>
          <a:bodyPr>
            <a:noAutofit/>
          </a:bodyPr>
          <a:lstStyle/>
          <a:p>
            <a:r>
              <a:rPr lang="en-US" sz="1800" dirty="0"/>
              <a:t>The fields are higher than in previous undulators. The Hall probe has to be calibrated to higher field levels. The calibration magnet saturates reducing the good field region. </a:t>
            </a:r>
          </a:p>
          <a:p>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3764464876"/>
              </p:ext>
            </p:extLst>
          </p:nvPr>
        </p:nvGraphicFramePr>
        <p:xfrm>
          <a:off x="129987" y="2419350"/>
          <a:ext cx="3491588" cy="1219200"/>
        </p:xfrm>
        <a:graphic>
          <a:graphicData uri="http://schemas.openxmlformats.org/drawingml/2006/table">
            <a:tbl>
              <a:tblPr firstRow="1" bandRow="1">
                <a:tableStyleId>{5C22544A-7EE6-4342-B048-85BDC9FD1C3A}</a:tableStyleId>
              </a:tblPr>
              <a:tblGrid>
                <a:gridCol w="1403556">
                  <a:extLst>
                    <a:ext uri="{9D8B030D-6E8A-4147-A177-3AD203B41FA5}">
                      <a16:colId xmlns:a16="http://schemas.microsoft.com/office/drawing/2014/main" val="1221026294"/>
                    </a:ext>
                  </a:extLst>
                </a:gridCol>
                <a:gridCol w="924169">
                  <a:extLst>
                    <a:ext uri="{9D8B030D-6E8A-4147-A177-3AD203B41FA5}">
                      <a16:colId xmlns:a16="http://schemas.microsoft.com/office/drawing/2014/main" val="1309587839"/>
                    </a:ext>
                  </a:extLst>
                </a:gridCol>
                <a:gridCol w="1163863">
                  <a:extLst>
                    <a:ext uri="{9D8B030D-6E8A-4147-A177-3AD203B41FA5}">
                      <a16:colId xmlns:a16="http://schemas.microsoft.com/office/drawing/2014/main" val="2751582635"/>
                    </a:ext>
                  </a:extLst>
                </a:gridCol>
              </a:tblGrid>
              <a:tr h="304800">
                <a:tc>
                  <a:txBody>
                    <a:bodyPr/>
                    <a:lstStyle/>
                    <a:p>
                      <a:endParaRPr lang="en-US" sz="1400" dirty="0"/>
                    </a:p>
                  </a:txBody>
                  <a:tcPr/>
                </a:tc>
                <a:tc>
                  <a:txBody>
                    <a:bodyPr/>
                    <a:lstStyle/>
                    <a:p>
                      <a:pPr algn="ctr"/>
                      <a:r>
                        <a:rPr lang="en-US" sz="1400" dirty="0"/>
                        <a:t>B</a:t>
                      </a:r>
                      <a:r>
                        <a:rPr lang="en-US" sz="1400" baseline="-25000" dirty="0"/>
                        <a:t>und</a:t>
                      </a:r>
                      <a:r>
                        <a:rPr lang="en-US" sz="1400" baseline="0" dirty="0"/>
                        <a:t>(T)</a:t>
                      </a:r>
                    </a:p>
                  </a:txBody>
                  <a:tcPr/>
                </a:tc>
                <a:tc>
                  <a:txBody>
                    <a:bodyPr/>
                    <a:lstStyle/>
                    <a:p>
                      <a:pPr algn="ctr"/>
                      <a:r>
                        <a:rPr lang="en-US" sz="1400" dirty="0" err="1"/>
                        <a:t>B</a:t>
                      </a:r>
                      <a:r>
                        <a:rPr lang="en-US" sz="1400" baseline="-25000" dirty="0" err="1"/>
                        <a:t>calib</a:t>
                      </a:r>
                      <a:r>
                        <a:rPr lang="en-US" sz="1400" baseline="0" dirty="0"/>
                        <a:t>(T)</a:t>
                      </a:r>
                    </a:p>
                  </a:txBody>
                  <a:tcPr/>
                </a:tc>
                <a:extLst>
                  <a:ext uri="{0D108BD9-81ED-4DB2-BD59-A6C34878D82A}">
                    <a16:rowId xmlns:a16="http://schemas.microsoft.com/office/drawing/2014/main" val="1355776316"/>
                  </a:ext>
                </a:extLst>
              </a:tr>
              <a:tr h="304800">
                <a:tc>
                  <a:txBody>
                    <a:bodyPr/>
                    <a:lstStyle/>
                    <a:p>
                      <a:r>
                        <a:rPr lang="en-US" sz="1400" dirty="0"/>
                        <a:t>LCLS-I</a:t>
                      </a:r>
                    </a:p>
                  </a:txBody>
                  <a:tcPr/>
                </a:tc>
                <a:tc>
                  <a:txBody>
                    <a:bodyPr/>
                    <a:lstStyle/>
                    <a:p>
                      <a:pPr algn="ctr"/>
                      <a:r>
                        <a:rPr lang="en-US" sz="1400" dirty="0"/>
                        <a:t>1.25</a:t>
                      </a:r>
                    </a:p>
                  </a:txBody>
                  <a:tcPr/>
                </a:tc>
                <a:tc>
                  <a:txBody>
                    <a:bodyPr/>
                    <a:lstStyle/>
                    <a:p>
                      <a:pPr algn="ctr"/>
                      <a:r>
                        <a:rPr lang="en-US" sz="1400" dirty="0"/>
                        <a:t>1.5</a:t>
                      </a:r>
                    </a:p>
                  </a:txBody>
                  <a:tcPr/>
                </a:tc>
                <a:extLst>
                  <a:ext uri="{0D108BD9-81ED-4DB2-BD59-A6C34878D82A}">
                    <a16:rowId xmlns:a16="http://schemas.microsoft.com/office/drawing/2014/main" val="1197587096"/>
                  </a:ext>
                </a:extLst>
              </a:tr>
              <a:tr h="304800">
                <a:tc>
                  <a:txBody>
                    <a:bodyPr/>
                    <a:lstStyle/>
                    <a:p>
                      <a:r>
                        <a:rPr lang="en-US" sz="1400" dirty="0"/>
                        <a:t>LCLS-II</a:t>
                      </a:r>
                    </a:p>
                  </a:txBody>
                  <a:tcPr/>
                </a:tc>
                <a:tc>
                  <a:txBody>
                    <a:bodyPr/>
                    <a:lstStyle/>
                    <a:p>
                      <a:pPr algn="ctr"/>
                      <a:r>
                        <a:rPr lang="en-US" sz="1400" dirty="0"/>
                        <a:t>1.62</a:t>
                      </a:r>
                    </a:p>
                  </a:txBody>
                  <a:tcPr/>
                </a:tc>
                <a:tc>
                  <a:txBody>
                    <a:bodyPr/>
                    <a:lstStyle/>
                    <a:p>
                      <a:pPr algn="ctr"/>
                      <a:r>
                        <a:rPr lang="en-US" sz="1400" dirty="0"/>
                        <a:t>1.7</a:t>
                      </a:r>
                    </a:p>
                  </a:txBody>
                  <a:tcPr/>
                </a:tc>
                <a:extLst>
                  <a:ext uri="{0D108BD9-81ED-4DB2-BD59-A6C34878D82A}">
                    <a16:rowId xmlns:a16="http://schemas.microsoft.com/office/drawing/2014/main" val="1651249019"/>
                  </a:ext>
                </a:extLst>
              </a:tr>
              <a:tr h="304800">
                <a:tc>
                  <a:txBody>
                    <a:bodyPr/>
                    <a:lstStyle/>
                    <a:p>
                      <a:r>
                        <a:rPr lang="en-US" sz="1400" dirty="0"/>
                        <a:t>LCLS-II-HE</a:t>
                      </a:r>
                    </a:p>
                  </a:txBody>
                  <a:tcPr/>
                </a:tc>
                <a:tc>
                  <a:txBody>
                    <a:bodyPr/>
                    <a:lstStyle/>
                    <a:p>
                      <a:pPr algn="ctr"/>
                      <a:r>
                        <a:rPr lang="en-US" sz="1400" dirty="0"/>
                        <a:t>1.8</a:t>
                      </a:r>
                    </a:p>
                  </a:txBody>
                  <a:tcPr/>
                </a:tc>
                <a:tc>
                  <a:txBody>
                    <a:bodyPr/>
                    <a:lstStyle/>
                    <a:p>
                      <a:pPr algn="ctr"/>
                      <a:r>
                        <a:rPr lang="en-US" sz="1400" dirty="0"/>
                        <a:t>1.9</a:t>
                      </a:r>
                    </a:p>
                  </a:txBody>
                  <a:tcPr/>
                </a:tc>
                <a:extLst>
                  <a:ext uri="{0D108BD9-81ED-4DB2-BD59-A6C34878D82A}">
                    <a16:rowId xmlns:a16="http://schemas.microsoft.com/office/drawing/2014/main" val="284643993"/>
                  </a:ext>
                </a:extLst>
              </a:tr>
            </a:tbl>
          </a:graphicData>
        </a:graphic>
      </p:graphicFrame>
      <p:sp>
        <p:nvSpPr>
          <p:cNvPr id="5" name="TextBox 4"/>
          <p:cNvSpPr txBox="1"/>
          <p:nvPr/>
        </p:nvSpPr>
        <p:spPr>
          <a:xfrm>
            <a:off x="77283" y="4338846"/>
            <a:ext cx="8852648" cy="646331"/>
          </a:xfrm>
          <a:prstGeom prst="rect">
            <a:avLst/>
          </a:prstGeom>
          <a:noFill/>
        </p:spPr>
        <p:txBody>
          <a:bodyPr wrap="square" rtlCol="0">
            <a:spAutoFit/>
          </a:bodyPr>
          <a:lstStyle/>
          <a:p>
            <a:r>
              <a:rPr lang="en-US" dirty="0"/>
              <a:t>Challenge: The probes have to be positioned accurately in the magnet to be at the same field. </a:t>
            </a:r>
          </a:p>
        </p:txBody>
      </p:sp>
      <p:graphicFrame>
        <p:nvGraphicFramePr>
          <p:cNvPr id="16" name="Chart 15"/>
          <p:cNvGraphicFramePr>
            <a:graphicFrameLocks/>
          </p:cNvGraphicFramePr>
          <p:nvPr>
            <p:extLst>
              <p:ext uri="{D42A27DB-BD31-4B8C-83A1-F6EECF244321}">
                <p14:modId xmlns:p14="http://schemas.microsoft.com/office/powerpoint/2010/main" val="3291182914"/>
              </p:ext>
            </p:extLst>
          </p:nvPr>
        </p:nvGraphicFramePr>
        <p:xfrm>
          <a:off x="3810000" y="1888844"/>
          <a:ext cx="5293658" cy="24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263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a:t>Hall probe calibration and measurements.</a:t>
            </a:r>
          </a:p>
        </p:txBody>
      </p:sp>
      <p:sp>
        <p:nvSpPr>
          <p:cNvPr id="6" name="TextBox 5"/>
          <p:cNvSpPr txBox="1"/>
          <p:nvPr/>
        </p:nvSpPr>
        <p:spPr>
          <a:xfrm>
            <a:off x="3200400" y="3035589"/>
            <a:ext cx="5867400" cy="2031325"/>
          </a:xfrm>
          <a:prstGeom prst="rect">
            <a:avLst/>
          </a:prstGeom>
          <a:noFill/>
        </p:spPr>
        <p:txBody>
          <a:bodyPr wrap="square" rtlCol="0">
            <a:spAutoFit/>
          </a:bodyPr>
          <a:lstStyle/>
          <a:p>
            <a:r>
              <a:rPr lang="en-US" dirty="0"/>
              <a:t>Test:</a:t>
            </a:r>
          </a:p>
          <a:p>
            <a:r>
              <a:rPr lang="en-US" dirty="0"/>
              <a:t>Calibrate the probe, measure the undulator prototype, calibrate probe again and so on. </a:t>
            </a:r>
          </a:p>
          <a:p>
            <a:r>
              <a:rPr lang="en-US" dirty="0"/>
              <a:t>The prototype set at the same minimum gap of 7.2mm.</a:t>
            </a:r>
          </a:p>
          <a:p>
            <a:r>
              <a:rPr lang="en-US" dirty="0"/>
              <a:t>The calibration plus measurements - two days; do it once a week for 4-5 weeks.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3003" y="1703249"/>
            <a:ext cx="3864098" cy="2609625"/>
          </a:xfrm>
          <a:prstGeom prst="rect">
            <a:avLst/>
          </a:prstGeom>
        </p:spPr>
      </p:pic>
      <p:sp>
        <p:nvSpPr>
          <p:cNvPr id="7" name="Line Callout 1 (No Border) 6"/>
          <p:cNvSpPr/>
          <p:nvPr/>
        </p:nvSpPr>
        <p:spPr>
          <a:xfrm>
            <a:off x="3186223" y="1959571"/>
            <a:ext cx="1676400" cy="560908"/>
          </a:xfrm>
          <a:prstGeom prst="callout1">
            <a:avLst>
              <a:gd name="adj1" fmla="val 53902"/>
              <a:gd name="adj2" fmla="val 12848"/>
              <a:gd name="adj3" fmla="val 186847"/>
              <a:gd name="adj4" fmla="val -111316"/>
            </a:avLst>
          </a:pr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NMR</a:t>
            </a:r>
            <a:r>
              <a:rPr lang="en-US" dirty="0"/>
              <a:t> </a:t>
            </a:r>
            <a:r>
              <a:rPr lang="en-US" dirty="0">
                <a:solidFill>
                  <a:schemeClr val="tx1"/>
                </a:solidFill>
              </a:rPr>
              <a:t>Probe</a:t>
            </a:r>
          </a:p>
        </p:txBody>
      </p:sp>
      <p:sp>
        <p:nvSpPr>
          <p:cNvPr id="9" name="Line Callout 1 (No Border) 8"/>
          <p:cNvSpPr/>
          <p:nvPr/>
        </p:nvSpPr>
        <p:spPr>
          <a:xfrm>
            <a:off x="3352800" y="1331322"/>
            <a:ext cx="1295400" cy="575286"/>
          </a:xfrm>
          <a:prstGeom prst="callout1">
            <a:avLst>
              <a:gd name="adj1" fmla="val 53903"/>
              <a:gd name="adj2" fmla="val 2551"/>
              <a:gd name="adj3" fmla="val 146945"/>
              <a:gd name="adj4" fmla="val -159263"/>
            </a:avLst>
          </a:pr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Hall Probe</a:t>
            </a:r>
          </a:p>
        </p:txBody>
      </p:sp>
      <p:sp>
        <p:nvSpPr>
          <p:cNvPr id="10" name="TextBox 9"/>
          <p:cNvSpPr txBox="1"/>
          <p:nvPr/>
        </p:nvSpPr>
        <p:spPr>
          <a:xfrm>
            <a:off x="3228130" y="2585112"/>
            <a:ext cx="2929007" cy="369332"/>
          </a:xfrm>
          <a:prstGeom prst="rect">
            <a:avLst/>
          </a:prstGeom>
          <a:noFill/>
        </p:spPr>
        <p:txBody>
          <a:bodyPr wrap="none" rtlCol="0">
            <a:spAutoFit/>
          </a:bodyPr>
          <a:lstStyle/>
          <a:p>
            <a:r>
              <a:rPr lang="en-US" dirty="0"/>
              <a:t>No room to reduce the gap</a:t>
            </a:r>
          </a:p>
        </p:txBody>
      </p:sp>
    </p:spTree>
    <p:extLst>
      <p:ext uri="{BB962C8B-B14F-4D97-AF65-F5344CB8AC3E}">
        <p14:creationId xmlns:p14="http://schemas.microsoft.com/office/powerpoint/2010/main" val="195018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a:t>Crosstalk between undulator and the phase shifter.</a:t>
            </a:r>
          </a:p>
        </p:txBody>
      </p:sp>
      <p:sp>
        <p:nvSpPr>
          <p:cNvPr id="4" name="Content Placeholder 3"/>
          <p:cNvSpPr>
            <a:spLocks noGrp="1"/>
          </p:cNvSpPr>
          <p:nvPr>
            <p:ph sz="quarter" idx="14"/>
          </p:nvPr>
        </p:nvSpPr>
        <p:spPr>
          <a:xfrm>
            <a:off x="152400" y="1657350"/>
            <a:ext cx="8991600" cy="3799142"/>
          </a:xfrm>
        </p:spPr>
        <p:txBody>
          <a:bodyPr>
            <a:normAutofit/>
          </a:bodyPr>
          <a:lstStyle/>
          <a:p>
            <a:r>
              <a:rPr lang="en-US" sz="1800" dirty="0"/>
              <a:t>If the distance between an undulator and a phase shifter is too small the field integrals will change with gap change. </a:t>
            </a:r>
          </a:p>
          <a:p>
            <a:r>
              <a:rPr lang="en-US" sz="1800" dirty="0"/>
              <a:t>Test:</a:t>
            </a:r>
          </a:p>
          <a:p>
            <a:r>
              <a:rPr lang="en-US" sz="1800" dirty="0"/>
              <a:t>Set the prototype and a phase shifter next to each other at different spacing between them and measure field integrals vs. gap. Find the minimum distance at which the change in field integrals is insignificant. The measurements will take ~ 2 weeks.</a:t>
            </a:r>
          </a:p>
          <a:p>
            <a:endParaRPr lang="en-US" sz="1800" dirty="0"/>
          </a:p>
        </p:txBody>
      </p:sp>
    </p:spTree>
    <p:extLst>
      <p:ext uri="{BB962C8B-B14F-4D97-AF65-F5344CB8AC3E}">
        <p14:creationId xmlns:p14="http://schemas.microsoft.com/office/powerpoint/2010/main" val="3203436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urrent_x0020_Release_x0020_Revision xmlns="4a32dbf0-ae13-4952-9a16-3b68ad345399" xsi:nil="true"/>
    <Legacy_x0020_Document_x0020_Number xmlns="4a32dbf0-ae13-4952-9a16-3b68ad345399" xsi:nil="true"/>
    <TaxCatchAll xmlns="891c90e7-7d13-43f3-b940-a07d68e13b76"/>
    <Originator xmlns="4a32dbf0-ae13-4952-9a16-3b68ad345399">
      <UserInfo>
        <DisplayName/>
        <AccountId xsi:nil="true"/>
        <AccountType/>
      </UserInfo>
    </Originator>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986A7A60153D40B3594C120BB27C8A" ma:contentTypeVersion="40" ma:contentTypeDescription="Create a new document." ma:contentTypeScope="" ma:versionID="2506dcba08e34837e9dbc8cfa7b04db0">
  <xsd:schema xmlns:xsd="http://www.w3.org/2001/XMLSchema" xmlns:xs="http://www.w3.org/2001/XMLSchema" xmlns:p="http://schemas.microsoft.com/office/2006/metadata/properties" xmlns:ns2="4a32dbf0-ae13-4952-9a16-3b68ad345399" xmlns:ns3="891c90e7-7d13-43f3-b940-a07d68e13b76" xmlns:ns4="e30fdc5b-3d3e-4f3c-9eae-a9d270887709" xmlns:ns5="http://schemas.microsoft.com/sharepoint/v4" targetNamespace="http://schemas.microsoft.com/office/2006/metadata/properties" ma:root="true" ma:fieldsID="3e4f69e7dca57dcc829c30d2b7b2bc63" ns2:_="" ns3:_="" ns4:_="" ns5:_="">
    <xsd:import namespace="4a32dbf0-ae13-4952-9a16-3b68ad345399"/>
    <xsd:import namespace="891c90e7-7d13-43f3-b940-a07d68e13b76"/>
    <xsd:import namespace="e30fdc5b-3d3e-4f3c-9eae-a9d270887709"/>
    <xsd:import namespace="http://schemas.microsoft.com/sharepoint/v4"/>
    <xsd:element name="properties">
      <xsd:complexType>
        <xsd:sequence>
          <xsd:element name="documentManagement">
            <xsd:complexType>
              <xsd:all>
                <xsd:element ref="ns2:Legacy_x0020_Document_x0020_Number" minOccurs="0"/>
                <xsd:element ref="ns2:Current_x0020_Release_x0020_Revision" minOccurs="0"/>
                <xsd:element ref="ns2:Originator" minOccurs="0"/>
                <xsd:element ref="ns3:TaxCatchAll" minOccurs="0"/>
                <xsd:element ref="ns4:MediaServiceMetadata" minOccurs="0"/>
                <xsd:element ref="ns4:MediaServiceFastMetadata" minOccurs="0"/>
                <xsd:element ref="ns4:MediaServiceAutoKeyPoints" minOccurs="0"/>
                <xsd:element ref="ns4:MediaServiceKeyPoints" minOccurs="0"/>
                <xsd:element ref="ns3:SharedWithUsers" minOccurs="0"/>
                <xsd:element ref="ns3:SharedWithDetails" minOccurs="0"/>
                <xsd:element ref="ns4:MediaServiceDateTaken" minOccurs="0"/>
                <xsd:element ref="ns4:MediaServiceAutoTags" minOccurs="0"/>
                <xsd:element ref="ns4:MediaServiceGenerationTime" minOccurs="0"/>
                <xsd:element ref="ns4:MediaServiceEventHashCode" minOccurs="0"/>
                <xsd:element ref="ns5:IconOverlay"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32dbf0-ae13-4952-9a16-3b68ad345399" elementFormDefault="qualified">
    <xsd:import namespace="http://schemas.microsoft.com/office/2006/documentManagement/types"/>
    <xsd:import namespace="http://schemas.microsoft.com/office/infopath/2007/PartnerControls"/>
    <xsd:element name="Legacy_x0020_Document_x0020_Number" ma:index="4" nillable="true" ma:displayName="Legacy Document Number" ma:description="" ma:internalName="Legacy_x0020_Document_x0020_Number" ma:readOnly="false">
      <xsd:simpleType>
        <xsd:restriction base="dms:Text">
          <xsd:maxLength value="25"/>
        </xsd:restriction>
      </xsd:simpleType>
    </xsd:element>
    <xsd:element name="Current_x0020_Release_x0020_Revision" ma:index="5" nillable="true" ma:displayName="Current Released Revision" ma:description="" ma:internalName="Current_x0020_Release_x0020_Revision" ma:readOnly="false">
      <xsd:simpleType>
        <xsd:restriction base="dms:Text">
          <xsd:maxLength value="255"/>
        </xsd:restriction>
      </xsd:simpleType>
    </xsd:element>
    <xsd:element name="Originator" ma:index="6" nillable="true" ma:displayName="Originators" ma:description="" ma:list="UserInfo" ma:SearchPeopleOnly="false" ma:SharePointGroup="0" ma:internalName="Originator"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1c90e7-7d13-43f3-b940-a07d68e13b76" elementFormDefault="qualified">
    <xsd:import namespace="http://schemas.microsoft.com/office/2006/documentManagement/types"/>
    <xsd:import namespace="http://schemas.microsoft.com/office/infopath/2007/PartnerControls"/>
    <xsd:element name="TaxCatchAll" ma:index="7" nillable="true" ma:displayName="Taxonomy Catch All Column" ma:hidden="true" ma:list="{62eaa8fb-3dd3-4f2c-b331-0715c2c8048f}" ma:internalName="TaxCatchAll" ma:showField="CatchAllData" ma:web="891c90e7-7d13-43f3-b940-a07d68e13b7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0fdc5b-3d3e-4f3c-9eae-a9d270887709"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F0D510-AC54-489D-AD3D-EEF1CF0ED5FD}">
  <ds:schemaRefs>
    <ds:schemaRef ds:uri="http://schemas.microsoft.com/sharepoint/v3/contenttype/forms"/>
  </ds:schemaRefs>
</ds:datastoreItem>
</file>

<file path=customXml/itemProps2.xml><?xml version="1.0" encoding="utf-8"?>
<ds:datastoreItem xmlns:ds="http://schemas.openxmlformats.org/officeDocument/2006/customXml" ds:itemID="{A575E376-0D9B-431C-906B-F65C663034E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4"/>
    <ds:schemaRef ds:uri="891c90e7-7d13-43f3-b940-a07d68e13b76"/>
    <ds:schemaRef ds:uri="e30fdc5b-3d3e-4f3c-9eae-a9d270887709"/>
    <ds:schemaRef ds:uri="4a32dbf0-ae13-4952-9a16-3b68ad345399"/>
    <ds:schemaRef ds:uri="http://www.w3.org/XML/1998/namespace"/>
  </ds:schemaRefs>
</ds:datastoreItem>
</file>

<file path=customXml/itemProps3.xml><?xml version="1.0" encoding="utf-8"?>
<ds:datastoreItem xmlns:ds="http://schemas.openxmlformats.org/officeDocument/2006/customXml" ds:itemID="{A0B47707-D06A-4CC0-BFC6-081B2AE860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32dbf0-ae13-4952-9a16-3b68ad345399"/>
    <ds:schemaRef ds:uri="891c90e7-7d13-43f3-b940-a07d68e13b76"/>
    <ds:schemaRef ds:uri="e30fdc5b-3d3e-4f3c-9eae-a9d270887709"/>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632</Words>
  <Application>Microsoft Office PowerPoint</Application>
  <PresentationFormat>On-screen Show (16:9)</PresentationFormat>
  <Paragraphs>81</Paragraphs>
  <Slides>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Blank</vt:lpstr>
      <vt:lpstr>  LCLS-II-HE SXU short prototype measurements at SLAC</vt:lpstr>
      <vt:lpstr>Outline</vt:lpstr>
      <vt:lpstr>Motivation &amp; Scope</vt:lpstr>
      <vt:lpstr>Magnetic structure design</vt:lpstr>
      <vt:lpstr>Shim signatures and saturation effects. </vt:lpstr>
      <vt:lpstr>Non-uniformity of magnetization of magnet blocks</vt:lpstr>
      <vt:lpstr>Hall probe calibration accuracy.</vt:lpstr>
      <vt:lpstr>Hall probe calibration and measurements.</vt:lpstr>
      <vt:lpstr>Crosstalk between undulator and the phase shifter.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LCLS-II-HE SXU short prototype measurements at SLAC</dc:title>
  <dc:creator/>
  <cp:lastModifiedBy/>
  <cp:revision>2</cp:revision>
  <cp:lastPrinted>2019-10-24T05:29:06Z</cp:lastPrinted>
  <dcterms:created xsi:type="dcterms:W3CDTF">2019-04-23T01:07:29Z</dcterms:created>
  <dcterms:modified xsi:type="dcterms:W3CDTF">2021-11-10T21:52:01Z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0x010100B1986A7A60153D40B3594C120BB27C8A</vt:lpwstr>
  </property>
</Properties>
</file>