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61" r:id="rId1"/>
  </p:sldMasterIdLst>
  <p:notesMasterIdLst>
    <p:notesMasterId r:id="rId12"/>
  </p:notesMasterIdLst>
  <p:handoutMasterIdLst>
    <p:handoutMasterId r:id="rId13"/>
  </p:handoutMasterIdLst>
  <p:sldIdLst>
    <p:sldId id="269" r:id="rId2"/>
    <p:sldId id="279" r:id="rId3"/>
    <p:sldId id="282" r:id="rId4"/>
    <p:sldId id="283" r:id="rId5"/>
    <p:sldId id="289" r:id="rId6"/>
    <p:sldId id="284" r:id="rId7"/>
    <p:sldId id="285" r:id="rId8"/>
    <p:sldId id="286" r:id="rId9"/>
    <p:sldId id="287" r:id="rId10"/>
    <p:sldId id="288" r:id="rId11"/>
  </p:sldIdLst>
  <p:sldSz cx="9144000" cy="5143500" type="screen16x9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32" userDrawn="1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295"/>
    <a:srgbClr val="A79E70"/>
    <a:srgbClr val="DB5807"/>
    <a:srgbClr val="F66308"/>
    <a:srgbClr val="E17000"/>
    <a:srgbClr val="981E32"/>
    <a:srgbClr val="FFFFFF"/>
    <a:srgbClr val="C75B12"/>
    <a:srgbClr val="5B8F22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3" autoAdjust="0"/>
    <p:restoredTop sz="94685" autoAdjust="0"/>
  </p:normalViewPr>
  <p:slideViewPr>
    <p:cSldViewPr snapToObjects="1" showGuides="1">
      <p:cViewPr varScale="1">
        <p:scale>
          <a:sx n="124" d="100"/>
          <a:sy n="124" d="100"/>
        </p:scale>
        <p:origin x="222" y="102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32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900" dirty="0"/>
              <a:t>Skew Quad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284929500091555"/>
          <c:y val="0.18750008787968123"/>
          <c:w val="0.73057132393334556"/>
          <c:h val="0.55964265075114861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integrals_table!$I$4:$I$10</c:f>
              <c:numCache>
                <c:formatCode>0.0</c:formatCode>
                <c:ptCount val="7"/>
                <c:pt idx="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16</c:v>
                </c:pt>
                <c:pt idx="6">
                  <c:v>22</c:v>
                </c:pt>
              </c:numCache>
            </c:numRef>
          </c:xVal>
          <c:yVal>
            <c:numRef>
              <c:f>integrals_table!$M$4:$M$10</c:f>
              <c:numCache>
                <c:formatCode>0</c:formatCode>
                <c:ptCount val="7"/>
                <c:pt idx="0">
                  <c:v>207.67166666666665</c:v>
                </c:pt>
                <c:pt idx="1">
                  <c:v>200.75666666666669</c:v>
                </c:pt>
                <c:pt idx="2">
                  <c:v>178</c:v>
                </c:pt>
                <c:pt idx="3">
                  <c:v>141.55833333333334</c:v>
                </c:pt>
                <c:pt idx="4">
                  <c:v>113.73</c:v>
                </c:pt>
                <c:pt idx="5">
                  <c:v>4</c:v>
                </c:pt>
                <c:pt idx="6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E18-40C3-ABAE-C68981DDFD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9786511"/>
        <c:axId val="1029786927"/>
      </c:scatterChart>
      <c:valAx>
        <c:axId val="1029786511"/>
        <c:scaling>
          <c:orientation val="minMax"/>
          <c:max val="2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Gap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9786927"/>
        <c:crosses val="autoZero"/>
        <c:crossBetween val="midCat"/>
      </c:valAx>
      <c:valAx>
        <c:axId val="1029786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G-cm/cm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978651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900"/>
              <a:t>Skew quad</a:t>
            </a:r>
          </a:p>
        </c:rich>
      </c:tx>
      <c:layout>
        <c:manualLayout>
          <c:xMode val="edge"/>
          <c:yMode val="edge"/>
          <c:x val="0.39028571428571424"/>
          <c:y val="0.11119593084182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710933073793362"/>
          <c:y val="0.22063214127723421"/>
          <c:w val="0.76892213372682938"/>
          <c:h val="0.5497043268031242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100</c:v>
                </c:pt>
                <c:pt idx="11">
                  <c:v>150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0.8</c:v>
                </c:pt>
                <c:pt idx="1">
                  <c:v>1</c:v>
                </c:pt>
                <c:pt idx="2">
                  <c:v>-1.6</c:v>
                </c:pt>
                <c:pt idx="3">
                  <c:v>-2.5</c:v>
                </c:pt>
                <c:pt idx="4">
                  <c:v>-4</c:v>
                </c:pt>
                <c:pt idx="5">
                  <c:v>-5.5</c:v>
                </c:pt>
                <c:pt idx="6">
                  <c:v>-6.5</c:v>
                </c:pt>
                <c:pt idx="7">
                  <c:v>-7</c:v>
                </c:pt>
                <c:pt idx="8">
                  <c:v>-6</c:v>
                </c:pt>
                <c:pt idx="9">
                  <c:v>-5</c:v>
                </c:pt>
                <c:pt idx="10">
                  <c:v>-1.7</c:v>
                </c:pt>
                <c:pt idx="11">
                  <c:v>-0.8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1C4-4B72-8EB6-4987B50580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5707472"/>
        <c:axId val="815712048"/>
      </c:scatterChart>
      <c:valAx>
        <c:axId val="815707472"/>
        <c:scaling>
          <c:orientation val="minMax"/>
          <c:max val="3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Gap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5712048"/>
        <c:crossesAt val="-10"/>
        <c:crossBetween val="midCat"/>
      </c:valAx>
      <c:valAx>
        <c:axId val="815712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µTm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5707472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Shim signatures, By</a:t>
            </a:r>
          </a:p>
          <a:p>
            <a:pPr>
              <a:defRPr/>
            </a:pPr>
            <a:r>
              <a:rPr lang="en-US" sz="1200"/>
              <a:t>Operational range</a:t>
            </a:r>
          </a:p>
        </c:rich>
      </c:tx>
      <c:layout>
        <c:manualLayout>
          <c:xMode val="edge"/>
          <c:yMode val="edge"/>
          <c:x val="0.3711117759616063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44147486880803"/>
          <c:y val="0.17171296296296296"/>
          <c:w val="0.78635120801487834"/>
          <c:h val="0.62271617089530473"/>
        </c:manualLayout>
      </c:layout>
      <c:scatterChart>
        <c:scatterStyle val="lineMarker"/>
        <c:varyColors val="0"/>
        <c:ser>
          <c:idx val="0"/>
          <c:order val="0"/>
          <c:tx>
            <c:v>4 small slugs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integrals_table!$Q$4:$Q$19</c:f>
              <c:numCache>
                <c:formatCode>0</c:formatCode>
                <c:ptCount val="16"/>
                <c:pt idx="0">
                  <c:v>88</c:v>
                </c:pt>
                <c:pt idx="1">
                  <c:v>81.715666666666692</c:v>
                </c:pt>
                <c:pt idx="2">
                  <c:v>79.070666666666668</c:v>
                </c:pt>
                <c:pt idx="3">
                  <c:v>76.260999999999996</c:v>
                </c:pt>
                <c:pt idx="4">
                  <c:v>68.77433333333336</c:v>
                </c:pt>
                <c:pt idx="5">
                  <c:v>66.040333333333308</c:v>
                </c:pt>
                <c:pt idx="6">
                  <c:v>55.955333333333336</c:v>
                </c:pt>
                <c:pt idx="7">
                  <c:v>49.920999999999999</c:v>
                </c:pt>
                <c:pt idx="8">
                  <c:v>45.811666666666653</c:v>
                </c:pt>
                <c:pt idx="9">
                  <c:v>42.36399999999999</c:v>
                </c:pt>
                <c:pt idx="10">
                  <c:v>30.471000000000014</c:v>
                </c:pt>
                <c:pt idx="11">
                  <c:v>22.89933333333332</c:v>
                </c:pt>
                <c:pt idx="12">
                  <c:v>15.308666666666664</c:v>
                </c:pt>
                <c:pt idx="13">
                  <c:v>11.810666666666652</c:v>
                </c:pt>
                <c:pt idx="14">
                  <c:v>6.8213333333333281</c:v>
                </c:pt>
                <c:pt idx="15">
                  <c:v>7.4536666666666793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FE6-4172-ADB4-41E0E25C9B10}"/>
            </c:ext>
          </c:extLst>
        </c:ser>
        <c:ser>
          <c:idx val="1"/>
          <c:order val="1"/>
          <c:tx>
            <c:v>2 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(integrals_table!$D$4:$D$5,integrals_table!$D$7,integrals_table!$D$9:$D$19)</c:f>
              <c:numCache>
                <c:formatCode>General</c:formatCode>
                <c:ptCount val="14"/>
                <c:pt idx="0" formatCode="0.0">
                  <c:v>7.2</c:v>
                </c:pt>
                <c:pt idx="1">
                  <c:v>7.5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75</c:v>
                </c:pt>
                <c:pt idx="11">
                  <c:v>100</c:v>
                </c:pt>
                <c:pt idx="12">
                  <c:v>125</c:v>
                </c:pt>
                <c:pt idx="13">
                  <c:v>150</c:v>
                </c:pt>
              </c:numCache>
            </c:numRef>
          </c:xVal>
          <c:yVal>
            <c:numRef>
              <c:f>(integrals_table!$I$4:$I$5,integrals_table!$I$7,integrals_table!$I$9:$I$19,integrals_table!$I$6,integrals_table!$I$6)</c:f>
              <c:numCache>
                <c:formatCode>0</c:formatCode>
                <c:ptCount val="16"/>
                <c:pt idx="0">
                  <c:v>105.54766666666667</c:v>
                </c:pt>
                <c:pt idx="1">
                  <c:v>103.58566666666668</c:v>
                </c:pt>
                <c:pt idx="2">
                  <c:v>101.74699999999999</c:v>
                </c:pt>
                <c:pt idx="3">
                  <c:v>95.942999999999969</c:v>
                </c:pt>
                <c:pt idx="4">
                  <c:v>89.53700000000002</c:v>
                </c:pt>
                <c:pt idx="5">
                  <c:v>86.074333333333328</c:v>
                </c:pt>
                <c:pt idx="6">
                  <c:v>80.929999999999978</c:v>
                </c:pt>
                <c:pt idx="7">
                  <c:v>75.301333333333318</c:v>
                </c:pt>
                <c:pt idx="8">
                  <c:v>66.599999999999994</c:v>
                </c:pt>
                <c:pt idx="9">
                  <c:v>60.924666666666653</c:v>
                </c:pt>
                <c:pt idx="10">
                  <c:v>46.526333333333326</c:v>
                </c:pt>
                <c:pt idx="11">
                  <c:v>33.329333333333338</c:v>
                </c:pt>
                <c:pt idx="12">
                  <c:v>22.750666666666653</c:v>
                </c:pt>
                <c:pt idx="13">
                  <c:v>18.835000000000019</c:v>
                </c:pt>
                <c:pt idx="14">
                  <c:v>96.11999999999999</c:v>
                </c:pt>
                <c:pt idx="15">
                  <c:v>96.11999999999999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FE6-4172-ADB4-41E0E25C9B10}"/>
            </c:ext>
          </c:extLst>
        </c:ser>
        <c:ser>
          <c:idx val="2"/>
          <c:order val="2"/>
          <c:tx>
            <c:v>2 V slugs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(integrals_table!$D$4:$D$5,integrals_table!$D$7:$D$19)</c:f>
              <c:numCache>
                <c:formatCode>General</c:formatCode>
                <c:ptCount val="15"/>
                <c:pt idx="0" formatCode="0.0">
                  <c:v>7.2</c:v>
                </c:pt>
                <c:pt idx="1">
                  <c:v>7.5</c:v>
                </c:pt>
                <c:pt idx="2">
                  <c:v>9</c:v>
                </c:pt>
                <c:pt idx="3">
                  <c:v>10</c:v>
                </c:pt>
                <c:pt idx="4">
                  <c:v>12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75</c:v>
                </c:pt>
                <c:pt idx="12">
                  <c:v>100</c:v>
                </c:pt>
                <c:pt idx="13">
                  <c:v>125</c:v>
                </c:pt>
                <c:pt idx="14">
                  <c:v>150</c:v>
                </c:pt>
              </c:numCache>
            </c:numRef>
          </c:xVal>
          <c:yVal>
            <c:numRef>
              <c:f>(integrals_table!$M$4:$M$5,integrals_table!$M$7:$M$19)</c:f>
              <c:numCache>
                <c:formatCode>0</c:formatCode>
                <c:ptCount val="15"/>
                <c:pt idx="0">
                  <c:v>126.33566666666668</c:v>
                </c:pt>
                <c:pt idx="1">
                  <c:v>118.95133333333335</c:v>
                </c:pt>
                <c:pt idx="2">
                  <c:v>116.89999999999999</c:v>
                </c:pt>
                <c:pt idx="3">
                  <c:v>108.27466666666669</c:v>
                </c:pt>
                <c:pt idx="4">
                  <c:v>97.942666666666639</c:v>
                </c:pt>
                <c:pt idx="5">
                  <c:v>81.861333333333349</c:v>
                </c:pt>
                <c:pt idx="6">
                  <c:v>68.946666666666673</c:v>
                </c:pt>
                <c:pt idx="7">
                  <c:v>51.574999999999982</c:v>
                </c:pt>
                <c:pt idx="8">
                  <c:v>44.995666666666665</c:v>
                </c:pt>
                <c:pt idx="9">
                  <c:v>34.533999999999992</c:v>
                </c:pt>
                <c:pt idx="10">
                  <c:v>19.879333333333324</c:v>
                </c:pt>
                <c:pt idx="11">
                  <c:v>5.811666666666671</c:v>
                </c:pt>
                <c:pt idx="12">
                  <c:v>-6.0666666666666602</c:v>
                </c:pt>
                <c:pt idx="13">
                  <c:v>-7.8626666666666685</c:v>
                </c:pt>
                <c:pt idx="14">
                  <c:v>-6.8873333333333244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FE6-4172-ADB4-41E0E25C9B10}"/>
            </c:ext>
          </c:extLst>
        </c:ser>
        <c:ser>
          <c:idx val="3"/>
          <c:order val="3"/>
          <c:tx>
            <c:v>pole 50um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integrals_table!$T$4:$T$19</c:f>
              <c:numCache>
                <c:formatCode>0</c:formatCode>
                <c:ptCount val="16"/>
                <c:pt idx="0">
                  <c:v>130.995</c:v>
                </c:pt>
                <c:pt idx="1">
                  <c:v>127.90766666666669</c:v>
                </c:pt>
                <c:pt idx="2">
                  <c:v>123.688</c:v>
                </c:pt>
                <c:pt idx="3">
                  <c:v>113.26066666666665</c:v>
                </c:pt>
                <c:pt idx="4">
                  <c:v>95.358666666666693</c:v>
                </c:pt>
                <c:pt idx="5">
                  <c:v>78.904999999999973</c:v>
                </c:pt>
                <c:pt idx="6">
                  <c:v>56.714666666666666</c:v>
                </c:pt>
                <c:pt idx="7">
                  <c:v>38.772333333333322</c:v>
                </c:pt>
                <c:pt idx="8">
                  <c:v>30.400666666666648</c:v>
                </c:pt>
                <c:pt idx="9">
                  <c:v>24.399999999999995</c:v>
                </c:pt>
                <c:pt idx="10">
                  <c:v>12.198999999999982</c:v>
                </c:pt>
                <c:pt idx="11">
                  <c:v>8.0636666666666486</c:v>
                </c:pt>
                <c:pt idx="12">
                  <c:v>7.2793333333333301</c:v>
                </c:pt>
                <c:pt idx="13">
                  <c:v>4.1519999999999966</c:v>
                </c:pt>
                <c:pt idx="14">
                  <c:v>2.2000000000000126</c:v>
                </c:pt>
                <c:pt idx="15">
                  <c:v>2.4590000000000116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FE6-4172-ADB4-41E0E25C9B10}"/>
            </c:ext>
          </c:extLst>
        </c:ser>
        <c:ser>
          <c:idx val="4"/>
          <c:order val="4"/>
          <c:tx>
            <c:v>LCLS-II SXU</c:v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(integrals_table!$D$4,integrals_table!$D$6,integrals_table!$D$8,integrals_table!$D$9,integrals_table!$D$11,integrals_table!$D$13:$D$19)</c:f>
              <c:numCache>
                <c:formatCode>General</c:formatCode>
                <c:ptCount val="12"/>
                <c:pt idx="0" formatCode="0.0">
                  <c:v>7.2</c:v>
                </c:pt>
                <c:pt idx="1">
                  <c:v>8</c:v>
                </c:pt>
                <c:pt idx="2">
                  <c:v>10</c:v>
                </c:pt>
                <c:pt idx="3">
                  <c:v>12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50</c:v>
                </c:pt>
                <c:pt idx="8">
                  <c:v>75</c:v>
                </c:pt>
                <c:pt idx="9">
                  <c:v>100</c:v>
                </c:pt>
                <c:pt idx="10">
                  <c:v>125</c:v>
                </c:pt>
                <c:pt idx="11">
                  <c:v>150</c:v>
                </c:pt>
              </c:numCache>
            </c:numRef>
          </c:xVal>
          <c:yVal>
            <c:numRef>
              <c:f>(integrals_table!$U$4,integrals_table!$U$6,integrals_table!$U$8,integrals_table!$U$9,integrals_table!$U$11,integrals_table!$U$13:$U$19)</c:f>
              <c:numCache>
                <c:formatCode>0.00E+00</c:formatCode>
                <c:ptCount val="12"/>
                <c:pt idx="0">
                  <c:v>96</c:v>
                </c:pt>
                <c:pt idx="1">
                  <c:v>110</c:v>
                </c:pt>
                <c:pt idx="2">
                  <c:v>88</c:v>
                </c:pt>
                <c:pt idx="3">
                  <c:v>72</c:v>
                </c:pt>
                <c:pt idx="4">
                  <c:v>52</c:v>
                </c:pt>
                <c:pt idx="5">
                  <c:v>37</c:v>
                </c:pt>
                <c:pt idx="6">
                  <c:v>25</c:v>
                </c:pt>
                <c:pt idx="7">
                  <c:v>20</c:v>
                </c:pt>
                <c:pt idx="8">
                  <c:v>10</c:v>
                </c:pt>
                <c:pt idx="9">
                  <c:v>6</c:v>
                </c:pt>
                <c:pt idx="10">
                  <c:v>2</c:v>
                </c:pt>
                <c:pt idx="1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FE6-4172-ADB4-41E0E25C9B10}"/>
            </c:ext>
          </c:extLst>
        </c:ser>
        <c:ser>
          <c:idx val="5"/>
          <c:order val="5"/>
          <c:tx>
            <c:v>Steel 7.5x15mm</c:v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integrals_table!$X$4:$X$19</c:f>
              <c:numCache>
                <c:formatCode>0</c:formatCode>
                <c:ptCount val="16"/>
                <c:pt idx="0">
                  <c:v>137.56583333333336</c:v>
                </c:pt>
                <c:pt idx="1">
                  <c:v>130.489</c:v>
                </c:pt>
                <c:pt idx="2">
                  <c:v>135.26333333333335</c:v>
                </c:pt>
                <c:pt idx="3">
                  <c:v>132.14366666666666</c:v>
                </c:pt>
                <c:pt idx="4">
                  <c:v>125.36566666666667</c:v>
                </c:pt>
                <c:pt idx="5">
                  <c:v>113.69899999999998</c:v>
                </c:pt>
                <c:pt idx="6">
                  <c:v>84.094333333333353</c:v>
                </c:pt>
                <c:pt idx="7">
                  <c:v>56.483333333333313</c:v>
                </c:pt>
                <c:pt idx="8">
                  <c:v>43.025666666666645</c:v>
                </c:pt>
                <c:pt idx="9">
                  <c:v>31.479666666666656</c:v>
                </c:pt>
                <c:pt idx="10">
                  <c:v>15.741999999999987</c:v>
                </c:pt>
                <c:pt idx="11">
                  <c:v>9.8196666666666363</c:v>
                </c:pt>
                <c:pt idx="12">
                  <c:v>4.9049999999999949</c:v>
                </c:pt>
                <c:pt idx="13">
                  <c:v>-0.73566666666668057</c:v>
                </c:pt>
                <c:pt idx="14">
                  <c:v>-1</c:v>
                </c:pt>
                <c:pt idx="15">
                  <c:v>6.281333333333337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FE6-4172-ADB4-41E0E25C9B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863728"/>
        <c:axId val="572864712"/>
      </c:scatterChart>
      <c:valAx>
        <c:axId val="572863728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Gap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4712"/>
        <c:crossesAt val="-20"/>
        <c:crossBetween val="midCat"/>
      </c:valAx>
      <c:valAx>
        <c:axId val="5728647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G-cm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37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3053865685369"/>
          <c:y val="0.17616899043688902"/>
          <c:w val="0.3272181193746066"/>
          <c:h val="0.22880091980269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Differences in shim signatures, By</a:t>
            </a:r>
          </a:p>
        </c:rich>
      </c:tx>
      <c:layout>
        <c:manualLayout>
          <c:xMode val="edge"/>
          <c:yMode val="edge"/>
          <c:x val="0.21246597212322685"/>
          <c:y val="7.02514152043369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44147486880803"/>
          <c:y val="0.17171296296296296"/>
          <c:w val="0.78635120801487834"/>
          <c:h val="0.62271617089530473"/>
        </c:manualLayout>
      </c:layout>
      <c:scatterChart>
        <c:scatterStyle val="lineMarker"/>
        <c:varyColors val="0"/>
        <c:ser>
          <c:idx val="1"/>
          <c:order val="0"/>
          <c:tx>
            <c:v>H-slugs- small 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(integrals_table!$D$4:$D$5,integrals_table!$D$7,integrals_table!$D$9:$D$19)</c:f>
              <c:numCache>
                <c:formatCode>General</c:formatCode>
                <c:ptCount val="14"/>
                <c:pt idx="0" formatCode="0.0">
                  <c:v>7.2</c:v>
                </c:pt>
                <c:pt idx="1">
                  <c:v>7.5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75</c:v>
                </c:pt>
                <c:pt idx="11">
                  <c:v>100</c:v>
                </c:pt>
                <c:pt idx="12">
                  <c:v>125</c:v>
                </c:pt>
                <c:pt idx="13">
                  <c:v>150</c:v>
                </c:pt>
              </c:numCache>
            </c:numRef>
          </c:xVal>
          <c:yVal>
            <c:numRef>
              <c:f>integrals_table!$Z$4:$Z$19</c:f>
              <c:numCache>
                <c:formatCode>0</c:formatCode>
                <c:ptCount val="16"/>
                <c:pt idx="0">
                  <c:v>17.547666666666672</c:v>
                </c:pt>
                <c:pt idx="1">
                  <c:v>21.86999999999999</c:v>
                </c:pt>
                <c:pt idx="2">
                  <c:v>23</c:v>
                </c:pt>
                <c:pt idx="3">
                  <c:v>25.48599999999999</c:v>
                </c:pt>
                <c:pt idx="4">
                  <c:v>25.670999999999992</c:v>
                </c:pt>
                <c:pt idx="5">
                  <c:v>29.902666666666661</c:v>
                </c:pt>
                <c:pt idx="6">
                  <c:v>33.581666666666685</c:v>
                </c:pt>
                <c:pt idx="7">
                  <c:v>36.153333333333329</c:v>
                </c:pt>
                <c:pt idx="8">
                  <c:v>35.118333333333325</c:v>
                </c:pt>
                <c:pt idx="9">
                  <c:v>32.937333333333328</c:v>
                </c:pt>
                <c:pt idx="10">
                  <c:v>36.128999999999976</c:v>
                </c:pt>
                <c:pt idx="11">
                  <c:v>38.025333333333336</c:v>
                </c:pt>
                <c:pt idx="12">
                  <c:v>31.217666666666663</c:v>
                </c:pt>
                <c:pt idx="13">
                  <c:v>21.518666666666686</c:v>
                </c:pt>
                <c:pt idx="14">
                  <c:v>15.929333333333325</c:v>
                </c:pt>
                <c:pt idx="15">
                  <c:v>11.381333333333339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EDD-4D5C-B6AF-EB8BA0CD73C9}"/>
            </c:ext>
          </c:extLst>
        </c:ser>
        <c:ser>
          <c:idx val="2"/>
          <c:order val="1"/>
          <c:tx>
            <c:v>V slugs - small slugs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(integrals_table!$D$4:$D$5,integrals_table!$D$7:$D$19)</c:f>
              <c:numCache>
                <c:formatCode>General</c:formatCode>
                <c:ptCount val="15"/>
                <c:pt idx="0" formatCode="0.0">
                  <c:v>7.2</c:v>
                </c:pt>
                <c:pt idx="1">
                  <c:v>7.5</c:v>
                </c:pt>
                <c:pt idx="2">
                  <c:v>9</c:v>
                </c:pt>
                <c:pt idx="3">
                  <c:v>10</c:v>
                </c:pt>
                <c:pt idx="4">
                  <c:v>12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75</c:v>
                </c:pt>
                <c:pt idx="12">
                  <c:v>100</c:v>
                </c:pt>
                <c:pt idx="13">
                  <c:v>125</c:v>
                </c:pt>
                <c:pt idx="14">
                  <c:v>150</c:v>
                </c:pt>
              </c:numCache>
            </c:numRef>
          </c:xVal>
          <c:yVal>
            <c:numRef>
              <c:f>integrals_table!$AA$4:$AA$19</c:f>
              <c:numCache>
                <c:formatCode>0</c:formatCode>
                <c:ptCount val="16"/>
                <c:pt idx="0">
                  <c:v>38.335666666666683</c:v>
                </c:pt>
                <c:pt idx="1">
                  <c:v>37.23566666666666</c:v>
                </c:pt>
                <c:pt idx="2">
                  <c:v>39</c:v>
                </c:pt>
                <c:pt idx="3">
                  <c:v>40.638999999999996</c:v>
                </c:pt>
                <c:pt idx="4">
                  <c:v>39.50033333333333</c:v>
                </c:pt>
                <c:pt idx="5">
                  <c:v>31.902333333333331</c:v>
                </c:pt>
                <c:pt idx="6">
                  <c:v>25.906000000000013</c:v>
                </c:pt>
                <c:pt idx="7">
                  <c:v>19.025666666666673</c:v>
                </c:pt>
                <c:pt idx="8">
                  <c:v>5.7633333333333283</c:v>
                </c:pt>
                <c:pt idx="9">
                  <c:v>2.6316666666666748</c:v>
                </c:pt>
                <c:pt idx="10">
                  <c:v>4.0629999999999775</c:v>
                </c:pt>
                <c:pt idx="11">
                  <c:v>-3.019999999999996</c:v>
                </c:pt>
                <c:pt idx="12">
                  <c:v>-9.4969999999999928</c:v>
                </c:pt>
                <c:pt idx="13">
                  <c:v>-17.877333333333311</c:v>
                </c:pt>
                <c:pt idx="14">
                  <c:v>-14.683999999999997</c:v>
                </c:pt>
                <c:pt idx="15">
                  <c:v>-14.341000000000005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EDD-4D5C-B6AF-EB8BA0CD73C9}"/>
            </c:ext>
          </c:extLst>
        </c:ser>
        <c:ser>
          <c:idx val="3"/>
          <c:order val="2"/>
          <c:tx>
            <c:v>pole 50um- small slugs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integrals_table!$AB$4:$AB$19</c:f>
              <c:numCache>
                <c:formatCode>0</c:formatCode>
                <c:ptCount val="16"/>
                <c:pt idx="0">
                  <c:v>42.995000000000005</c:v>
                </c:pt>
                <c:pt idx="1">
                  <c:v>46.191999999999993</c:v>
                </c:pt>
                <c:pt idx="2">
                  <c:v>44.617333333333335</c:v>
                </c:pt>
                <c:pt idx="3">
                  <c:v>36.999666666666656</c:v>
                </c:pt>
                <c:pt idx="4">
                  <c:v>26.584333333333333</c:v>
                </c:pt>
                <c:pt idx="5">
                  <c:v>12.864666666666665</c:v>
                </c:pt>
                <c:pt idx="6">
                  <c:v>0.75933333333333053</c:v>
                </c:pt>
                <c:pt idx="7">
                  <c:v>-11.148666666666678</c:v>
                </c:pt>
                <c:pt idx="8">
                  <c:v>-15.411000000000005</c:v>
                </c:pt>
                <c:pt idx="9">
                  <c:v>-17.963999999999995</c:v>
                </c:pt>
                <c:pt idx="10">
                  <c:v>-18.272000000000034</c:v>
                </c:pt>
                <c:pt idx="11">
                  <c:v>-14.835666666666672</c:v>
                </c:pt>
                <c:pt idx="12">
                  <c:v>-8.0293333333333337</c:v>
                </c:pt>
                <c:pt idx="13">
                  <c:v>-7.6586666666666554</c:v>
                </c:pt>
                <c:pt idx="14">
                  <c:v>-4.6213333333333155</c:v>
                </c:pt>
                <c:pt idx="15">
                  <c:v>-4.9946666666666673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EDD-4D5C-B6AF-EB8BA0CD73C9}"/>
            </c:ext>
          </c:extLst>
        </c:ser>
        <c:ser>
          <c:idx val="4"/>
          <c:order val="3"/>
          <c:tx>
            <c:v>steel shim - pole 50um</c:v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integrals_table!$AD$4:$AD$19</c:f>
              <c:numCache>
                <c:formatCode>0</c:formatCode>
                <c:ptCount val="16"/>
                <c:pt idx="0">
                  <c:v>6.5708333333333542</c:v>
                </c:pt>
                <c:pt idx="1">
                  <c:v>2.581333333333319</c:v>
                </c:pt>
                <c:pt idx="2">
                  <c:v>11.575333333333347</c:v>
                </c:pt>
                <c:pt idx="3">
                  <c:v>18.88300000000001</c:v>
                </c:pt>
                <c:pt idx="4">
                  <c:v>30.006999999999977</c:v>
                </c:pt>
                <c:pt idx="5">
                  <c:v>34.794000000000011</c:v>
                </c:pt>
                <c:pt idx="6">
                  <c:v>27.379666666666687</c:v>
                </c:pt>
                <c:pt idx="7">
                  <c:v>17.710999999999991</c:v>
                </c:pt>
                <c:pt idx="8">
                  <c:v>12.624999999999996</c:v>
                </c:pt>
                <c:pt idx="9">
                  <c:v>7.079666666666661</c:v>
                </c:pt>
                <c:pt idx="10">
                  <c:v>3.5430000000000046</c:v>
                </c:pt>
                <c:pt idx="11">
                  <c:v>1.7559999999999878</c:v>
                </c:pt>
                <c:pt idx="12">
                  <c:v>-2.3743333333333352</c:v>
                </c:pt>
                <c:pt idx="13">
                  <c:v>-4.8876666666666768</c:v>
                </c:pt>
                <c:pt idx="14">
                  <c:v>-3.2000000000000126</c:v>
                </c:pt>
                <c:pt idx="15">
                  <c:v>3.8223333333333254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EDD-4D5C-B6AF-EB8BA0CD7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863728"/>
        <c:axId val="572864712"/>
      </c:scatterChart>
      <c:valAx>
        <c:axId val="572863728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Gap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4712"/>
        <c:crossesAt val="-50"/>
        <c:crossBetween val="midCat"/>
      </c:valAx>
      <c:valAx>
        <c:axId val="572864712"/>
        <c:scaling>
          <c:orientation val="minMax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G-cm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37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574810871872952"/>
          <c:y val="0.69651342418490647"/>
          <c:w val="0.67868186676767817"/>
          <c:h val="8.42796253166372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Skew Quad signatures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34390048386406"/>
          <c:y val="0.17171294377676474"/>
          <c:w val="0.81540507436570431"/>
          <c:h val="0.62271617089530473"/>
        </c:manualLayout>
      </c:layout>
      <c:scatterChart>
        <c:scatterStyle val="lineMarker"/>
        <c:varyColors val="0"/>
        <c:ser>
          <c:idx val="0"/>
          <c:order val="0"/>
          <c:tx>
            <c:v>4 small slugs</c:v>
          </c:tx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integrals_table!$B$103:$B$116</c:f>
              <c:numCache>
                <c:formatCode>0</c:formatCode>
                <c:ptCount val="14"/>
                <c:pt idx="0">
                  <c:v>-6</c:v>
                </c:pt>
                <c:pt idx="1">
                  <c:v>-9</c:v>
                </c:pt>
                <c:pt idx="2">
                  <c:v>-5</c:v>
                </c:pt>
                <c:pt idx="3">
                  <c:v>-18</c:v>
                </c:pt>
                <c:pt idx="4">
                  <c:v>-5</c:v>
                </c:pt>
                <c:pt idx="5">
                  <c:v>3</c:v>
                </c:pt>
                <c:pt idx="6">
                  <c:v>1</c:v>
                </c:pt>
                <c:pt idx="7">
                  <c:v>-4</c:v>
                </c:pt>
                <c:pt idx="8">
                  <c:v>-2</c:v>
                </c:pt>
                <c:pt idx="9">
                  <c:v>-2.5</c:v>
                </c:pt>
                <c:pt idx="10">
                  <c:v>-4</c:v>
                </c:pt>
                <c:pt idx="11">
                  <c:v>-6</c:v>
                </c:pt>
                <c:pt idx="12">
                  <c:v>-7</c:v>
                </c:pt>
                <c:pt idx="13">
                  <c:v>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44D-4D1F-A668-0A96BAEB4B07}"/>
            </c:ext>
          </c:extLst>
        </c:ser>
        <c:ser>
          <c:idx val="1"/>
          <c:order val="1"/>
          <c:tx>
            <c:v>2 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integrals_table!$C$103:$C$119</c:f>
              <c:numCache>
                <c:formatCode>0</c:formatCode>
                <c:ptCount val="17"/>
                <c:pt idx="0">
                  <c:v>-4</c:v>
                </c:pt>
                <c:pt idx="1">
                  <c:v>-5</c:v>
                </c:pt>
                <c:pt idx="2">
                  <c:v>-2.5</c:v>
                </c:pt>
                <c:pt idx="3">
                  <c:v>-19</c:v>
                </c:pt>
                <c:pt idx="4">
                  <c:v>-5</c:v>
                </c:pt>
                <c:pt idx="5">
                  <c:v>2.5</c:v>
                </c:pt>
                <c:pt idx="6">
                  <c:v>-1</c:v>
                </c:pt>
                <c:pt idx="7">
                  <c:v>-4.5</c:v>
                </c:pt>
                <c:pt idx="8">
                  <c:v>6</c:v>
                </c:pt>
                <c:pt idx="9">
                  <c:v>6</c:v>
                </c:pt>
                <c:pt idx="10">
                  <c:v>5</c:v>
                </c:pt>
                <c:pt idx="11">
                  <c:v>4</c:v>
                </c:pt>
                <c:pt idx="12">
                  <c:v>3</c:v>
                </c:pt>
                <c:pt idx="13">
                  <c:v>4</c:v>
                </c:pt>
                <c:pt idx="14">
                  <c:v>3</c:v>
                </c:pt>
                <c:pt idx="15">
                  <c:v>4</c:v>
                </c:pt>
                <c:pt idx="16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44D-4D1F-A668-0A96BAEB4B07}"/>
            </c:ext>
          </c:extLst>
        </c:ser>
        <c:ser>
          <c:idx val="2"/>
          <c:order val="2"/>
          <c:tx>
            <c:v>2 V-slugs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>
                <a:noFill/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integrals_table!$D$103:$D$119</c:f>
              <c:numCache>
                <c:formatCode>0</c:formatCode>
                <c:ptCount val="17"/>
                <c:pt idx="0">
                  <c:v>-4</c:v>
                </c:pt>
                <c:pt idx="1">
                  <c:v>-8</c:v>
                </c:pt>
                <c:pt idx="2">
                  <c:v>-15</c:v>
                </c:pt>
                <c:pt idx="3">
                  <c:v>-22</c:v>
                </c:pt>
                <c:pt idx="4">
                  <c:v>-9</c:v>
                </c:pt>
                <c:pt idx="5">
                  <c:v>-6</c:v>
                </c:pt>
                <c:pt idx="6">
                  <c:v>-9</c:v>
                </c:pt>
                <c:pt idx="7">
                  <c:v>-11</c:v>
                </c:pt>
                <c:pt idx="8">
                  <c:v>-9</c:v>
                </c:pt>
                <c:pt idx="9">
                  <c:v>-8.5</c:v>
                </c:pt>
                <c:pt idx="10">
                  <c:v>-8</c:v>
                </c:pt>
                <c:pt idx="11">
                  <c:v>-8</c:v>
                </c:pt>
                <c:pt idx="12">
                  <c:v>-5</c:v>
                </c:pt>
                <c:pt idx="13">
                  <c:v>-1</c:v>
                </c:pt>
                <c:pt idx="14">
                  <c:v>2</c:v>
                </c:pt>
                <c:pt idx="15">
                  <c:v>4</c:v>
                </c:pt>
                <c:pt idx="16">
                  <c:v>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44D-4D1F-A668-0A96BAEB4B07}"/>
            </c:ext>
          </c:extLst>
        </c:ser>
        <c:ser>
          <c:idx val="4"/>
          <c:order val="3"/>
          <c:tx>
            <c:v>Steel 7.5x15</c:v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integrals_table!$E$103:$E$119</c:f>
              <c:numCache>
                <c:formatCode>0</c:formatCode>
                <c:ptCount val="17"/>
                <c:pt idx="0">
                  <c:v>-79</c:v>
                </c:pt>
                <c:pt idx="1">
                  <c:v>-62</c:v>
                </c:pt>
                <c:pt idx="2">
                  <c:v>-60</c:v>
                </c:pt>
                <c:pt idx="3">
                  <c:v>-56</c:v>
                </c:pt>
                <c:pt idx="4">
                  <c:v>-30</c:v>
                </c:pt>
                <c:pt idx="5">
                  <c:v>-6</c:v>
                </c:pt>
                <c:pt idx="6">
                  <c:v>-2</c:v>
                </c:pt>
                <c:pt idx="7">
                  <c:v>3</c:v>
                </c:pt>
                <c:pt idx="8">
                  <c:v>3</c:v>
                </c:pt>
                <c:pt idx="9">
                  <c:v>-1.5</c:v>
                </c:pt>
                <c:pt idx="10">
                  <c:v>-2</c:v>
                </c:pt>
                <c:pt idx="11">
                  <c:v>-3</c:v>
                </c:pt>
                <c:pt idx="12">
                  <c:v>-3</c:v>
                </c:pt>
                <c:pt idx="13">
                  <c:v>-2</c:v>
                </c:pt>
                <c:pt idx="14">
                  <c:v>0</c:v>
                </c:pt>
                <c:pt idx="15">
                  <c:v>1</c:v>
                </c:pt>
                <c:pt idx="16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44D-4D1F-A668-0A96BAEB4B07}"/>
            </c:ext>
          </c:extLst>
        </c:ser>
        <c:ser>
          <c:idx val="5"/>
          <c:order val="4"/>
          <c:tx>
            <c:v>4 V-slugs</c:v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integrals_table!$G$103:$G$119</c:f>
              <c:numCache>
                <c:formatCode>0</c:formatCode>
                <c:ptCount val="17"/>
                <c:pt idx="0">
                  <c:v>-10</c:v>
                </c:pt>
                <c:pt idx="1">
                  <c:v>-12</c:v>
                </c:pt>
                <c:pt idx="2">
                  <c:v>-27</c:v>
                </c:pt>
                <c:pt idx="3">
                  <c:v>-42</c:v>
                </c:pt>
                <c:pt idx="4">
                  <c:v>-33</c:v>
                </c:pt>
                <c:pt idx="5">
                  <c:v>-25</c:v>
                </c:pt>
                <c:pt idx="6">
                  <c:v>-24</c:v>
                </c:pt>
                <c:pt idx="7">
                  <c:v>-23</c:v>
                </c:pt>
                <c:pt idx="8">
                  <c:v>-23</c:v>
                </c:pt>
                <c:pt idx="9">
                  <c:v>-22</c:v>
                </c:pt>
                <c:pt idx="10">
                  <c:v>-17</c:v>
                </c:pt>
                <c:pt idx="11">
                  <c:v>-13</c:v>
                </c:pt>
                <c:pt idx="12">
                  <c:v>-8</c:v>
                </c:pt>
                <c:pt idx="13">
                  <c:v>-6</c:v>
                </c:pt>
                <c:pt idx="14">
                  <c:v>-3</c:v>
                </c:pt>
                <c:pt idx="15">
                  <c:v>-1</c:v>
                </c:pt>
                <c:pt idx="16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44D-4D1F-A668-0A96BAEB4B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8929864"/>
        <c:axId val="568929536"/>
      </c:scatterChart>
      <c:valAx>
        <c:axId val="568929864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Gap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536"/>
        <c:crossesAt val="-100"/>
        <c:crossBetween val="midCat"/>
      </c:valAx>
      <c:valAx>
        <c:axId val="56892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G-cm/cm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8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359329835636049"/>
          <c:y val="0.54838615897113552"/>
          <c:w val="0.27513723258863526"/>
          <c:h val="0.236641213721533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C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0" dirty="0"/>
              <a:t>Bx field signatures</a:t>
            </a:r>
          </a:p>
        </c:rich>
      </c:tx>
      <c:layout>
        <c:manualLayout>
          <c:xMode val="edge"/>
          <c:yMode val="edge"/>
          <c:x val="0.3477213536713708"/>
          <c:y val="6.73880191530546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34390048386406"/>
          <c:y val="0.17171294377676474"/>
          <c:w val="0.81540507436570431"/>
          <c:h val="0.62271617089530473"/>
        </c:manualLayout>
      </c:layout>
      <c:scatterChart>
        <c:scatterStyle val="lineMarker"/>
        <c:varyColors val="0"/>
        <c:ser>
          <c:idx val="5"/>
          <c:order val="0"/>
          <c:tx>
            <c:v>Pole cant</c:v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integrals_table!$C$122:$C$137</c:f>
              <c:numCache>
                <c:formatCode>0</c:formatCode>
                <c:ptCount val="16"/>
                <c:pt idx="0">
                  <c:v>-67.480333333333334</c:v>
                </c:pt>
                <c:pt idx="1">
                  <c:v>-64.38633333333334</c:v>
                </c:pt>
                <c:pt idx="2">
                  <c:v>-61.808666666666667</c:v>
                </c:pt>
                <c:pt idx="3">
                  <c:v>-60.532000000000004</c:v>
                </c:pt>
                <c:pt idx="4">
                  <c:v>-56</c:v>
                </c:pt>
                <c:pt idx="5">
                  <c:v>-49.800666666666672</c:v>
                </c:pt>
                <c:pt idx="6">
                  <c:v>-40.566000000000003</c:v>
                </c:pt>
                <c:pt idx="7">
                  <c:v>-32</c:v>
                </c:pt>
                <c:pt idx="8">
                  <c:v>-24</c:v>
                </c:pt>
                <c:pt idx="9">
                  <c:v>-19.172333333333334</c:v>
                </c:pt>
                <c:pt idx="10">
                  <c:v>-11.662666666666667</c:v>
                </c:pt>
                <c:pt idx="11">
                  <c:v>-9.5526666666666653</c:v>
                </c:pt>
                <c:pt idx="12">
                  <c:v>-4.1080000000000023</c:v>
                </c:pt>
                <c:pt idx="13">
                  <c:v>-1</c:v>
                </c:pt>
                <c:pt idx="14">
                  <c:v>0.49166666666666731</c:v>
                </c:pt>
                <c:pt idx="15">
                  <c:v>-1.5333333333333074E-2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0CA-4A39-8642-D700729E0401}"/>
            </c:ext>
          </c:extLst>
        </c:ser>
        <c:ser>
          <c:idx val="0"/>
          <c:order val="1"/>
          <c:tx>
            <c:v>V-slugs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integrals_table!$G$122:$G$137</c:f>
              <c:numCache>
                <c:formatCode>0</c:formatCode>
                <c:ptCount val="16"/>
                <c:pt idx="0">
                  <c:v>-7.1479999999999979</c:v>
                </c:pt>
                <c:pt idx="1">
                  <c:v>-4.8529999999999989</c:v>
                </c:pt>
                <c:pt idx="2">
                  <c:v>-1.8819999999999999</c:v>
                </c:pt>
                <c:pt idx="3">
                  <c:v>-3.3123333333333331</c:v>
                </c:pt>
                <c:pt idx="4">
                  <c:v>-5</c:v>
                </c:pt>
                <c:pt idx="5">
                  <c:v>-7</c:v>
                </c:pt>
                <c:pt idx="6">
                  <c:v>-7.5676666666666668</c:v>
                </c:pt>
                <c:pt idx="7">
                  <c:v>-12.478333333333335</c:v>
                </c:pt>
                <c:pt idx="8">
                  <c:v>-20.707000000000004</c:v>
                </c:pt>
                <c:pt idx="9">
                  <c:v>-27.293666666666667</c:v>
                </c:pt>
                <c:pt idx="10">
                  <c:v>-34.625999999999998</c:v>
                </c:pt>
                <c:pt idx="11">
                  <c:v>-38.592333333333336</c:v>
                </c:pt>
                <c:pt idx="12">
                  <c:v>-31.555333333333333</c:v>
                </c:pt>
                <c:pt idx="13">
                  <c:v>-23.961333333333336</c:v>
                </c:pt>
                <c:pt idx="14">
                  <c:v>-20.27966666666666</c:v>
                </c:pt>
                <c:pt idx="15">
                  <c:v>-12.139666666666665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0CA-4A39-8642-D700729E0401}"/>
            </c:ext>
          </c:extLst>
        </c:ser>
        <c:ser>
          <c:idx val="1"/>
          <c:order val="2"/>
          <c:tx>
            <c:v>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integrals_table!$I$122:$I$137</c:f>
              <c:numCache>
                <c:formatCode>General</c:formatCode>
                <c:ptCount val="16"/>
                <c:pt idx="0">
                  <c:v>-18</c:v>
                </c:pt>
                <c:pt idx="1">
                  <c:v>-6</c:v>
                </c:pt>
                <c:pt idx="2">
                  <c:v>-5</c:v>
                </c:pt>
                <c:pt idx="3">
                  <c:v>-4</c:v>
                </c:pt>
                <c:pt idx="4">
                  <c:v>-5</c:v>
                </c:pt>
                <c:pt idx="5">
                  <c:v>-6</c:v>
                </c:pt>
                <c:pt idx="6">
                  <c:v>-3</c:v>
                </c:pt>
                <c:pt idx="7">
                  <c:v>-9</c:v>
                </c:pt>
                <c:pt idx="8">
                  <c:v>-13</c:v>
                </c:pt>
                <c:pt idx="9">
                  <c:v>-19</c:v>
                </c:pt>
                <c:pt idx="10">
                  <c:v>-11</c:v>
                </c:pt>
                <c:pt idx="11">
                  <c:v>-8</c:v>
                </c:pt>
                <c:pt idx="12">
                  <c:v>1</c:v>
                </c:pt>
                <c:pt idx="13">
                  <c:v>10</c:v>
                </c:pt>
                <c:pt idx="14">
                  <c:v>15</c:v>
                </c:pt>
                <c:pt idx="15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0CA-4A39-8642-D700729E0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8929864"/>
        <c:axId val="568929536"/>
      </c:scatterChart>
      <c:valAx>
        <c:axId val="568929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Gap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536"/>
        <c:crossesAt val="-100"/>
        <c:crossBetween val="midCat"/>
      </c:valAx>
      <c:valAx>
        <c:axId val="56892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G-cm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8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983384889388832"/>
          <c:y val="0.60293953522978105"/>
          <c:w val="0.26954091676040487"/>
          <c:h val="0.151385134297264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C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85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F57A4-B789-41AA-B995-919A67F84C3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376903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F57A4-B789-41AA-B995-919A67F84C3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15042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F57A4-B789-41AA-B995-919A67F84C3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26004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07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-3597"/>
            <a:ext cx="9143245" cy="5150695"/>
          </a:xfrm>
          <a:prstGeom prst="rect">
            <a:avLst/>
          </a:prstGeom>
        </p:spPr>
      </p:pic>
      <p:pic>
        <p:nvPicPr>
          <p:cNvPr id="16" name="logo SLAC">
            <a:extLst>
              <a:ext uri="{FF2B5EF4-FFF2-40B4-BE49-F238E27FC236}">
                <a16:creationId xmlns:a16="http://schemas.microsoft.com/office/drawing/2014/main" id="{9B359C41-4F1D-C34A-A6F5-56B5093A7B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23" y="4566855"/>
            <a:ext cx="2302769" cy="669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402432"/>
            <a:ext cx="8008937" cy="1684735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056" y="2730330"/>
            <a:ext cx="7989887" cy="164077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066259"/>
            <a:ext cx="8008937" cy="47691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056" y="4566854"/>
            <a:ext cx="2209800" cy="3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27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4800600"/>
            <a:ext cx="4126528" cy="235745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LCLS-II Director's Review, February 12-14, 2019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" y="805785"/>
            <a:ext cx="8553429" cy="1459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907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2914650"/>
            <a:ext cx="2442340" cy="1824038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9914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932688"/>
            <a:ext cx="3013075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991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932688"/>
            <a:ext cx="5484812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F57A4-B789-41AA-B995-919A67F84C3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157780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F57A4-B789-41AA-B995-919A67F84C3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15174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F57A4-B789-41AA-B995-919A67F84C3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3509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F57A4-B789-41AA-B995-919A67F84C3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00423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F57A4-B789-41AA-B995-919A67F84C3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2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F57A4-B789-41AA-B995-919A67F84C3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82421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F57A4-B789-41AA-B995-919A67F84C3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195578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F57A4-B789-41AA-B995-919A67F84C3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537891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F57A4-B789-41AA-B995-919A67F84C3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84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670" r:id="rId14"/>
    <p:sldLayoutId id="2147483675" r:id="rId15"/>
    <p:sldLayoutId id="2147483674" r:id="rId16"/>
    <p:sldLayoutId id="2147483671" r:id="rId17"/>
    <p:sldLayoutId id="2147483672" r:id="rId18"/>
    <p:sldLayoutId id="2147483673" r:id="rId19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emf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57200" y="1852853"/>
            <a:ext cx="8108951" cy="816557"/>
          </a:xfrm>
        </p:spPr>
        <p:txBody>
          <a:bodyPr/>
          <a:lstStyle/>
          <a:p>
            <a:r>
              <a:rPr lang="en-CA" sz="3200" dirty="0"/>
              <a:t/>
            </a:r>
            <a:br>
              <a:rPr lang="en-CA" sz="3200" dirty="0"/>
            </a:br>
            <a:r>
              <a:rPr lang="en-CA" sz="3200" dirty="0"/>
              <a:t/>
            </a:r>
            <a:br>
              <a:rPr lang="en-CA" sz="3200" dirty="0"/>
            </a:br>
            <a:r>
              <a:rPr lang="en-CA" sz="3200" dirty="0"/>
              <a:t/>
            </a:r>
            <a:br>
              <a:rPr lang="en-CA" sz="3200" dirty="0"/>
            </a:br>
            <a:r>
              <a:rPr lang="en-CA" sz="3200" dirty="0"/>
              <a:t>Short prototype measurements</a:t>
            </a:r>
            <a:br>
              <a:rPr lang="en-CA" sz="3200" dirty="0"/>
            </a:br>
            <a:r>
              <a:rPr lang="en-CA" sz="2400" dirty="0"/>
              <a:t>(shim signatures)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09444" y="2874086"/>
            <a:ext cx="8008937" cy="553824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Yurii Levashov</a:t>
            </a:r>
          </a:p>
          <a:p>
            <a:pPr marL="0" indent="0">
              <a:buNone/>
            </a:pPr>
            <a:r>
              <a:rPr lang="en-US" sz="1200" dirty="0" smtClean="0"/>
              <a:t>10/12/2021</a:t>
            </a:r>
            <a:endParaRPr lang="en-US" sz="1200" dirty="0"/>
          </a:p>
          <a:p>
            <a:endParaRPr lang="en-CA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724102" y="49938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0" y="209550"/>
            <a:ext cx="5073070" cy="1442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016222"/>
            <a:ext cx="2133599" cy="1977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551" y="3295853"/>
            <a:ext cx="2133600" cy="3527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849677"/>
            <a:ext cx="2131523" cy="666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22" y="4005049"/>
            <a:ext cx="171115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272A8D-84F4-4618-82B8-B899965F25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04D45A-2046-4B72-9CE4-363623D5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44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1" y="1123950"/>
            <a:ext cx="7848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/>
              <a:t>The main field on axis at 7.2mm gap is stronger than needed by ~5%.</a:t>
            </a:r>
          </a:p>
          <a:p>
            <a:pPr marL="342900" indent="-342900">
              <a:buAutoNum type="arabicPeriod" startAt="2"/>
            </a:pPr>
            <a:r>
              <a:rPr lang="en-US" sz="1600" dirty="0" smtClean="0"/>
              <a:t>The </a:t>
            </a:r>
            <a:r>
              <a:rPr lang="en-US" sz="1600" dirty="0"/>
              <a:t>field integral gap dependence is similar to SXU undulators.</a:t>
            </a:r>
          </a:p>
          <a:p>
            <a:pPr marL="342900" indent="-342900">
              <a:buAutoNum type="arabicPeriod" startAt="2"/>
            </a:pPr>
            <a:r>
              <a:rPr lang="en-US" sz="1600" dirty="0"/>
              <a:t>The pole saturation is small.</a:t>
            </a:r>
          </a:p>
          <a:p>
            <a:pPr marL="342900" indent="-342900">
              <a:buAutoNum type="arabicPeriod" startAt="2"/>
            </a:pPr>
            <a:r>
              <a:rPr lang="en-US" sz="1600" dirty="0"/>
              <a:t>Skew quadrupole shims are weak. Steel shims are desirable for having correct shim signatures for the main field and </a:t>
            </a:r>
            <a:r>
              <a:rPr lang="en-US" sz="1600" dirty="0" smtClean="0"/>
              <a:t>the skew </a:t>
            </a:r>
            <a:r>
              <a:rPr lang="en-US" sz="1600" dirty="0"/>
              <a:t>quadrupole.</a:t>
            </a:r>
          </a:p>
          <a:p>
            <a:pPr marL="342900" indent="-342900">
              <a:buAutoNum type="arabicPeriod" startAt="2"/>
            </a:pPr>
            <a:r>
              <a:rPr lang="en-US" sz="1600" dirty="0"/>
              <a:t>To have steel shim option for tuning, the magnet should be recessed w.r.t. the poles by </a:t>
            </a:r>
            <a:r>
              <a:rPr lang="en-US" sz="1600" dirty="0" smtClean="0"/>
              <a:t>0.250mm</a:t>
            </a:r>
            <a:r>
              <a:rPr lang="en-US" sz="1600" dirty="0"/>
              <a:t>, minimum.</a:t>
            </a:r>
          </a:p>
          <a:p>
            <a:pPr marL="342900" indent="-342900">
              <a:buAutoNum type="arabicPeriod" startAt="2"/>
            </a:pPr>
            <a:r>
              <a:rPr lang="en-US" sz="1600" dirty="0"/>
              <a:t>To test if the bigger magnet recess does not reduce the main field too </a:t>
            </a:r>
            <a:r>
              <a:rPr lang="en-US" sz="1600" dirty="0" smtClean="0"/>
              <a:t>much and if it </a:t>
            </a:r>
            <a:r>
              <a:rPr lang="en-US" sz="1600" dirty="0" smtClean="0"/>
              <a:t>will </a:t>
            </a:r>
            <a:r>
              <a:rPr lang="en-US" sz="1600" dirty="0"/>
              <a:t>reduce the effect of magnetization </a:t>
            </a:r>
            <a:r>
              <a:rPr lang="en-US" dirty="0"/>
              <a:t>errors </a:t>
            </a:r>
            <a:r>
              <a:rPr lang="en-US" sz="1600" dirty="0" smtClean="0"/>
              <a:t>, </a:t>
            </a:r>
            <a:r>
              <a:rPr lang="en-US" sz="1600" dirty="0"/>
              <a:t>the following is </a:t>
            </a:r>
            <a:r>
              <a:rPr lang="en-US" sz="1600" dirty="0" smtClean="0"/>
              <a:t>planned</a:t>
            </a:r>
            <a:r>
              <a:rPr lang="en-US" sz="16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Remove magnet arrays from the </a:t>
            </a:r>
            <a:r>
              <a:rPr lang="en-US" sz="1400" dirty="0" err="1"/>
              <a:t>strongbacks</a:t>
            </a:r>
            <a:r>
              <a:rPr lang="en-US" sz="1400" dirty="0"/>
              <a:t> (1 day).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Move all poles up by 150µm (technician training in pole adjustments, 1 day).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Check pole/magnet alignment on CMM (CMM programming for SXU-HE, 3 days).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Re-install magnet arrays/re-measure with Hall probe (~1 week).</a:t>
            </a:r>
          </a:p>
          <a:p>
            <a:r>
              <a:rPr lang="en-US" sz="1400" dirty="0"/>
              <a:t>     </a:t>
            </a:r>
          </a:p>
          <a:p>
            <a:endParaRPr lang="en-US" sz="1600" dirty="0"/>
          </a:p>
          <a:p>
            <a:pPr marL="342900" indent="-342900">
              <a:buAutoNum type="arabicPeriod" startAt="2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681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0233"/>
            <a:ext cx="7886700" cy="808917"/>
          </a:xfrm>
        </p:spPr>
        <p:txBody>
          <a:bodyPr>
            <a:normAutofit/>
          </a:bodyPr>
          <a:lstStyle/>
          <a:p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931863"/>
            <a:ext cx="7620000" cy="3800475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Measurement set-up</a:t>
            </a:r>
          </a:p>
          <a:p>
            <a:pPr lvl="1"/>
            <a:r>
              <a:rPr lang="en-US" sz="2000" dirty="0"/>
              <a:t>Field integrals’ gap dependence</a:t>
            </a:r>
          </a:p>
          <a:p>
            <a:pPr lvl="1"/>
            <a:r>
              <a:rPr lang="en-US" sz="2000" dirty="0"/>
              <a:t>Options for shimming</a:t>
            </a:r>
          </a:p>
          <a:p>
            <a:pPr lvl="1"/>
            <a:r>
              <a:rPr lang="en-US" sz="2000" dirty="0"/>
              <a:t>Main dipole field shims and corresponding signatures</a:t>
            </a:r>
          </a:p>
          <a:p>
            <a:pPr lvl="1"/>
            <a:r>
              <a:rPr lang="en-CA" sz="2000" dirty="0"/>
              <a:t>Skew quad shims</a:t>
            </a:r>
          </a:p>
          <a:p>
            <a:pPr lvl="1"/>
            <a:r>
              <a:rPr lang="en-CA" sz="2000" dirty="0"/>
              <a:t>Bx field shims</a:t>
            </a:r>
            <a:endParaRPr lang="en-CA" dirty="0"/>
          </a:p>
          <a:p>
            <a:pPr lvl="1"/>
            <a:r>
              <a:rPr lang="en-US" sz="2000" dirty="0"/>
              <a:t>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0108" y="0"/>
            <a:ext cx="7886700" cy="831163"/>
          </a:xfrm>
        </p:spPr>
        <p:txBody>
          <a:bodyPr>
            <a:normAutofit/>
          </a:bodyPr>
          <a:lstStyle/>
          <a:p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Measurement set-up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0800" y="1101256"/>
            <a:ext cx="6096001" cy="844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2" lvl="1">
              <a:lnSpc>
                <a:spcPct val="120000"/>
              </a:lnSpc>
              <a:buClr>
                <a:srgbClr val="981E32"/>
              </a:buClr>
              <a:buSzPct val="120000"/>
            </a:pPr>
            <a:r>
              <a:rPr lang="en-CA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Initial measurements by Sentron 2-D Hall probe.</a:t>
            </a:r>
          </a:p>
          <a:p>
            <a:pPr marL="233362" lvl="1">
              <a:lnSpc>
                <a:spcPct val="120000"/>
              </a:lnSpc>
              <a:buClr>
                <a:srgbClr val="981E32"/>
              </a:buClr>
              <a:buSzPct val="120000"/>
            </a:pPr>
            <a:r>
              <a:rPr lang="en-CA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K at 7.2mm gap = 9.69 ( 9.21 PRD); 5% stronger!</a:t>
            </a:r>
          </a:p>
          <a:p>
            <a:pPr marL="233362" lvl="1">
              <a:lnSpc>
                <a:spcPct val="120000"/>
              </a:lnSpc>
              <a:buClr>
                <a:srgbClr val="981E32"/>
              </a:buClr>
              <a:buSzPct val="120000"/>
            </a:pPr>
            <a:endParaRPr lang="en-CA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-1111" r="16666" b="1111"/>
          <a:stretch/>
        </p:blipFill>
        <p:spPr>
          <a:xfrm>
            <a:off x="152400" y="831163"/>
            <a:ext cx="2666999" cy="3231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9" y="2626397"/>
            <a:ext cx="3327400" cy="2495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88050" y="2289960"/>
            <a:ext cx="315595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2" lvl="1">
              <a:lnSpc>
                <a:spcPct val="120000"/>
              </a:lnSpc>
              <a:buClr>
                <a:srgbClr val="981E32"/>
              </a:buClr>
              <a:buSzPct val="120000"/>
            </a:pPr>
            <a:endParaRPr lang="en-CA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33362" lvl="1">
              <a:lnSpc>
                <a:spcPct val="120000"/>
              </a:lnSpc>
              <a:buClr>
                <a:srgbClr val="981E32"/>
              </a:buClr>
              <a:buSzPct val="120000"/>
            </a:pPr>
            <a:r>
              <a:rPr lang="en-CA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Shim signature </a:t>
            </a:r>
            <a:r>
              <a:rPr lang="en-CA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 </a:t>
            </a:r>
          </a:p>
          <a:p>
            <a:pPr marL="233362" lvl="1">
              <a:lnSpc>
                <a:spcPct val="120000"/>
              </a:lnSpc>
              <a:buClr>
                <a:srgbClr val="981E32"/>
              </a:buClr>
              <a:buSzPct val="120000"/>
            </a:pPr>
            <a:r>
              <a:rPr lang="en-CA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difference </a:t>
            </a:r>
            <a:r>
              <a:rPr lang="en-CA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field </a:t>
            </a:r>
            <a:r>
              <a:rPr lang="en-CA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integrals vs </a:t>
            </a:r>
            <a:r>
              <a:rPr lang="en-CA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gap </a:t>
            </a:r>
          </a:p>
          <a:p>
            <a:pPr marL="233362" lvl="1">
              <a:lnSpc>
                <a:spcPct val="120000"/>
              </a:lnSpc>
              <a:buClr>
                <a:srgbClr val="981E32"/>
              </a:buClr>
              <a:buSzPct val="120000"/>
            </a:pPr>
            <a:r>
              <a:rPr lang="en-CA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CA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Shim installed – No shim) </a:t>
            </a:r>
          </a:p>
          <a:p>
            <a:pPr marL="233362" lvl="1">
              <a:lnSpc>
                <a:spcPct val="120000"/>
              </a:lnSpc>
              <a:buClr>
                <a:srgbClr val="981E32"/>
              </a:buClr>
              <a:buSzPct val="120000"/>
            </a:pPr>
            <a:endParaRPr lang="en-CA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33362" lvl="1">
              <a:lnSpc>
                <a:spcPct val="120000"/>
              </a:lnSpc>
              <a:buClr>
                <a:srgbClr val="981E32"/>
              </a:buClr>
              <a:buSzPct val="120000"/>
            </a:pPr>
            <a:r>
              <a:rPr lang="en-CA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Long coil used for measuring field integrals.</a:t>
            </a:r>
          </a:p>
          <a:p>
            <a:pPr marL="233362" lvl="1">
              <a:lnSpc>
                <a:spcPct val="120000"/>
              </a:lnSpc>
              <a:buClr>
                <a:srgbClr val="981E32"/>
              </a:buClr>
              <a:buSzPct val="120000"/>
            </a:pPr>
            <a:endParaRPr lang="en-CA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60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0658" y="0"/>
            <a:ext cx="7886700" cy="81915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SXU field integral gap dependence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80" y="1669124"/>
            <a:ext cx="2588742" cy="16858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21410AA-AFB6-4A05-A98A-CB32749096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9422198"/>
              </p:ext>
            </p:extLst>
          </p:nvPr>
        </p:nvGraphicFramePr>
        <p:xfrm>
          <a:off x="539614" y="3346641"/>
          <a:ext cx="2780056" cy="1662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80802" y="2086399"/>
            <a:ext cx="2511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 expect a similar gap dependence of field integrals for SXU-HEs </a:t>
            </a:r>
            <a:r>
              <a:rPr lang="en-US" sz="1200" dirty="0" smtClean="0"/>
              <a:t>. </a:t>
            </a:r>
          </a:p>
          <a:p>
            <a:r>
              <a:rPr lang="en-US" sz="1200" dirty="0" smtClean="0"/>
              <a:t>The </a:t>
            </a:r>
            <a:r>
              <a:rPr lang="en-US" sz="1200" dirty="0"/>
              <a:t>source of the field </a:t>
            </a:r>
            <a:r>
              <a:rPr lang="en-US" sz="1200" dirty="0" smtClean="0"/>
              <a:t>errors to be investigated.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Goal: Find a shim signature with a close shape.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0659" y="980561"/>
            <a:ext cx="7713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From LCLS-II experience the most challenging was the main field and the skew quad tuning.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30596" y="1422903"/>
            <a:ext cx="635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SXU-017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56760" y="1409700"/>
            <a:ext cx="12811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SXU Short Prototype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13E5D0F-CDEA-4C58-AB94-745CAEBDB1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4394725"/>
              </p:ext>
            </p:extLst>
          </p:nvPr>
        </p:nvGraphicFramePr>
        <p:xfrm>
          <a:off x="3677894" y="3257550"/>
          <a:ext cx="2802908" cy="1783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6C83BE1-DEDD-44F3-822F-4F4E96AFB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646" y="1645721"/>
            <a:ext cx="2341568" cy="17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7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1304" y="0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Options for field integral tuning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52973" y="2236399"/>
            <a:ext cx="1930928" cy="1608973"/>
            <a:chOff x="1058504" y="3435627"/>
            <a:chExt cx="1496244" cy="1415086"/>
          </a:xfrm>
        </p:grpSpPr>
        <p:pic>
          <p:nvPicPr>
            <p:cNvPr id="6" name="Picture 5" descr="A group of bugs on a white surface&#10;&#10;Description automatically generated with low confidence">
              <a:extLst>
                <a:ext uri="{FF2B5EF4-FFF2-40B4-BE49-F238E27FC236}">
                  <a16:creationId xmlns:a16="http://schemas.microsoft.com/office/drawing/2014/main" id="{9B576D19-A5AD-4C7A-90ED-BECD8C09E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084" t="14445" r="24815" b="18395"/>
            <a:stretch/>
          </p:blipFill>
          <p:spPr>
            <a:xfrm rot="5400000">
              <a:off x="1062309" y="3431822"/>
              <a:ext cx="1415086" cy="1422695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4A8C9A4-8A8E-460B-9353-3F924172BB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4950" y="3655213"/>
              <a:ext cx="76729" cy="2792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5D81EDD-13C8-4423-A2B8-364E19E8D6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492" y="4245657"/>
              <a:ext cx="89974" cy="1984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ACF5C0-5371-428F-A557-809DAF05ED21}"/>
                </a:ext>
              </a:extLst>
            </p:cNvPr>
            <p:cNvSpPr txBox="1"/>
            <p:nvPr/>
          </p:nvSpPr>
          <p:spPr>
            <a:xfrm>
              <a:off x="1102048" y="3934423"/>
              <a:ext cx="8781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Small </a:t>
              </a:r>
              <a:r>
                <a:rPr lang="en-US" sz="800" dirty="0">
                  <a:sym typeface="Symbol" panose="05050102010706020507" pitchFamily="18" charset="2"/>
                </a:rPr>
                <a:t> </a:t>
              </a:r>
              <a:r>
                <a:rPr lang="en-US" sz="800" dirty="0"/>
                <a:t>3mm</a:t>
              </a:r>
            </a:p>
            <a:p>
              <a:r>
                <a:rPr lang="en-US" sz="800" dirty="0"/>
                <a:t> x 3mm slugs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376CDC7-C78F-48C5-A6DD-2712C9255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7275" y="3762159"/>
              <a:ext cx="55894" cy="447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40AE742-3E3E-440E-9891-9FF0FC24846E}"/>
                </a:ext>
              </a:extLst>
            </p:cNvPr>
            <p:cNvCxnSpPr>
              <a:cxnSpLocks/>
            </p:cNvCxnSpPr>
            <p:nvPr/>
          </p:nvCxnSpPr>
          <p:spPr>
            <a:xfrm>
              <a:off x="2183169" y="4444138"/>
              <a:ext cx="54596" cy="2107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5D4C3A-FF8D-41EC-BEE4-91702DCD875A}"/>
                </a:ext>
              </a:extLst>
            </p:cNvPr>
            <p:cNvSpPr txBox="1"/>
            <p:nvPr/>
          </p:nvSpPr>
          <p:spPr>
            <a:xfrm>
              <a:off x="1676618" y="4209198"/>
              <a:ext cx="8781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Large </a:t>
              </a:r>
              <a:r>
                <a:rPr lang="en-US" sz="800" dirty="0">
                  <a:sym typeface="Symbol" panose="05050102010706020507" pitchFamily="18" charset="2"/>
                </a:rPr>
                <a:t></a:t>
              </a:r>
              <a:r>
                <a:rPr lang="en-US" sz="800" dirty="0"/>
                <a:t> 8mm</a:t>
              </a:r>
            </a:p>
            <a:p>
              <a:r>
                <a:rPr lang="en-US" sz="800" dirty="0"/>
                <a:t> x 3mm slugs</a:t>
              </a:r>
            </a:p>
          </p:txBody>
        </p:sp>
      </p:grpSp>
      <p:pic>
        <p:nvPicPr>
          <p:cNvPr id="13" name="Picture 12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3F236F2B-DF27-487C-8B10-2308F5D32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9944" y="2285566"/>
            <a:ext cx="2040716" cy="17922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99" y="2279210"/>
            <a:ext cx="1858802" cy="13732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ACF5C0-5371-428F-A557-809DAF05ED21}"/>
              </a:ext>
            </a:extLst>
          </p:cNvPr>
          <p:cNvSpPr txBox="1"/>
          <p:nvPr/>
        </p:nvSpPr>
        <p:spPr>
          <a:xfrm>
            <a:off x="2829406" y="4091528"/>
            <a:ext cx="11332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Two capacitive sensors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A8C9A4-8A8E-460B-9353-3F924172BB33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2057400" y="3500901"/>
            <a:ext cx="772006" cy="69834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A8C9A4-8A8E-460B-9353-3F924172BB33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2133600" y="3486150"/>
            <a:ext cx="695806" cy="7131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86538" y="1393818"/>
            <a:ext cx="125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Change gap by</a:t>
            </a:r>
          </a:p>
          <a:p>
            <a:r>
              <a:rPr lang="en-US" sz="1400" dirty="0"/>
              <a:t> moving poles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87954" y="1609261"/>
            <a:ext cx="1725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Add magnet material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53200" y="1609260"/>
            <a:ext cx="1198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Add iron shim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ACF5C0-5371-428F-A557-809DAF05ED21}"/>
              </a:ext>
            </a:extLst>
          </p:cNvPr>
          <p:cNvSpPr txBox="1"/>
          <p:nvPr/>
        </p:nvSpPr>
        <p:spPr>
          <a:xfrm>
            <a:off x="6338012" y="3856154"/>
            <a:ext cx="1586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Steel shim 7.5 x 15 x 0.17mm glued on top of a magnet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376CDC7-C78F-48C5-A6DD-2712C9255C40}"/>
              </a:ext>
            </a:extLst>
          </p:cNvPr>
          <p:cNvCxnSpPr>
            <a:cxnSpLocks/>
          </p:cNvCxnSpPr>
          <p:nvPr/>
        </p:nvCxnSpPr>
        <p:spPr>
          <a:xfrm flipV="1">
            <a:off x="6499529" y="3040885"/>
            <a:ext cx="652713" cy="8091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31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9172"/>
            <a:ext cx="7886700" cy="76794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Main field shims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CF160C2-D471-42F6-8EA8-FD933A015847}"/>
              </a:ext>
            </a:extLst>
          </p:cNvPr>
          <p:cNvGrpSpPr/>
          <p:nvPr/>
        </p:nvGrpSpPr>
        <p:grpSpPr>
          <a:xfrm>
            <a:off x="5239480" y="2047466"/>
            <a:ext cx="1029920" cy="1701649"/>
            <a:chOff x="2926178" y="1271586"/>
            <a:chExt cx="1029920" cy="170164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FDAD014-FB26-43EA-A4EC-377D39893C20}"/>
                </a:ext>
              </a:extLst>
            </p:cNvPr>
            <p:cNvGrpSpPr/>
            <p:nvPr/>
          </p:nvGrpSpPr>
          <p:grpSpPr>
            <a:xfrm>
              <a:off x="2967914" y="1487827"/>
              <a:ext cx="841441" cy="1485408"/>
              <a:chOff x="0" y="0"/>
              <a:chExt cx="1295400" cy="2209800"/>
            </a:xfrm>
          </p:grpSpPr>
          <p:sp>
            <p:nvSpPr>
              <p:cNvPr id="54" name="Snip Same Side Corner Rectangle 81">
                <a:extLst>
                  <a:ext uri="{FF2B5EF4-FFF2-40B4-BE49-F238E27FC236}">
                    <a16:creationId xmlns:a16="http://schemas.microsoft.com/office/drawing/2014/main" id="{7E8EBBFD-6391-4930-86A6-D18F623A2BB3}"/>
                  </a:ext>
                </a:extLst>
              </p:cNvPr>
              <p:cNvSpPr/>
              <p:nvPr/>
            </p:nvSpPr>
            <p:spPr>
              <a:xfrm rot="10800000">
                <a:off x="193041" y="0"/>
                <a:ext cx="914400" cy="914400"/>
              </a:xfrm>
              <a:prstGeom prst="snip2Same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6944516-C09D-456D-A1B2-11B7B18E9600}"/>
                  </a:ext>
                </a:extLst>
              </p:cNvPr>
              <p:cNvGrpSpPr/>
              <p:nvPr/>
            </p:nvGrpSpPr>
            <p:grpSpPr>
              <a:xfrm rot="16200000">
                <a:off x="-33337" y="583248"/>
                <a:ext cx="247650" cy="180975"/>
                <a:chOff x="0" y="0"/>
                <a:chExt cx="247650" cy="180975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2D061A3-8B33-499A-A789-43F04C4CFA66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Right Arrow 85">
                  <a:extLst>
                    <a:ext uri="{FF2B5EF4-FFF2-40B4-BE49-F238E27FC236}">
                      <a16:creationId xmlns:a16="http://schemas.microsoft.com/office/drawing/2014/main" id="{9120F346-17D6-4692-B6E6-D336D44EAE80}"/>
                    </a:ext>
                  </a:extLst>
                </p:cNvPr>
                <p:cNvSpPr/>
                <p:nvPr/>
              </p:nvSpPr>
              <p:spPr>
                <a:xfrm rot="10800000">
                  <a:off x="9525" y="57150"/>
                  <a:ext cx="228600" cy="85725"/>
                </a:xfrm>
                <a:prstGeom prst="rightArrow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636D37A-2E45-44CB-A8E0-4A795DB7439C}"/>
                  </a:ext>
                </a:extLst>
              </p:cNvPr>
              <p:cNvGrpSpPr/>
              <p:nvPr/>
            </p:nvGrpSpPr>
            <p:grpSpPr>
              <a:xfrm rot="16200000">
                <a:off x="1081088" y="573723"/>
                <a:ext cx="247650" cy="180975"/>
                <a:chOff x="0" y="0"/>
                <a:chExt cx="247650" cy="180975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D406C258-80D8-4BD3-BC6B-08E8206D2BFC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Right Arrow 88">
                  <a:extLst>
                    <a:ext uri="{FF2B5EF4-FFF2-40B4-BE49-F238E27FC236}">
                      <a16:creationId xmlns:a16="http://schemas.microsoft.com/office/drawing/2014/main" id="{4FFBBB64-230E-416C-B653-23B9F9EF6430}"/>
                    </a:ext>
                  </a:extLst>
                </p:cNvPr>
                <p:cNvSpPr/>
                <p:nvPr/>
              </p:nvSpPr>
              <p:spPr>
                <a:xfrm rot="10800000">
                  <a:off x="9525" y="57150"/>
                  <a:ext cx="228600" cy="85725"/>
                </a:xfrm>
                <a:prstGeom prst="rightArrow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Snip Same Side Corner Rectangle 82">
                <a:extLst>
                  <a:ext uri="{FF2B5EF4-FFF2-40B4-BE49-F238E27FC236}">
                    <a16:creationId xmlns:a16="http://schemas.microsoft.com/office/drawing/2014/main" id="{D22E7966-1ABB-4E57-B610-635F0616D05E}"/>
                  </a:ext>
                </a:extLst>
              </p:cNvPr>
              <p:cNvSpPr/>
              <p:nvPr/>
            </p:nvSpPr>
            <p:spPr>
              <a:xfrm>
                <a:off x="193041" y="1295400"/>
                <a:ext cx="914400" cy="914400"/>
              </a:xfrm>
              <a:prstGeom prst="snip2Same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041BB69-1E5C-4D6C-8EF3-0D9DE1079A7F}"/>
                  </a:ext>
                </a:extLst>
              </p:cNvPr>
              <p:cNvGrpSpPr/>
              <p:nvPr/>
            </p:nvGrpSpPr>
            <p:grpSpPr>
              <a:xfrm rot="16200000">
                <a:off x="-33337" y="1440498"/>
                <a:ext cx="247650" cy="180975"/>
                <a:chOff x="0" y="0"/>
                <a:chExt cx="247650" cy="1809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E062CC7-BFA7-41B2-9925-32D94AF8F112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Right Arrow 91">
                  <a:extLst>
                    <a:ext uri="{FF2B5EF4-FFF2-40B4-BE49-F238E27FC236}">
                      <a16:creationId xmlns:a16="http://schemas.microsoft.com/office/drawing/2014/main" id="{46706309-869D-46BC-A9FF-665EADD6017C}"/>
                    </a:ext>
                  </a:extLst>
                </p:cNvPr>
                <p:cNvSpPr/>
                <p:nvPr/>
              </p:nvSpPr>
              <p:spPr>
                <a:xfrm rot="10800000">
                  <a:off x="9525" y="57150"/>
                  <a:ext cx="228600" cy="85725"/>
                </a:xfrm>
                <a:prstGeom prst="rightArrow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7F8F6CDB-9871-4DA0-933C-B6B76D46D9C7}"/>
                  </a:ext>
                </a:extLst>
              </p:cNvPr>
              <p:cNvGrpSpPr/>
              <p:nvPr/>
            </p:nvGrpSpPr>
            <p:grpSpPr>
              <a:xfrm rot="16200000">
                <a:off x="1071563" y="1440498"/>
                <a:ext cx="247650" cy="180975"/>
                <a:chOff x="0" y="0"/>
                <a:chExt cx="247650" cy="180975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0C504BFE-6933-437D-A320-4139E85A66CA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Right Arrow 94">
                  <a:extLst>
                    <a:ext uri="{FF2B5EF4-FFF2-40B4-BE49-F238E27FC236}">
                      <a16:creationId xmlns:a16="http://schemas.microsoft.com/office/drawing/2014/main" id="{9A7E7598-C96B-461E-8335-9BA656A1061C}"/>
                    </a:ext>
                  </a:extLst>
                </p:cNvPr>
                <p:cNvSpPr/>
                <p:nvPr/>
              </p:nvSpPr>
              <p:spPr>
                <a:xfrm rot="10800000">
                  <a:off x="9525" y="57150"/>
                  <a:ext cx="228600" cy="85725"/>
                </a:xfrm>
                <a:prstGeom prst="rightArrow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" name="Snip Same Side Corner Rectangle 125">
                <a:extLst>
                  <a:ext uri="{FF2B5EF4-FFF2-40B4-BE49-F238E27FC236}">
                    <a16:creationId xmlns:a16="http://schemas.microsoft.com/office/drawing/2014/main" id="{9BC2A0B0-F97C-466A-895B-8CCDE9EFEB8E}"/>
                  </a:ext>
                </a:extLst>
              </p:cNvPr>
              <p:cNvSpPr/>
              <p:nvPr/>
            </p:nvSpPr>
            <p:spPr>
              <a:xfrm rot="10800000">
                <a:off x="231141" y="142875"/>
                <a:ext cx="852487" cy="790575"/>
              </a:xfrm>
              <a:prstGeom prst="snip2SameRect">
                <a:avLst/>
              </a:pr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Snip Same Side Corner Rectangle 126">
                <a:extLst>
                  <a:ext uri="{FF2B5EF4-FFF2-40B4-BE49-F238E27FC236}">
                    <a16:creationId xmlns:a16="http://schemas.microsoft.com/office/drawing/2014/main" id="{B6B017F7-64F6-4851-A77C-29420C5FB6D5}"/>
                  </a:ext>
                </a:extLst>
              </p:cNvPr>
              <p:cNvSpPr/>
              <p:nvPr/>
            </p:nvSpPr>
            <p:spPr>
              <a:xfrm>
                <a:off x="212091" y="1285875"/>
                <a:ext cx="852487" cy="790575"/>
              </a:xfrm>
              <a:prstGeom prst="snip2SameRect">
                <a:avLst/>
              </a:pr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80B09B9-8037-42C4-A048-CF263E20A771}"/>
                </a:ext>
              </a:extLst>
            </p:cNvPr>
            <p:cNvSpPr txBox="1"/>
            <p:nvPr/>
          </p:nvSpPr>
          <p:spPr>
            <a:xfrm>
              <a:off x="2926178" y="1271586"/>
              <a:ext cx="10299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Large V-slugs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45373E5-93C2-4088-A6BD-CC4C8111B92F}"/>
              </a:ext>
            </a:extLst>
          </p:cNvPr>
          <p:cNvGrpSpPr/>
          <p:nvPr/>
        </p:nvGrpSpPr>
        <p:grpSpPr>
          <a:xfrm>
            <a:off x="1122137" y="2034701"/>
            <a:ext cx="1245688" cy="1701046"/>
            <a:chOff x="4874176" y="1265786"/>
            <a:chExt cx="1245688" cy="170104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3A8A8B8-EEB7-41BD-A91E-A842EDEB87E9}"/>
                </a:ext>
              </a:extLst>
            </p:cNvPr>
            <p:cNvGrpSpPr/>
            <p:nvPr/>
          </p:nvGrpSpPr>
          <p:grpSpPr>
            <a:xfrm>
              <a:off x="4899552" y="1487826"/>
              <a:ext cx="637887" cy="1479006"/>
              <a:chOff x="193041" y="-1"/>
              <a:chExt cx="914400" cy="2200276"/>
            </a:xfrm>
          </p:grpSpPr>
          <p:sp>
            <p:nvSpPr>
              <p:cNvPr id="72" name="Snip Same Side Corner Rectangle 81">
                <a:extLst>
                  <a:ext uri="{FF2B5EF4-FFF2-40B4-BE49-F238E27FC236}">
                    <a16:creationId xmlns:a16="http://schemas.microsoft.com/office/drawing/2014/main" id="{89A1176C-DC6B-4258-87A3-7C38EDD4FA8E}"/>
                  </a:ext>
                </a:extLst>
              </p:cNvPr>
              <p:cNvSpPr/>
              <p:nvPr/>
            </p:nvSpPr>
            <p:spPr>
              <a:xfrm rot="10800000">
                <a:off x="193041" y="47625"/>
                <a:ext cx="914400" cy="914400"/>
              </a:xfrm>
              <a:prstGeom prst="snip2Same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Snip Same Side Corner Rectangle 82">
                <a:extLst>
                  <a:ext uri="{FF2B5EF4-FFF2-40B4-BE49-F238E27FC236}">
                    <a16:creationId xmlns:a16="http://schemas.microsoft.com/office/drawing/2014/main" id="{74057D5B-D27F-4015-9383-C71C63DA6C63}"/>
                  </a:ext>
                </a:extLst>
              </p:cNvPr>
              <p:cNvSpPr/>
              <p:nvPr/>
            </p:nvSpPr>
            <p:spPr>
              <a:xfrm>
                <a:off x="193041" y="1228723"/>
                <a:ext cx="914400" cy="914401"/>
              </a:xfrm>
              <a:prstGeom prst="snip2Same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Snip Same Side Corner Rectangle 125">
                <a:extLst>
                  <a:ext uri="{FF2B5EF4-FFF2-40B4-BE49-F238E27FC236}">
                    <a16:creationId xmlns:a16="http://schemas.microsoft.com/office/drawing/2014/main" id="{48A5AACB-B399-4091-A97A-43C7A6BD8BD5}"/>
                  </a:ext>
                </a:extLst>
              </p:cNvPr>
              <p:cNvSpPr/>
              <p:nvPr/>
            </p:nvSpPr>
            <p:spPr>
              <a:xfrm rot="10800000">
                <a:off x="193041" y="-1"/>
                <a:ext cx="890587" cy="933452"/>
              </a:xfrm>
              <a:prstGeom prst="snip2SameRect">
                <a:avLst/>
              </a:pr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Snip Same Side Corner Rectangle 126">
                <a:extLst>
                  <a:ext uri="{FF2B5EF4-FFF2-40B4-BE49-F238E27FC236}">
                    <a16:creationId xmlns:a16="http://schemas.microsoft.com/office/drawing/2014/main" id="{5F19A308-AF7F-4E86-B0D1-DF19D27C773B}"/>
                  </a:ext>
                </a:extLst>
              </p:cNvPr>
              <p:cNvSpPr/>
              <p:nvPr/>
            </p:nvSpPr>
            <p:spPr>
              <a:xfrm>
                <a:off x="193041" y="1276350"/>
                <a:ext cx="914400" cy="923925"/>
              </a:xfrm>
              <a:prstGeom prst="snip2SameRect">
                <a:avLst/>
              </a:pr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5CBA79A-13D8-4A01-8AD5-9CDED9F9B7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5040" y="2313763"/>
              <a:ext cx="342900" cy="14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3046AA3-2045-48D2-961A-DDD6F9B4B5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5040" y="2346152"/>
              <a:ext cx="342900" cy="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EB1F72B3-280D-4783-B3D9-28BB96F22396}"/>
                </a:ext>
              </a:extLst>
            </p:cNvPr>
            <p:cNvCxnSpPr/>
            <p:nvPr/>
          </p:nvCxnSpPr>
          <p:spPr>
            <a:xfrm>
              <a:off x="5634914" y="2134492"/>
              <a:ext cx="0" cy="180674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284BDDDC-4D4C-4586-897E-0AB135BA50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2002" y="2350542"/>
              <a:ext cx="0" cy="179135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93CEE57-4BD2-4AB4-ACAF-B45054F2CB01}"/>
                </a:ext>
              </a:extLst>
            </p:cNvPr>
            <p:cNvSpPr txBox="1"/>
            <p:nvPr/>
          </p:nvSpPr>
          <p:spPr>
            <a:xfrm>
              <a:off x="4874176" y="1265786"/>
              <a:ext cx="7507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Pole shift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47C9F30-07D2-4D53-ACD2-7B164654B587}"/>
                </a:ext>
              </a:extLst>
            </p:cNvPr>
            <p:cNvSpPr txBox="1"/>
            <p:nvPr/>
          </p:nvSpPr>
          <p:spPr>
            <a:xfrm>
              <a:off x="5614597" y="2063153"/>
              <a:ext cx="5052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½ ∆G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A31696C-9BBF-47D4-9514-44F46CF9DE92}"/>
              </a:ext>
            </a:extLst>
          </p:cNvPr>
          <p:cNvGrpSpPr/>
          <p:nvPr/>
        </p:nvGrpSpPr>
        <p:grpSpPr>
          <a:xfrm>
            <a:off x="6400752" y="1815602"/>
            <a:ext cx="2577531" cy="1810553"/>
            <a:chOff x="6400752" y="1172385"/>
            <a:chExt cx="2577531" cy="1810553"/>
          </a:xfrm>
        </p:grpSpPr>
        <p:grpSp>
          <p:nvGrpSpPr>
            <p:cNvPr id="76" name="Group 75"/>
            <p:cNvGrpSpPr/>
            <p:nvPr/>
          </p:nvGrpSpPr>
          <p:grpSpPr>
            <a:xfrm>
              <a:off x="7128748" y="1503931"/>
              <a:ext cx="1235264" cy="1479007"/>
              <a:chOff x="0" y="0"/>
              <a:chExt cx="2127629" cy="3162442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13648" y="0"/>
                <a:ext cx="1628775" cy="1362075"/>
                <a:chOff x="0" y="0"/>
                <a:chExt cx="1628775" cy="1362075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476250" y="228600"/>
                  <a:ext cx="333375" cy="11334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809625" y="9525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0" y="0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1295400" y="238125"/>
                  <a:ext cx="333375" cy="112395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0" name="Group 79"/>
              <p:cNvGrpSpPr/>
              <p:nvPr/>
            </p:nvGrpSpPr>
            <p:grpSpPr>
              <a:xfrm rot="10800000">
                <a:off x="477672" y="1794680"/>
                <a:ext cx="1628775" cy="1362075"/>
                <a:chOff x="0" y="0"/>
                <a:chExt cx="1628775" cy="1362075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476250" y="228600"/>
                  <a:ext cx="333375" cy="11334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809625" y="9525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0" y="0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1295400" y="238125"/>
                  <a:ext cx="333375" cy="112395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1" name="Rectangle 80"/>
              <p:cNvSpPr/>
              <p:nvPr/>
            </p:nvSpPr>
            <p:spPr>
              <a:xfrm>
                <a:off x="1651379" y="13647"/>
                <a:ext cx="476250" cy="1285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0" y="1876567"/>
                <a:ext cx="476250" cy="1285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12042" y="1794680"/>
                <a:ext cx="224477" cy="6667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25690" y="1296537"/>
                <a:ext cx="224477" cy="6667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>
            <a:xfrm>
              <a:off x="6858000" y="1628684"/>
              <a:ext cx="408999" cy="1536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6400752" y="1503931"/>
              <a:ext cx="5100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Magnet</a:t>
              </a:r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>
              <a:off x="7368076" y="1325940"/>
              <a:ext cx="169671" cy="3587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7061170" y="1172385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Pole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364012" y="2087372"/>
              <a:ext cx="6142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Steel shim</a:t>
              </a:r>
            </a:p>
          </p:txBody>
        </p:sp>
        <p:cxnSp>
          <p:nvCxnSpPr>
            <p:cNvPr id="100" name="Straight Arrow Connector 99"/>
            <p:cNvCxnSpPr>
              <a:endCxn id="84" idx="3"/>
            </p:cNvCxnSpPr>
            <p:nvPr/>
          </p:nvCxnSpPr>
          <p:spPr>
            <a:xfrm flipH="1" flipV="1">
              <a:off x="7738456" y="2125885"/>
              <a:ext cx="690474" cy="692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>
              <a:endCxn id="83" idx="3"/>
            </p:cNvCxnSpPr>
            <p:nvPr/>
          </p:nvCxnSpPr>
          <p:spPr>
            <a:xfrm flipH="1">
              <a:off x="7730532" y="2221927"/>
              <a:ext cx="691301" cy="1369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59657E-13F5-40A8-A2E6-675D49356CB7}"/>
              </a:ext>
            </a:extLst>
          </p:cNvPr>
          <p:cNvGrpSpPr/>
          <p:nvPr/>
        </p:nvGrpSpPr>
        <p:grpSpPr>
          <a:xfrm>
            <a:off x="2681150" y="2051371"/>
            <a:ext cx="1049928" cy="1707447"/>
            <a:chOff x="359425" y="1265787"/>
            <a:chExt cx="1049928" cy="1707447"/>
          </a:xfrm>
        </p:grpSpPr>
        <p:grpSp>
          <p:nvGrpSpPr>
            <p:cNvPr id="5" name="Group 4"/>
            <p:cNvGrpSpPr/>
            <p:nvPr/>
          </p:nvGrpSpPr>
          <p:grpSpPr>
            <a:xfrm>
              <a:off x="359425" y="1487826"/>
              <a:ext cx="1049928" cy="1485408"/>
              <a:chOff x="0" y="0"/>
              <a:chExt cx="1676400" cy="2209800"/>
            </a:xfrm>
          </p:grpSpPr>
          <p:sp>
            <p:nvSpPr>
              <p:cNvPr id="6" name="Snip Same Side Corner Rectangle 5"/>
              <p:cNvSpPr/>
              <p:nvPr/>
            </p:nvSpPr>
            <p:spPr>
              <a:xfrm rot="10800000">
                <a:off x="381000" y="0"/>
                <a:ext cx="914399" cy="914400"/>
              </a:xfrm>
              <a:prstGeom prst="snip2Same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 rot="10800000">
                <a:off x="0" y="133350"/>
                <a:ext cx="381000" cy="161925"/>
                <a:chOff x="-381001" y="9525"/>
                <a:chExt cx="381000" cy="161925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-381001" y="9525"/>
                  <a:ext cx="381000" cy="16192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Right Arrow 18"/>
                <p:cNvSpPr/>
                <p:nvPr/>
              </p:nvSpPr>
              <p:spPr>
                <a:xfrm>
                  <a:off x="-323851" y="47625"/>
                  <a:ext cx="266700" cy="95250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1295400" y="114300"/>
                <a:ext cx="381000" cy="161925"/>
                <a:chOff x="-381000" y="-19050"/>
                <a:chExt cx="381000" cy="161925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-381000" y="-19050"/>
                  <a:ext cx="381000" cy="16192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Right Arrow 16"/>
                <p:cNvSpPr/>
                <p:nvPr/>
              </p:nvSpPr>
              <p:spPr>
                <a:xfrm>
                  <a:off x="-323850" y="19050"/>
                  <a:ext cx="266700" cy="95250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ln w="9525">
                      <a:solidFill>
                        <a:schemeClr val="tx1"/>
                      </a:solidFill>
                    </a:ln>
                  </a:endParaRPr>
                </a:p>
              </p:txBody>
            </p:sp>
          </p:grpSp>
          <p:sp>
            <p:nvSpPr>
              <p:cNvPr id="9" name="Snip Same Side Corner Rectangle 8"/>
              <p:cNvSpPr/>
              <p:nvPr/>
            </p:nvSpPr>
            <p:spPr>
              <a:xfrm>
                <a:off x="381000" y="1295400"/>
                <a:ext cx="914399" cy="914400"/>
              </a:xfrm>
              <a:prstGeom prst="snip2Same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0" y="1971675"/>
                <a:ext cx="381000" cy="161925"/>
                <a:chOff x="-381001" y="0"/>
                <a:chExt cx="381000" cy="161925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-381001" y="0"/>
                  <a:ext cx="381000" cy="16192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Right Arrow 14"/>
                <p:cNvSpPr/>
                <p:nvPr/>
              </p:nvSpPr>
              <p:spPr>
                <a:xfrm>
                  <a:off x="-323851" y="38100"/>
                  <a:ext cx="266700" cy="95250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 rot="10800000">
                <a:off x="1295400" y="1981200"/>
                <a:ext cx="381000" cy="161925"/>
                <a:chOff x="-381000" y="0"/>
                <a:chExt cx="381000" cy="161925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-381000" y="0"/>
                  <a:ext cx="381000" cy="16192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Right Arrow 12"/>
                <p:cNvSpPr/>
                <p:nvPr/>
              </p:nvSpPr>
              <p:spPr>
                <a:xfrm>
                  <a:off x="-323850" y="38100"/>
                  <a:ext cx="266700" cy="95250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0" name="TextBox 19"/>
            <p:cNvSpPr txBox="1"/>
            <p:nvPr/>
          </p:nvSpPr>
          <p:spPr>
            <a:xfrm>
              <a:off x="451822" y="1265787"/>
              <a:ext cx="8911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Small slugs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77A251-277A-44B0-8370-E5D2911EF54D}"/>
                </a:ext>
              </a:extLst>
            </p:cNvPr>
            <p:cNvSpPr txBox="1"/>
            <p:nvPr/>
          </p:nvSpPr>
          <p:spPr>
            <a:xfrm>
              <a:off x="700684" y="1709934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Pole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87DC1FF-C10D-4790-BB8D-F47268D66D8A}"/>
              </a:ext>
            </a:extLst>
          </p:cNvPr>
          <p:cNvGrpSpPr/>
          <p:nvPr/>
        </p:nvGrpSpPr>
        <p:grpSpPr>
          <a:xfrm>
            <a:off x="4036107" y="2035509"/>
            <a:ext cx="1029920" cy="1713605"/>
            <a:chOff x="1722805" y="1259629"/>
            <a:chExt cx="1029920" cy="1713605"/>
          </a:xfrm>
        </p:grpSpPr>
        <p:grpSp>
          <p:nvGrpSpPr>
            <p:cNvPr id="21" name="Group 20"/>
            <p:cNvGrpSpPr/>
            <p:nvPr/>
          </p:nvGrpSpPr>
          <p:grpSpPr>
            <a:xfrm>
              <a:off x="1739097" y="1487826"/>
              <a:ext cx="873124" cy="1485408"/>
              <a:chOff x="0" y="0"/>
              <a:chExt cx="1428750" cy="2209800"/>
            </a:xfrm>
          </p:grpSpPr>
          <p:sp>
            <p:nvSpPr>
              <p:cNvPr id="22" name="Snip Same Side Corner Rectangle 21"/>
              <p:cNvSpPr/>
              <p:nvPr/>
            </p:nvSpPr>
            <p:spPr>
              <a:xfrm rot="10800000">
                <a:off x="257175" y="0"/>
                <a:ext cx="914400" cy="914400"/>
              </a:xfrm>
              <a:prstGeom prst="snip2Same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0" y="438150"/>
                <a:ext cx="247650" cy="180975"/>
                <a:chOff x="0" y="0"/>
                <a:chExt cx="247650" cy="180975"/>
              </a:xfrm>
            </p:grpSpPr>
            <p:sp>
              <p:nvSpPr>
                <p:cNvPr id="36" name="Rectangle 35"/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Right Arrow 36"/>
                <p:cNvSpPr/>
                <p:nvPr/>
              </p:nvSpPr>
              <p:spPr>
                <a:xfrm rot="10800000">
                  <a:off x="9525" y="57150"/>
                  <a:ext cx="228600" cy="85725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 rot="10800000">
                <a:off x="1171575" y="428625"/>
                <a:ext cx="247650" cy="180975"/>
                <a:chOff x="0" y="0"/>
                <a:chExt cx="247650" cy="180975"/>
              </a:xfrm>
            </p:grpSpPr>
            <p:sp>
              <p:nvSpPr>
                <p:cNvPr id="34" name="Rectangle 33"/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Right Arrow 34"/>
                <p:cNvSpPr/>
                <p:nvPr/>
              </p:nvSpPr>
              <p:spPr>
                <a:xfrm rot="10800000">
                  <a:off x="9525" y="57150"/>
                  <a:ext cx="228600" cy="85725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5" name="Snip Same Side Corner Rectangle 24"/>
              <p:cNvSpPr/>
              <p:nvPr/>
            </p:nvSpPr>
            <p:spPr>
              <a:xfrm>
                <a:off x="257175" y="1295400"/>
                <a:ext cx="914400" cy="914400"/>
              </a:xfrm>
              <a:prstGeom prst="snip2Same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 rot="10800000">
                <a:off x="0" y="1590675"/>
                <a:ext cx="247650" cy="180975"/>
                <a:chOff x="0" y="0"/>
                <a:chExt cx="247650" cy="180975"/>
              </a:xfrm>
            </p:grpSpPr>
            <p:sp>
              <p:nvSpPr>
                <p:cNvPr id="32" name="Rectangle 31"/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Right Arrow 32"/>
                <p:cNvSpPr/>
                <p:nvPr/>
              </p:nvSpPr>
              <p:spPr>
                <a:xfrm rot="10800000">
                  <a:off x="9525" y="47625"/>
                  <a:ext cx="228599" cy="85725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1181100" y="1590675"/>
                <a:ext cx="247650" cy="190500"/>
                <a:chOff x="0" y="0"/>
                <a:chExt cx="247650" cy="180975"/>
              </a:xfrm>
            </p:grpSpPr>
            <p:sp>
              <p:nvSpPr>
                <p:cNvPr id="30" name="Rectangle 29"/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Right Arrow 30"/>
                <p:cNvSpPr/>
                <p:nvPr/>
              </p:nvSpPr>
              <p:spPr>
                <a:xfrm rot="10800000">
                  <a:off x="9525" y="57150"/>
                  <a:ext cx="228600" cy="85725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8" name="Snip Same Side Corner Rectangle 27"/>
              <p:cNvSpPr/>
              <p:nvPr/>
            </p:nvSpPr>
            <p:spPr>
              <a:xfrm rot="10800000">
                <a:off x="285750" y="142875"/>
                <a:ext cx="852487" cy="790575"/>
              </a:xfrm>
              <a:prstGeom prst="snip2SameRect">
                <a:avLst/>
              </a:prstGeom>
              <a:noFill/>
              <a:ln w="12700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" name="Snip Same Side Corner Rectangle 28"/>
              <p:cNvSpPr/>
              <p:nvPr/>
            </p:nvSpPr>
            <p:spPr>
              <a:xfrm>
                <a:off x="285750" y="1276350"/>
                <a:ext cx="852487" cy="790575"/>
              </a:xfrm>
              <a:prstGeom prst="snip2SameRect">
                <a:avLst/>
              </a:prstGeom>
              <a:noFill/>
              <a:ln w="12700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722805" y="1259629"/>
              <a:ext cx="10299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Large H-slugs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FD589BE-771E-49E1-A494-07B505A8507B}"/>
                </a:ext>
              </a:extLst>
            </p:cNvPr>
            <p:cNvSpPr txBox="1"/>
            <p:nvPr/>
          </p:nvSpPr>
          <p:spPr>
            <a:xfrm>
              <a:off x="1915141" y="1715518"/>
              <a:ext cx="5100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Magnet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630F97-33AE-466F-BD52-C491FDF8A4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AD553C-1B58-4CCA-80E7-599597D82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Main field signatures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305579"/>
              </p:ext>
            </p:extLst>
          </p:nvPr>
        </p:nvGraphicFramePr>
        <p:xfrm>
          <a:off x="437067" y="1263849"/>
          <a:ext cx="4134933" cy="323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5214477"/>
              </p:ext>
            </p:extLst>
          </p:nvPr>
        </p:nvGraphicFramePr>
        <p:xfrm>
          <a:off x="4624251" y="1263849"/>
          <a:ext cx="4082682" cy="3289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661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308AEB-FAFF-41B6-AE98-3F490F53C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E4C051-813E-4434-8014-796553CB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Skew quad shims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3144352"/>
              </p:ext>
            </p:extLst>
          </p:nvPr>
        </p:nvGraphicFramePr>
        <p:xfrm>
          <a:off x="4355163" y="1715518"/>
          <a:ext cx="408644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C797A837-FF2D-491E-9EB3-608752C74AE1}"/>
              </a:ext>
            </a:extLst>
          </p:cNvPr>
          <p:cNvGrpSpPr/>
          <p:nvPr/>
        </p:nvGrpSpPr>
        <p:grpSpPr>
          <a:xfrm>
            <a:off x="2926178" y="1271586"/>
            <a:ext cx="1029920" cy="1701649"/>
            <a:chOff x="2926178" y="1271586"/>
            <a:chExt cx="1029920" cy="17016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86654B3-9146-4BE3-9FDF-0EC51D616859}"/>
                </a:ext>
              </a:extLst>
            </p:cNvPr>
            <p:cNvGrpSpPr/>
            <p:nvPr/>
          </p:nvGrpSpPr>
          <p:grpSpPr>
            <a:xfrm>
              <a:off x="2967914" y="1487827"/>
              <a:ext cx="841441" cy="1485408"/>
              <a:chOff x="0" y="0"/>
              <a:chExt cx="1295400" cy="2209800"/>
            </a:xfrm>
          </p:grpSpPr>
          <p:sp>
            <p:nvSpPr>
              <p:cNvPr id="9" name="Snip Same Side Corner Rectangle 81">
                <a:extLst>
                  <a:ext uri="{FF2B5EF4-FFF2-40B4-BE49-F238E27FC236}">
                    <a16:creationId xmlns:a16="http://schemas.microsoft.com/office/drawing/2014/main" id="{EFE46E81-64EB-485F-820E-0E06478381E4}"/>
                  </a:ext>
                </a:extLst>
              </p:cNvPr>
              <p:cNvSpPr/>
              <p:nvPr/>
            </p:nvSpPr>
            <p:spPr>
              <a:xfrm rot="10800000">
                <a:off x="193041" y="0"/>
                <a:ext cx="914400" cy="914400"/>
              </a:xfrm>
              <a:prstGeom prst="snip2Same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8E806E6-0462-4CE4-9B74-94FF01264CB8}"/>
                  </a:ext>
                </a:extLst>
              </p:cNvPr>
              <p:cNvGrpSpPr/>
              <p:nvPr/>
            </p:nvGrpSpPr>
            <p:grpSpPr>
              <a:xfrm rot="16200000">
                <a:off x="-33337" y="583248"/>
                <a:ext cx="247650" cy="180975"/>
                <a:chOff x="0" y="0"/>
                <a:chExt cx="247650" cy="180975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D47F667-CA99-4FD1-99F9-54920DAF1158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ight Arrow 85">
                  <a:extLst>
                    <a:ext uri="{FF2B5EF4-FFF2-40B4-BE49-F238E27FC236}">
                      <a16:creationId xmlns:a16="http://schemas.microsoft.com/office/drawing/2014/main" id="{72B05091-92BF-4B0D-B5F8-CC01C3696C76}"/>
                    </a:ext>
                  </a:extLst>
                </p:cNvPr>
                <p:cNvSpPr/>
                <p:nvPr/>
              </p:nvSpPr>
              <p:spPr>
                <a:xfrm flipV="1">
                  <a:off x="9526" y="57151"/>
                  <a:ext cx="228600" cy="85724"/>
                </a:xfrm>
                <a:prstGeom prst="rightArrow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91A00C3-61AC-4E19-8D63-A04582C736A7}"/>
                  </a:ext>
                </a:extLst>
              </p:cNvPr>
              <p:cNvGrpSpPr/>
              <p:nvPr/>
            </p:nvGrpSpPr>
            <p:grpSpPr>
              <a:xfrm rot="16200000">
                <a:off x="1081088" y="573723"/>
                <a:ext cx="247650" cy="180975"/>
                <a:chOff x="0" y="0"/>
                <a:chExt cx="247650" cy="180975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C393341-06D0-4550-A856-D9E186320616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ight Arrow 88">
                  <a:extLst>
                    <a:ext uri="{FF2B5EF4-FFF2-40B4-BE49-F238E27FC236}">
                      <a16:creationId xmlns:a16="http://schemas.microsoft.com/office/drawing/2014/main" id="{AF2E6A0F-C188-41FD-BBB7-F6CB1F736371}"/>
                    </a:ext>
                  </a:extLst>
                </p:cNvPr>
                <p:cNvSpPr/>
                <p:nvPr/>
              </p:nvSpPr>
              <p:spPr>
                <a:xfrm flipV="1">
                  <a:off x="9526" y="57151"/>
                  <a:ext cx="228600" cy="85724"/>
                </a:xfrm>
                <a:prstGeom prst="rightArrow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Snip Same Side Corner Rectangle 82">
                <a:extLst>
                  <a:ext uri="{FF2B5EF4-FFF2-40B4-BE49-F238E27FC236}">
                    <a16:creationId xmlns:a16="http://schemas.microsoft.com/office/drawing/2014/main" id="{1419A22B-1D06-4494-B7F2-902C30B23CC1}"/>
                  </a:ext>
                </a:extLst>
              </p:cNvPr>
              <p:cNvSpPr/>
              <p:nvPr/>
            </p:nvSpPr>
            <p:spPr>
              <a:xfrm>
                <a:off x="193041" y="1295400"/>
                <a:ext cx="914400" cy="914400"/>
              </a:xfrm>
              <a:prstGeom prst="snip2Same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5D3048D-E4F5-4B3D-A591-7ACEB0942EB9}"/>
                  </a:ext>
                </a:extLst>
              </p:cNvPr>
              <p:cNvGrpSpPr/>
              <p:nvPr/>
            </p:nvGrpSpPr>
            <p:grpSpPr>
              <a:xfrm rot="16200000">
                <a:off x="-33337" y="1440498"/>
                <a:ext cx="247650" cy="180975"/>
                <a:chOff x="0" y="0"/>
                <a:chExt cx="247650" cy="180975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40C0EBE-2CE7-4654-9534-24289FC9F7DB}"/>
                    </a:ext>
                  </a:extLst>
                </p:cNvPr>
                <p:cNvSpPr/>
                <p:nvPr/>
              </p:nvSpPr>
              <p:spPr>
                <a:xfrm flipV="1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ight Arrow 91">
                  <a:extLst>
                    <a:ext uri="{FF2B5EF4-FFF2-40B4-BE49-F238E27FC236}">
                      <a16:creationId xmlns:a16="http://schemas.microsoft.com/office/drawing/2014/main" id="{72CD6462-68B5-4967-A63B-642554B0422F}"/>
                    </a:ext>
                  </a:extLst>
                </p:cNvPr>
                <p:cNvSpPr/>
                <p:nvPr/>
              </p:nvSpPr>
              <p:spPr>
                <a:xfrm rot="10800000" flipV="1">
                  <a:off x="9526" y="57151"/>
                  <a:ext cx="228600" cy="85724"/>
                </a:xfrm>
                <a:prstGeom prst="rightArrow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800B541-6203-4AF8-8C8E-C116DE9CAD35}"/>
                  </a:ext>
                </a:extLst>
              </p:cNvPr>
              <p:cNvGrpSpPr/>
              <p:nvPr/>
            </p:nvGrpSpPr>
            <p:grpSpPr>
              <a:xfrm rot="16200000">
                <a:off x="1071563" y="1440498"/>
                <a:ext cx="247650" cy="180975"/>
                <a:chOff x="0" y="0"/>
                <a:chExt cx="247650" cy="180975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A2459201-3C37-4C95-B5FC-70E690677DB3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ight Arrow 94">
                  <a:extLst>
                    <a:ext uri="{FF2B5EF4-FFF2-40B4-BE49-F238E27FC236}">
                      <a16:creationId xmlns:a16="http://schemas.microsoft.com/office/drawing/2014/main" id="{1F76E043-19E9-4F28-BAF9-1394BAEE63C8}"/>
                    </a:ext>
                  </a:extLst>
                </p:cNvPr>
                <p:cNvSpPr/>
                <p:nvPr/>
              </p:nvSpPr>
              <p:spPr>
                <a:xfrm rot="10800000" flipV="1">
                  <a:off x="9526" y="57151"/>
                  <a:ext cx="228600" cy="85724"/>
                </a:xfrm>
                <a:prstGeom prst="rightArrow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Snip Same Side Corner Rectangle 125">
                <a:extLst>
                  <a:ext uri="{FF2B5EF4-FFF2-40B4-BE49-F238E27FC236}">
                    <a16:creationId xmlns:a16="http://schemas.microsoft.com/office/drawing/2014/main" id="{A47E1A8D-4714-4C9F-8754-A21B921F5A9E}"/>
                  </a:ext>
                </a:extLst>
              </p:cNvPr>
              <p:cNvSpPr/>
              <p:nvPr/>
            </p:nvSpPr>
            <p:spPr>
              <a:xfrm rot="10800000">
                <a:off x="231141" y="142875"/>
                <a:ext cx="852487" cy="790575"/>
              </a:xfrm>
              <a:prstGeom prst="snip2SameRect">
                <a:avLst/>
              </a:pr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Snip Same Side Corner Rectangle 126">
                <a:extLst>
                  <a:ext uri="{FF2B5EF4-FFF2-40B4-BE49-F238E27FC236}">
                    <a16:creationId xmlns:a16="http://schemas.microsoft.com/office/drawing/2014/main" id="{25E286AA-8AAF-48C1-AA8C-32A9898D0F73}"/>
                  </a:ext>
                </a:extLst>
              </p:cNvPr>
              <p:cNvSpPr/>
              <p:nvPr/>
            </p:nvSpPr>
            <p:spPr>
              <a:xfrm>
                <a:off x="212091" y="1285875"/>
                <a:ext cx="852487" cy="790575"/>
              </a:xfrm>
              <a:prstGeom prst="snip2SameRect">
                <a:avLst/>
              </a:pr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E64E10-7230-41FB-ACDB-3C65C32F01B0}"/>
                </a:ext>
              </a:extLst>
            </p:cNvPr>
            <p:cNvSpPr txBox="1"/>
            <p:nvPr/>
          </p:nvSpPr>
          <p:spPr>
            <a:xfrm>
              <a:off x="2926178" y="1271586"/>
              <a:ext cx="10299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Large V-slugs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5C7349-2D9E-4A1B-9DE1-8012F8377EA6}"/>
              </a:ext>
            </a:extLst>
          </p:cNvPr>
          <p:cNvGrpSpPr/>
          <p:nvPr/>
        </p:nvGrpSpPr>
        <p:grpSpPr>
          <a:xfrm>
            <a:off x="367848" y="1275491"/>
            <a:ext cx="1049928" cy="1707447"/>
            <a:chOff x="359425" y="1265787"/>
            <a:chExt cx="1049928" cy="170744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CD309FF-50E4-4A37-B1FA-0BC4E26BCFD1}"/>
                </a:ext>
              </a:extLst>
            </p:cNvPr>
            <p:cNvGrpSpPr/>
            <p:nvPr/>
          </p:nvGrpSpPr>
          <p:grpSpPr>
            <a:xfrm>
              <a:off x="359425" y="1487826"/>
              <a:ext cx="1049928" cy="1485408"/>
              <a:chOff x="0" y="0"/>
              <a:chExt cx="1676400" cy="2209800"/>
            </a:xfrm>
          </p:grpSpPr>
          <p:sp>
            <p:nvSpPr>
              <p:cNvPr id="29" name="Snip Same Side Corner Rectangle 5">
                <a:extLst>
                  <a:ext uri="{FF2B5EF4-FFF2-40B4-BE49-F238E27FC236}">
                    <a16:creationId xmlns:a16="http://schemas.microsoft.com/office/drawing/2014/main" id="{2ECA5D37-DE56-482C-8756-B738929CFB2F}"/>
                  </a:ext>
                </a:extLst>
              </p:cNvPr>
              <p:cNvSpPr/>
              <p:nvPr/>
            </p:nvSpPr>
            <p:spPr>
              <a:xfrm rot="10800000">
                <a:off x="381000" y="0"/>
                <a:ext cx="914399" cy="914400"/>
              </a:xfrm>
              <a:prstGeom prst="snip2Same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F6F32F9-6D8A-48F9-9896-01903B2EE410}"/>
                  </a:ext>
                </a:extLst>
              </p:cNvPr>
              <p:cNvGrpSpPr/>
              <p:nvPr/>
            </p:nvGrpSpPr>
            <p:grpSpPr>
              <a:xfrm rot="10800000">
                <a:off x="0" y="133350"/>
                <a:ext cx="381000" cy="161925"/>
                <a:chOff x="-381001" y="9525"/>
                <a:chExt cx="381000" cy="161925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F3F2F6D4-7656-404F-BB0A-1ACAB32C788A}"/>
                    </a:ext>
                  </a:extLst>
                </p:cNvPr>
                <p:cNvSpPr/>
                <p:nvPr/>
              </p:nvSpPr>
              <p:spPr>
                <a:xfrm>
                  <a:off x="-381001" y="9525"/>
                  <a:ext cx="381000" cy="16192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Right Arrow 18">
                  <a:extLst>
                    <a:ext uri="{FF2B5EF4-FFF2-40B4-BE49-F238E27FC236}">
                      <a16:creationId xmlns:a16="http://schemas.microsoft.com/office/drawing/2014/main" id="{8004C463-6D48-4E5B-893A-8346173E17F3}"/>
                    </a:ext>
                  </a:extLst>
                </p:cNvPr>
                <p:cNvSpPr/>
                <p:nvPr/>
              </p:nvSpPr>
              <p:spPr>
                <a:xfrm rot="10800000">
                  <a:off x="-323851" y="47626"/>
                  <a:ext cx="266700" cy="95249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3E01EBA3-3E19-4524-B8CC-7BFEF783647A}"/>
                  </a:ext>
                </a:extLst>
              </p:cNvPr>
              <p:cNvGrpSpPr/>
              <p:nvPr/>
            </p:nvGrpSpPr>
            <p:grpSpPr>
              <a:xfrm>
                <a:off x="1295400" y="114300"/>
                <a:ext cx="381000" cy="161925"/>
                <a:chOff x="-381000" y="-19050"/>
                <a:chExt cx="381000" cy="161925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D54DEAEB-73E8-4B08-B3E8-F449DEBC19C3}"/>
                    </a:ext>
                  </a:extLst>
                </p:cNvPr>
                <p:cNvSpPr/>
                <p:nvPr/>
              </p:nvSpPr>
              <p:spPr>
                <a:xfrm>
                  <a:off x="-381000" y="-19050"/>
                  <a:ext cx="381000" cy="16192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Right Arrow 16">
                  <a:extLst>
                    <a:ext uri="{FF2B5EF4-FFF2-40B4-BE49-F238E27FC236}">
                      <a16:creationId xmlns:a16="http://schemas.microsoft.com/office/drawing/2014/main" id="{02BF7F9E-822D-4338-9A17-FA0B0B8AD09A}"/>
                    </a:ext>
                  </a:extLst>
                </p:cNvPr>
                <p:cNvSpPr/>
                <p:nvPr/>
              </p:nvSpPr>
              <p:spPr>
                <a:xfrm rot="10800000">
                  <a:off x="-323850" y="19051"/>
                  <a:ext cx="266700" cy="95249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ln w="9525">
                      <a:solidFill>
                        <a:schemeClr val="tx1"/>
                      </a:solidFill>
                    </a:ln>
                  </a:endParaRPr>
                </a:p>
              </p:txBody>
            </p:sp>
          </p:grpSp>
          <p:sp>
            <p:nvSpPr>
              <p:cNvPr id="32" name="Snip Same Side Corner Rectangle 8">
                <a:extLst>
                  <a:ext uri="{FF2B5EF4-FFF2-40B4-BE49-F238E27FC236}">
                    <a16:creationId xmlns:a16="http://schemas.microsoft.com/office/drawing/2014/main" id="{F7002493-7647-4251-A5C2-CCB4EEE9755C}"/>
                  </a:ext>
                </a:extLst>
              </p:cNvPr>
              <p:cNvSpPr/>
              <p:nvPr/>
            </p:nvSpPr>
            <p:spPr>
              <a:xfrm>
                <a:off x="381000" y="1295400"/>
                <a:ext cx="914399" cy="914400"/>
              </a:xfrm>
              <a:prstGeom prst="snip2Same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33878E8-C6F6-4F14-9142-63018DB6C0C8}"/>
                  </a:ext>
                </a:extLst>
              </p:cNvPr>
              <p:cNvGrpSpPr/>
              <p:nvPr/>
            </p:nvGrpSpPr>
            <p:grpSpPr>
              <a:xfrm>
                <a:off x="0" y="1971675"/>
                <a:ext cx="381000" cy="161925"/>
                <a:chOff x="-381001" y="0"/>
                <a:chExt cx="381000" cy="161925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C1E3822-AF03-4F42-9F89-9DA16C221147}"/>
                    </a:ext>
                  </a:extLst>
                </p:cNvPr>
                <p:cNvSpPr/>
                <p:nvPr/>
              </p:nvSpPr>
              <p:spPr>
                <a:xfrm>
                  <a:off x="-381001" y="0"/>
                  <a:ext cx="381000" cy="16192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Right Arrow 14">
                  <a:extLst>
                    <a:ext uri="{FF2B5EF4-FFF2-40B4-BE49-F238E27FC236}">
                      <a16:creationId xmlns:a16="http://schemas.microsoft.com/office/drawing/2014/main" id="{7539DBC9-A7EB-444B-9CE8-BDEDF5F49759}"/>
                    </a:ext>
                  </a:extLst>
                </p:cNvPr>
                <p:cNvSpPr/>
                <p:nvPr/>
              </p:nvSpPr>
              <p:spPr>
                <a:xfrm>
                  <a:off x="-323851" y="38100"/>
                  <a:ext cx="266700" cy="95250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2D6B80F-5891-4CC4-B6C2-10C7D798F0B6}"/>
                  </a:ext>
                </a:extLst>
              </p:cNvPr>
              <p:cNvGrpSpPr/>
              <p:nvPr/>
            </p:nvGrpSpPr>
            <p:grpSpPr>
              <a:xfrm rot="10800000">
                <a:off x="1295400" y="1981200"/>
                <a:ext cx="381000" cy="161925"/>
                <a:chOff x="-381000" y="0"/>
                <a:chExt cx="381000" cy="161925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A462A1B-FE57-4FE1-BF3D-082E76EC31E5}"/>
                    </a:ext>
                  </a:extLst>
                </p:cNvPr>
                <p:cNvSpPr/>
                <p:nvPr/>
              </p:nvSpPr>
              <p:spPr>
                <a:xfrm>
                  <a:off x="-381000" y="0"/>
                  <a:ext cx="381000" cy="16192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Right Arrow 12">
                  <a:extLst>
                    <a:ext uri="{FF2B5EF4-FFF2-40B4-BE49-F238E27FC236}">
                      <a16:creationId xmlns:a16="http://schemas.microsoft.com/office/drawing/2014/main" id="{5717E466-4439-4537-A39F-DD306A10B39F}"/>
                    </a:ext>
                  </a:extLst>
                </p:cNvPr>
                <p:cNvSpPr/>
                <p:nvPr/>
              </p:nvSpPr>
              <p:spPr>
                <a:xfrm>
                  <a:off x="-323850" y="38100"/>
                  <a:ext cx="266700" cy="95250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80FE97-5FB0-41A9-BF3C-8289CD397F56}"/>
                </a:ext>
              </a:extLst>
            </p:cNvPr>
            <p:cNvSpPr txBox="1"/>
            <p:nvPr/>
          </p:nvSpPr>
          <p:spPr>
            <a:xfrm>
              <a:off x="451822" y="1265787"/>
              <a:ext cx="8911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Small slugs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8DF619A-1E68-48C7-AFE7-2A12DD47FC11}"/>
                </a:ext>
              </a:extLst>
            </p:cNvPr>
            <p:cNvSpPr txBox="1"/>
            <p:nvPr/>
          </p:nvSpPr>
          <p:spPr>
            <a:xfrm>
              <a:off x="700684" y="1709934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Pole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37DDA6-07FE-4247-B818-6AC7542DE7D5}"/>
              </a:ext>
            </a:extLst>
          </p:cNvPr>
          <p:cNvGrpSpPr/>
          <p:nvPr/>
        </p:nvGrpSpPr>
        <p:grpSpPr>
          <a:xfrm>
            <a:off x="1722805" y="1259629"/>
            <a:ext cx="1029920" cy="1713605"/>
            <a:chOff x="1722805" y="1259629"/>
            <a:chExt cx="1029920" cy="171360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6EF2EEC-1D4A-477E-B57B-62C04E8D3ECD}"/>
                </a:ext>
              </a:extLst>
            </p:cNvPr>
            <p:cNvGrpSpPr/>
            <p:nvPr/>
          </p:nvGrpSpPr>
          <p:grpSpPr>
            <a:xfrm>
              <a:off x="1739097" y="1487826"/>
              <a:ext cx="873124" cy="1485408"/>
              <a:chOff x="0" y="0"/>
              <a:chExt cx="1428750" cy="2209800"/>
            </a:xfrm>
          </p:grpSpPr>
          <p:sp>
            <p:nvSpPr>
              <p:cNvPr id="47" name="Snip Same Side Corner Rectangle 21">
                <a:extLst>
                  <a:ext uri="{FF2B5EF4-FFF2-40B4-BE49-F238E27FC236}">
                    <a16:creationId xmlns:a16="http://schemas.microsoft.com/office/drawing/2014/main" id="{60317B53-9CCA-40FB-A37C-56B3C026E288}"/>
                  </a:ext>
                </a:extLst>
              </p:cNvPr>
              <p:cNvSpPr/>
              <p:nvPr/>
            </p:nvSpPr>
            <p:spPr>
              <a:xfrm rot="10800000">
                <a:off x="257175" y="0"/>
                <a:ext cx="914400" cy="914400"/>
              </a:xfrm>
              <a:prstGeom prst="snip2Same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EED7F646-8DAE-438D-91C5-69D4747F4B32}"/>
                  </a:ext>
                </a:extLst>
              </p:cNvPr>
              <p:cNvGrpSpPr/>
              <p:nvPr/>
            </p:nvGrpSpPr>
            <p:grpSpPr>
              <a:xfrm>
                <a:off x="0" y="438150"/>
                <a:ext cx="247650" cy="180975"/>
                <a:chOff x="0" y="0"/>
                <a:chExt cx="247650" cy="180975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17FAC976-A262-4FA9-8C4E-5FEA1047B1B9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Right Arrow 36">
                  <a:extLst>
                    <a:ext uri="{FF2B5EF4-FFF2-40B4-BE49-F238E27FC236}">
                      <a16:creationId xmlns:a16="http://schemas.microsoft.com/office/drawing/2014/main" id="{A0D02C1A-4E2E-40DF-A847-4D40A2BEA66D}"/>
                    </a:ext>
                  </a:extLst>
                </p:cNvPr>
                <p:cNvSpPr/>
                <p:nvPr/>
              </p:nvSpPr>
              <p:spPr>
                <a:xfrm>
                  <a:off x="9525" y="57150"/>
                  <a:ext cx="228599" cy="85725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CA28E929-82D3-4CC8-B759-394F12DD1E4E}"/>
                  </a:ext>
                </a:extLst>
              </p:cNvPr>
              <p:cNvGrpSpPr/>
              <p:nvPr/>
            </p:nvGrpSpPr>
            <p:grpSpPr>
              <a:xfrm rot="10800000">
                <a:off x="1171575" y="428625"/>
                <a:ext cx="247650" cy="180975"/>
                <a:chOff x="0" y="0"/>
                <a:chExt cx="247650" cy="180975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98C911C-5FFA-4B17-A90A-8ACC69EB8FB2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Right Arrow 34">
                  <a:extLst>
                    <a:ext uri="{FF2B5EF4-FFF2-40B4-BE49-F238E27FC236}">
                      <a16:creationId xmlns:a16="http://schemas.microsoft.com/office/drawing/2014/main" id="{6C708A6F-9523-4C57-A37B-605F3AD68DA2}"/>
                    </a:ext>
                  </a:extLst>
                </p:cNvPr>
                <p:cNvSpPr/>
                <p:nvPr/>
              </p:nvSpPr>
              <p:spPr>
                <a:xfrm>
                  <a:off x="9525" y="57149"/>
                  <a:ext cx="228599" cy="85725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0" name="Snip Same Side Corner Rectangle 24">
                <a:extLst>
                  <a:ext uri="{FF2B5EF4-FFF2-40B4-BE49-F238E27FC236}">
                    <a16:creationId xmlns:a16="http://schemas.microsoft.com/office/drawing/2014/main" id="{49AE9C35-5E2E-4420-A43D-E96B2F180FF7}"/>
                  </a:ext>
                </a:extLst>
              </p:cNvPr>
              <p:cNvSpPr/>
              <p:nvPr/>
            </p:nvSpPr>
            <p:spPr>
              <a:xfrm>
                <a:off x="257175" y="1295400"/>
                <a:ext cx="914400" cy="914400"/>
              </a:xfrm>
              <a:prstGeom prst="snip2Same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2DFC9B5-511B-4579-9671-A61D74AD33D2}"/>
                  </a:ext>
                </a:extLst>
              </p:cNvPr>
              <p:cNvGrpSpPr/>
              <p:nvPr/>
            </p:nvGrpSpPr>
            <p:grpSpPr>
              <a:xfrm rot="10800000">
                <a:off x="0" y="1590675"/>
                <a:ext cx="247650" cy="180975"/>
                <a:chOff x="0" y="0"/>
                <a:chExt cx="247650" cy="180975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DE6EF0BE-0C29-47F0-91CC-9DAE521BFDA7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Right Arrow 32">
                  <a:extLst>
                    <a:ext uri="{FF2B5EF4-FFF2-40B4-BE49-F238E27FC236}">
                      <a16:creationId xmlns:a16="http://schemas.microsoft.com/office/drawing/2014/main" id="{B37F7BF7-8453-4128-9C04-231A7D467913}"/>
                    </a:ext>
                  </a:extLst>
                </p:cNvPr>
                <p:cNvSpPr/>
                <p:nvPr/>
              </p:nvSpPr>
              <p:spPr>
                <a:xfrm rot="10800000">
                  <a:off x="9525" y="47625"/>
                  <a:ext cx="228599" cy="85725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B7B5D33-A3B3-48DC-A53B-CCFA35FC2F46}"/>
                  </a:ext>
                </a:extLst>
              </p:cNvPr>
              <p:cNvGrpSpPr/>
              <p:nvPr/>
            </p:nvGrpSpPr>
            <p:grpSpPr>
              <a:xfrm>
                <a:off x="1181100" y="1590675"/>
                <a:ext cx="247650" cy="190500"/>
                <a:chOff x="0" y="0"/>
                <a:chExt cx="247650" cy="180975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BC5DD17-A1F8-477B-B873-1DD5CC2B9E28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Right Arrow 30">
                  <a:extLst>
                    <a:ext uri="{FF2B5EF4-FFF2-40B4-BE49-F238E27FC236}">
                      <a16:creationId xmlns:a16="http://schemas.microsoft.com/office/drawing/2014/main" id="{A5CD7F90-AE96-47B1-8245-DA0DEDA20664}"/>
                    </a:ext>
                  </a:extLst>
                </p:cNvPr>
                <p:cNvSpPr/>
                <p:nvPr/>
              </p:nvSpPr>
              <p:spPr>
                <a:xfrm rot="10800000">
                  <a:off x="9525" y="57150"/>
                  <a:ext cx="228600" cy="85725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3" name="Snip Same Side Corner Rectangle 27">
                <a:extLst>
                  <a:ext uri="{FF2B5EF4-FFF2-40B4-BE49-F238E27FC236}">
                    <a16:creationId xmlns:a16="http://schemas.microsoft.com/office/drawing/2014/main" id="{EE56EFCE-6D4A-4036-9C0B-E24AA323174E}"/>
                  </a:ext>
                </a:extLst>
              </p:cNvPr>
              <p:cNvSpPr/>
              <p:nvPr/>
            </p:nvSpPr>
            <p:spPr>
              <a:xfrm rot="10800000">
                <a:off x="285750" y="142875"/>
                <a:ext cx="852487" cy="790575"/>
              </a:xfrm>
              <a:prstGeom prst="snip2SameRect">
                <a:avLst/>
              </a:prstGeom>
              <a:noFill/>
              <a:ln w="12700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4" name="Snip Same Side Corner Rectangle 28">
                <a:extLst>
                  <a:ext uri="{FF2B5EF4-FFF2-40B4-BE49-F238E27FC236}">
                    <a16:creationId xmlns:a16="http://schemas.microsoft.com/office/drawing/2014/main" id="{322AF3DD-98ED-4829-9D3A-EA3F7B6B8F65}"/>
                  </a:ext>
                </a:extLst>
              </p:cNvPr>
              <p:cNvSpPr/>
              <p:nvPr/>
            </p:nvSpPr>
            <p:spPr>
              <a:xfrm>
                <a:off x="285750" y="1276350"/>
                <a:ext cx="852487" cy="790575"/>
              </a:xfrm>
              <a:prstGeom prst="snip2SameRect">
                <a:avLst/>
              </a:prstGeom>
              <a:noFill/>
              <a:ln w="12700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A3B59C7-BDC2-4E7A-8904-2C42031FA6E7}"/>
                </a:ext>
              </a:extLst>
            </p:cNvPr>
            <p:cNvSpPr txBox="1"/>
            <p:nvPr/>
          </p:nvSpPr>
          <p:spPr>
            <a:xfrm>
              <a:off x="1722805" y="1259629"/>
              <a:ext cx="10299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Large H-slugs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5BDD9F1-9E81-4D18-99E1-4DBD8DD4F53F}"/>
                </a:ext>
              </a:extLst>
            </p:cNvPr>
            <p:cNvSpPr txBox="1"/>
            <p:nvPr/>
          </p:nvSpPr>
          <p:spPr>
            <a:xfrm>
              <a:off x="1915141" y="1715518"/>
              <a:ext cx="5100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Magnet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BDFE46-CB3C-4B09-8D00-E54B3A9143D0}"/>
              </a:ext>
            </a:extLst>
          </p:cNvPr>
          <p:cNvGrpSpPr/>
          <p:nvPr/>
        </p:nvGrpSpPr>
        <p:grpSpPr>
          <a:xfrm>
            <a:off x="709107" y="3152056"/>
            <a:ext cx="2565233" cy="1810553"/>
            <a:chOff x="6400752" y="1172385"/>
            <a:chExt cx="2565233" cy="1810553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58C001A-D505-4CD2-8277-8DE071E2C869}"/>
                </a:ext>
              </a:extLst>
            </p:cNvPr>
            <p:cNvGrpSpPr/>
            <p:nvPr/>
          </p:nvGrpSpPr>
          <p:grpSpPr>
            <a:xfrm>
              <a:off x="7128748" y="1503931"/>
              <a:ext cx="1235264" cy="1479007"/>
              <a:chOff x="0" y="0"/>
              <a:chExt cx="2127629" cy="316244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CA12F1C9-FA9E-487D-9114-F2D69C13C223}"/>
                  </a:ext>
                </a:extLst>
              </p:cNvPr>
              <p:cNvGrpSpPr/>
              <p:nvPr/>
            </p:nvGrpSpPr>
            <p:grpSpPr>
              <a:xfrm>
                <a:off x="13648" y="0"/>
                <a:ext cx="1628775" cy="1362075"/>
                <a:chOff x="0" y="0"/>
                <a:chExt cx="1628775" cy="1362075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EABAAA7-26B0-4182-BD83-56B200C162C6}"/>
                    </a:ext>
                  </a:extLst>
                </p:cNvPr>
                <p:cNvSpPr/>
                <p:nvPr/>
              </p:nvSpPr>
              <p:spPr>
                <a:xfrm>
                  <a:off x="476250" y="228600"/>
                  <a:ext cx="333375" cy="11334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B6A2846-78A9-4602-83F9-6F86486576C4}"/>
                    </a:ext>
                  </a:extLst>
                </p:cNvPr>
                <p:cNvSpPr/>
                <p:nvPr/>
              </p:nvSpPr>
              <p:spPr>
                <a:xfrm>
                  <a:off x="809625" y="9525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7794D5CE-694A-4B25-90EF-14066F2F75D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A487E812-FD8E-459B-97DE-64981913B5B2}"/>
                    </a:ext>
                  </a:extLst>
                </p:cNvPr>
                <p:cNvSpPr/>
                <p:nvPr/>
              </p:nvSpPr>
              <p:spPr>
                <a:xfrm>
                  <a:off x="1295400" y="238125"/>
                  <a:ext cx="333375" cy="112395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A8A92B5-FFF1-401B-B531-36429D001994}"/>
                  </a:ext>
                </a:extLst>
              </p:cNvPr>
              <p:cNvGrpSpPr/>
              <p:nvPr/>
            </p:nvGrpSpPr>
            <p:grpSpPr>
              <a:xfrm rot="10800000">
                <a:off x="477672" y="1794680"/>
                <a:ext cx="1628775" cy="1362075"/>
                <a:chOff x="0" y="0"/>
                <a:chExt cx="1628775" cy="1362075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91E1B909-2141-41B4-B897-DF400FEABC95}"/>
                    </a:ext>
                  </a:extLst>
                </p:cNvPr>
                <p:cNvSpPr/>
                <p:nvPr/>
              </p:nvSpPr>
              <p:spPr>
                <a:xfrm>
                  <a:off x="476250" y="228600"/>
                  <a:ext cx="333375" cy="11334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84D069AC-5309-418D-AA54-9E0EA4FEBA43}"/>
                    </a:ext>
                  </a:extLst>
                </p:cNvPr>
                <p:cNvSpPr/>
                <p:nvPr/>
              </p:nvSpPr>
              <p:spPr>
                <a:xfrm>
                  <a:off x="809625" y="9525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998A1DDC-29AE-4BA1-8824-D2AE9217D4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1CCA90D1-BE34-4B7F-A914-079CE16C0C89}"/>
                    </a:ext>
                  </a:extLst>
                </p:cNvPr>
                <p:cNvSpPr/>
                <p:nvPr/>
              </p:nvSpPr>
              <p:spPr>
                <a:xfrm>
                  <a:off x="1295400" y="238125"/>
                  <a:ext cx="333375" cy="112395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F647683-706A-4459-966F-305C0A85DF4A}"/>
                  </a:ext>
                </a:extLst>
              </p:cNvPr>
              <p:cNvSpPr/>
              <p:nvPr/>
            </p:nvSpPr>
            <p:spPr>
              <a:xfrm>
                <a:off x="1651379" y="13647"/>
                <a:ext cx="476250" cy="1285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A87511E-6D06-413A-8BC0-F6C954A167B0}"/>
                  </a:ext>
                </a:extLst>
              </p:cNvPr>
              <p:cNvSpPr/>
              <p:nvPr/>
            </p:nvSpPr>
            <p:spPr>
              <a:xfrm>
                <a:off x="0" y="1876567"/>
                <a:ext cx="476250" cy="1285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950B0E4-8937-4EEB-A884-D55A1A759A37}"/>
                  </a:ext>
                </a:extLst>
              </p:cNvPr>
              <p:cNvSpPr/>
              <p:nvPr/>
            </p:nvSpPr>
            <p:spPr>
              <a:xfrm>
                <a:off x="812042" y="1794680"/>
                <a:ext cx="224477" cy="6667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5C7FB63-C867-4952-9CFB-4AF887A1F92C}"/>
                  </a:ext>
                </a:extLst>
              </p:cNvPr>
              <p:cNvSpPr/>
              <p:nvPr/>
            </p:nvSpPr>
            <p:spPr>
              <a:xfrm>
                <a:off x="1075046" y="1296537"/>
                <a:ext cx="224476" cy="6667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24A23258-F804-4138-94CE-CEA146F7DE2F}"/>
                </a:ext>
              </a:extLst>
            </p:cNvPr>
            <p:cNvCxnSpPr/>
            <p:nvPr/>
          </p:nvCxnSpPr>
          <p:spPr>
            <a:xfrm>
              <a:off x="6858000" y="1628684"/>
              <a:ext cx="408999" cy="1536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16E5592-CA2A-48F1-B2AE-D1C653350245}"/>
                </a:ext>
              </a:extLst>
            </p:cNvPr>
            <p:cNvSpPr txBox="1"/>
            <p:nvPr/>
          </p:nvSpPr>
          <p:spPr>
            <a:xfrm>
              <a:off x="6400752" y="1503931"/>
              <a:ext cx="5100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Magnet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5899AC5C-2F99-4213-8F6A-AD9CB11B399B}"/>
                </a:ext>
              </a:extLst>
            </p:cNvPr>
            <p:cNvCxnSpPr/>
            <p:nvPr/>
          </p:nvCxnSpPr>
          <p:spPr>
            <a:xfrm>
              <a:off x="7368076" y="1325940"/>
              <a:ext cx="169671" cy="3587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08A5E77-7559-4B07-9980-C0EB5AD8869C}"/>
                </a:ext>
              </a:extLst>
            </p:cNvPr>
            <p:cNvSpPr txBox="1"/>
            <p:nvPr/>
          </p:nvSpPr>
          <p:spPr>
            <a:xfrm>
              <a:off x="7061170" y="1172385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Pole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18F8BDF-59B3-4E67-98DE-B8CE453FA2FD}"/>
                </a:ext>
              </a:extLst>
            </p:cNvPr>
            <p:cNvSpPr txBox="1"/>
            <p:nvPr/>
          </p:nvSpPr>
          <p:spPr>
            <a:xfrm>
              <a:off x="8351714" y="2136220"/>
              <a:ext cx="6142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Steel shim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300211D-EC6D-4087-B3B0-73BDF10B83A1}"/>
                </a:ext>
              </a:extLst>
            </p:cNvPr>
            <p:cNvCxnSpPr>
              <a:cxnSpLocks/>
              <a:stCxn id="69" idx="1"/>
              <a:endCxn id="77" idx="3"/>
            </p:cNvCxnSpPr>
            <p:nvPr/>
          </p:nvCxnSpPr>
          <p:spPr>
            <a:xfrm flipH="1" flipV="1">
              <a:off x="7883228" y="2125885"/>
              <a:ext cx="468486" cy="1180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8737C17-C279-44F3-824D-7045B760CEF1}"/>
                </a:ext>
              </a:extLst>
            </p:cNvPr>
            <p:cNvCxnSpPr>
              <a:cxnSpLocks/>
              <a:stCxn id="69" idx="1"/>
              <a:endCxn id="76" idx="3"/>
            </p:cNvCxnSpPr>
            <p:nvPr/>
          </p:nvCxnSpPr>
          <p:spPr>
            <a:xfrm flipH="1">
              <a:off x="7730532" y="2243942"/>
              <a:ext cx="621182" cy="1149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248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6F3BD4-CAD7-49F4-918B-39FD0121B8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5BEC53-6415-46DE-BA23-6A0AF5424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Bx field shims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0619691"/>
              </p:ext>
            </p:extLst>
          </p:nvPr>
        </p:nvGraphicFramePr>
        <p:xfrm>
          <a:off x="4572000" y="1733550"/>
          <a:ext cx="3943350" cy="282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73C4F1EE-9423-485D-BAA4-75DBEE717585}"/>
              </a:ext>
            </a:extLst>
          </p:cNvPr>
          <p:cNvGrpSpPr/>
          <p:nvPr/>
        </p:nvGrpSpPr>
        <p:grpSpPr>
          <a:xfrm>
            <a:off x="835403" y="2161737"/>
            <a:ext cx="923682" cy="1711352"/>
            <a:chOff x="598045" y="1261882"/>
            <a:chExt cx="923682" cy="171135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D64C3CB-90F7-477C-855D-BD0D642B8F10}"/>
                </a:ext>
              </a:extLst>
            </p:cNvPr>
            <p:cNvGrpSpPr/>
            <p:nvPr/>
          </p:nvGrpSpPr>
          <p:grpSpPr>
            <a:xfrm>
              <a:off x="598045" y="1487826"/>
              <a:ext cx="572687" cy="1485408"/>
              <a:chOff x="381000" y="0"/>
              <a:chExt cx="914398" cy="2209800"/>
            </a:xfrm>
          </p:grpSpPr>
          <p:sp>
            <p:nvSpPr>
              <p:cNvPr id="10" name="Snip Same Side Corner Rectangle 5">
                <a:extLst>
                  <a:ext uri="{FF2B5EF4-FFF2-40B4-BE49-F238E27FC236}">
                    <a16:creationId xmlns:a16="http://schemas.microsoft.com/office/drawing/2014/main" id="{C4A4FDB4-74CA-418B-8D83-CF0AADC9A35E}"/>
                  </a:ext>
                </a:extLst>
              </p:cNvPr>
              <p:cNvSpPr/>
              <p:nvPr/>
            </p:nvSpPr>
            <p:spPr>
              <a:xfrm rot="11041247">
                <a:off x="381000" y="0"/>
                <a:ext cx="914398" cy="914401"/>
              </a:xfrm>
              <a:prstGeom prst="snip2Same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Snip Same Side Corner Rectangle 8">
                <a:extLst>
                  <a:ext uri="{FF2B5EF4-FFF2-40B4-BE49-F238E27FC236}">
                    <a16:creationId xmlns:a16="http://schemas.microsoft.com/office/drawing/2014/main" id="{2E599BD0-42EE-4599-B8C5-743681771DC8}"/>
                  </a:ext>
                </a:extLst>
              </p:cNvPr>
              <p:cNvSpPr/>
              <p:nvPr/>
            </p:nvSpPr>
            <p:spPr>
              <a:xfrm rot="298109">
                <a:off x="381000" y="1295399"/>
                <a:ext cx="914398" cy="914401"/>
              </a:xfrm>
              <a:prstGeom prst="snip2Same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7BCE13-4D40-4390-A4F3-8FFB9ABED8C3}"/>
                </a:ext>
              </a:extLst>
            </p:cNvPr>
            <p:cNvSpPr txBox="1"/>
            <p:nvPr/>
          </p:nvSpPr>
          <p:spPr>
            <a:xfrm>
              <a:off x="630543" y="1261882"/>
              <a:ext cx="8911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Pole roll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F8EF78-7170-4A9F-A8C5-8D7847A6E43D}"/>
                </a:ext>
              </a:extLst>
            </p:cNvPr>
            <p:cNvSpPr txBox="1"/>
            <p:nvPr/>
          </p:nvSpPr>
          <p:spPr>
            <a:xfrm>
              <a:off x="700684" y="1709934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Pole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5A51CD-A0CD-48B2-9C94-EED9023375D7}"/>
              </a:ext>
            </a:extLst>
          </p:cNvPr>
          <p:cNvGrpSpPr/>
          <p:nvPr/>
        </p:nvGrpSpPr>
        <p:grpSpPr>
          <a:xfrm>
            <a:off x="1951740" y="2149780"/>
            <a:ext cx="1029920" cy="1713605"/>
            <a:chOff x="1722805" y="1259629"/>
            <a:chExt cx="1029920" cy="171360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5EBBC5-8331-42DF-B8E8-D36A97DF588E}"/>
                </a:ext>
              </a:extLst>
            </p:cNvPr>
            <p:cNvGrpSpPr/>
            <p:nvPr/>
          </p:nvGrpSpPr>
          <p:grpSpPr>
            <a:xfrm>
              <a:off x="1739097" y="1487826"/>
              <a:ext cx="873124" cy="1485408"/>
              <a:chOff x="0" y="0"/>
              <a:chExt cx="1428750" cy="2209800"/>
            </a:xfrm>
          </p:grpSpPr>
          <p:sp>
            <p:nvSpPr>
              <p:cNvPr id="28" name="Snip Same Side Corner Rectangle 21">
                <a:extLst>
                  <a:ext uri="{FF2B5EF4-FFF2-40B4-BE49-F238E27FC236}">
                    <a16:creationId xmlns:a16="http://schemas.microsoft.com/office/drawing/2014/main" id="{F5225AAF-8265-4151-96CA-585B795ACB80}"/>
                  </a:ext>
                </a:extLst>
              </p:cNvPr>
              <p:cNvSpPr/>
              <p:nvPr/>
            </p:nvSpPr>
            <p:spPr>
              <a:xfrm rot="10800000">
                <a:off x="257175" y="0"/>
                <a:ext cx="914400" cy="914400"/>
              </a:xfrm>
              <a:prstGeom prst="snip2Same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5FF2662-D34B-4AB3-895A-7B68D3F96C50}"/>
                  </a:ext>
                </a:extLst>
              </p:cNvPr>
              <p:cNvGrpSpPr/>
              <p:nvPr/>
            </p:nvGrpSpPr>
            <p:grpSpPr>
              <a:xfrm>
                <a:off x="0" y="438150"/>
                <a:ext cx="247650" cy="180975"/>
                <a:chOff x="0" y="0"/>
                <a:chExt cx="247650" cy="180975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8F5488D-BF8D-4163-B1D8-F5102BCA8E3B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Right Arrow 36">
                  <a:extLst>
                    <a:ext uri="{FF2B5EF4-FFF2-40B4-BE49-F238E27FC236}">
                      <a16:creationId xmlns:a16="http://schemas.microsoft.com/office/drawing/2014/main" id="{1DBEBD5D-E017-42A3-BB79-78778D540223}"/>
                    </a:ext>
                  </a:extLst>
                </p:cNvPr>
                <p:cNvSpPr/>
                <p:nvPr/>
              </p:nvSpPr>
              <p:spPr>
                <a:xfrm rot="10800000">
                  <a:off x="9525" y="57150"/>
                  <a:ext cx="228600" cy="85725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D83DEE86-5233-4D4C-B98A-9AE489C5F50E}"/>
                  </a:ext>
                </a:extLst>
              </p:cNvPr>
              <p:cNvGrpSpPr/>
              <p:nvPr/>
            </p:nvGrpSpPr>
            <p:grpSpPr>
              <a:xfrm rot="10800000">
                <a:off x="1171577" y="428625"/>
                <a:ext cx="247647" cy="180977"/>
                <a:chOff x="1" y="-2"/>
                <a:chExt cx="247647" cy="180977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17CD013-49FD-47A6-B97D-E5B8DE997D03}"/>
                    </a:ext>
                  </a:extLst>
                </p:cNvPr>
                <p:cNvSpPr/>
                <p:nvPr/>
              </p:nvSpPr>
              <p:spPr>
                <a:xfrm rot="10800000">
                  <a:off x="1" y="-2"/>
                  <a:ext cx="247647" cy="18097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Right Arrow 34">
                  <a:extLst>
                    <a:ext uri="{FF2B5EF4-FFF2-40B4-BE49-F238E27FC236}">
                      <a16:creationId xmlns:a16="http://schemas.microsoft.com/office/drawing/2014/main" id="{63AC308A-D735-40AE-9C3F-E20D1BFF1871}"/>
                    </a:ext>
                  </a:extLst>
                </p:cNvPr>
                <p:cNvSpPr/>
                <p:nvPr/>
              </p:nvSpPr>
              <p:spPr>
                <a:xfrm>
                  <a:off x="9525" y="57150"/>
                  <a:ext cx="228600" cy="85726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" name="Snip Same Side Corner Rectangle 24">
                <a:extLst>
                  <a:ext uri="{FF2B5EF4-FFF2-40B4-BE49-F238E27FC236}">
                    <a16:creationId xmlns:a16="http://schemas.microsoft.com/office/drawing/2014/main" id="{6E513D8F-4CF6-4A86-8577-76FA11848EE5}"/>
                  </a:ext>
                </a:extLst>
              </p:cNvPr>
              <p:cNvSpPr/>
              <p:nvPr/>
            </p:nvSpPr>
            <p:spPr>
              <a:xfrm>
                <a:off x="257175" y="1295400"/>
                <a:ext cx="914400" cy="914400"/>
              </a:xfrm>
              <a:prstGeom prst="snip2Same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1F40C3C-AA45-4562-AFD8-2ABC9AD4CCB6}"/>
                  </a:ext>
                </a:extLst>
              </p:cNvPr>
              <p:cNvGrpSpPr/>
              <p:nvPr/>
            </p:nvGrpSpPr>
            <p:grpSpPr>
              <a:xfrm rot="10800000">
                <a:off x="0" y="1590675"/>
                <a:ext cx="247650" cy="180975"/>
                <a:chOff x="0" y="0"/>
                <a:chExt cx="247650" cy="180975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51B9D268-0017-40C3-BBA3-26D2DAA5A143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Right Arrow 32">
                  <a:extLst>
                    <a:ext uri="{FF2B5EF4-FFF2-40B4-BE49-F238E27FC236}">
                      <a16:creationId xmlns:a16="http://schemas.microsoft.com/office/drawing/2014/main" id="{E1A28692-B6E7-4CBD-995D-B94E7E735356}"/>
                    </a:ext>
                  </a:extLst>
                </p:cNvPr>
                <p:cNvSpPr/>
                <p:nvPr/>
              </p:nvSpPr>
              <p:spPr>
                <a:xfrm>
                  <a:off x="9525" y="47625"/>
                  <a:ext cx="228599" cy="85725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3C6118D-DA1F-4164-9A86-DF22F6DCBEFE}"/>
                  </a:ext>
                </a:extLst>
              </p:cNvPr>
              <p:cNvGrpSpPr/>
              <p:nvPr/>
            </p:nvGrpSpPr>
            <p:grpSpPr>
              <a:xfrm>
                <a:off x="1181100" y="1590675"/>
                <a:ext cx="247650" cy="190500"/>
                <a:chOff x="0" y="0"/>
                <a:chExt cx="247650" cy="180975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87536BF2-3CC6-4DBD-9B37-E818DECC6DFB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Right Arrow 30">
                  <a:extLst>
                    <a:ext uri="{FF2B5EF4-FFF2-40B4-BE49-F238E27FC236}">
                      <a16:creationId xmlns:a16="http://schemas.microsoft.com/office/drawing/2014/main" id="{45A40A66-2D82-485E-96BF-A3BAB065C64A}"/>
                    </a:ext>
                  </a:extLst>
                </p:cNvPr>
                <p:cNvSpPr/>
                <p:nvPr/>
              </p:nvSpPr>
              <p:spPr>
                <a:xfrm rot="10800000">
                  <a:off x="9525" y="57149"/>
                  <a:ext cx="228599" cy="85725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4" name="Snip Same Side Corner Rectangle 27">
                <a:extLst>
                  <a:ext uri="{FF2B5EF4-FFF2-40B4-BE49-F238E27FC236}">
                    <a16:creationId xmlns:a16="http://schemas.microsoft.com/office/drawing/2014/main" id="{86A1A1F1-85A2-4875-B6CD-3859194BF85B}"/>
                  </a:ext>
                </a:extLst>
              </p:cNvPr>
              <p:cNvSpPr/>
              <p:nvPr/>
            </p:nvSpPr>
            <p:spPr>
              <a:xfrm rot="10800000">
                <a:off x="285750" y="142875"/>
                <a:ext cx="852487" cy="790575"/>
              </a:xfrm>
              <a:prstGeom prst="snip2SameRect">
                <a:avLst/>
              </a:prstGeom>
              <a:noFill/>
              <a:ln w="12700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Snip Same Side Corner Rectangle 28">
                <a:extLst>
                  <a:ext uri="{FF2B5EF4-FFF2-40B4-BE49-F238E27FC236}">
                    <a16:creationId xmlns:a16="http://schemas.microsoft.com/office/drawing/2014/main" id="{38A5BE7F-592C-4665-8E55-EDFF7BFF1F60}"/>
                  </a:ext>
                </a:extLst>
              </p:cNvPr>
              <p:cNvSpPr/>
              <p:nvPr/>
            </p:nvSpPr>
            <p:spPr>
              <a:xfrm>
                <a:off x="285750" y="1276350"/>
                <a:ext cx="852487" cy="790575"/>
              </a:xfrm>
              <a:prstGeom prst="snip2SameRect">
                <a:avLst/>
              </a:prstGeom>
              <a:noFill/>
              <a:ln w="12700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B20EA3-9844-424F-B4F4-034B867BFF6E}"/>
                </a:ext>
              </a:extLst>
            </p:cNvPr>
            <p:cNvSpPr txBox="1"/>
            <p:nvPr/>
          </p:nvSpPr>
          <p:spPr>
            <a:xfrm>
              <a:off x="1722805" y="1259629"/>
              <a:ext cx="10299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Large H-slugs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5243DAB-6AF6-4905-B959-77A7B5BDE6A5}"/>
                </a:ext>
              </a:extLst>
            </p:cNvPr>
            <p:cNvSpPr txBox="1"/>
            <p:nvPr/>
          </p:nvSpPr>
          <p:spPr>
            <a:xfrm>
              <a:off x="1915141" y="1715518"/>
              <a:ext cx="5100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Magnet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BAE32AD-4F40-4279-856D-87E3F473C639}"/>
              </a:ext>
            </a:extLst>
          </p:cNvPr>
          <p:cNvGrpSpPr/>
          <p:nvPr/>
        </p:nvGrpSpPr>
        <p:grpSpPr>
          <a:xfrm>
            <a:off x="3155113" y="2161737"/>
            <a:ext cx="1029920" cy="1701649"/>
            <a:chOff x="2926178" y="1271586"/>
            <a:chExt cx="1029920" cy="170164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C670990-8787-4BE4-B044-C7923F38FAF3}"/>
                </a:ext>
              </a:extLst>
            </p:cNvPr>
            <p:cNvGrpSpPr/>
            <p:nvPr/>
          </p:nvGrpSpPr>
          <p:grpSpPr>
            <a:xfrm>
              <a:off x="2967914" y="1487827"/>
              <a:ext cx="841441" cy="1485408"/>
              <a:chOff x="0" y="0"/>
              <a:chExt cx="1295400" cy="2209800"/>
            </a:xfrm>
          </p:grpSpPr>
          <p:sp>
            <p:nvSpPr>
              <p:cNvPr id="47" name="Snip Same Side Corner Rectangle 81">
                <a:extLst>
                  <a:ext uri="{FF2B5EF4-FFF2-40B4-BE49-F238E27FC236}">
                    <a16:creationId xmlns:a16="http://schemas.microsoft.com/office/drawing/2014/main" id="{CE3BBA34-F28E-4562-8876-FAA8DC100F4B}"/>
                  </a:ext>
                </a:extLst>
              </p:cNvPr>
              <p:cNvSpPr/>
              <p:nvPr/>
            </p:nvSpPr>
            <p:spPr>
              <a:xfrm rot="10800000">
                <a:off x="193041" y="0"/>
                <a:ext cx="914400" cy="914400"/>
              </a:xfrm>
              <a:prstGeom prst="snip2Same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2FF0051B-1092-4892-B051-18057C787E50}"/>
                  </a:ext>
                </a:extLst>
              </p:cNvPr>
              <p:cNvGrpSpPr/>
              <p:nvPr/>
            </p:nvGrpSpPr>
            <p:grpSpPr>
              <a:xfrm rot="16200000">
                <a:off x="-33337" y="583248"/>
                <a:ext cx="247650" cy="180975"/>
                <a:chOff x="0" y="0"/>
                <a:chExt cx="247650" cy="180975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C14C22C-7F94-4B15-8C8A-0EE9CD883F33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ight Arrow 85">
                  <a:extLst>
                    <a:ext uri="{FF2B5EF4-FFF2-40B4-BE49-F238E27FC236}">
                      <a16:creationId xmlns:a16="http://schemas.microsoft.com/office/drawing/2014/main" id="{644CD0A4-C18B-420B-AAC0-9CA295491AB9}"/>
                    </a:ext>
                  </a:extLst>
                </p:cNvPr>
                <p:cNvSpPr/>
                <p:nvPr/>
              </p:nvSpPr>
              <p:spPr>
                <a:xfrm rot="10800000">
                  <a:off x="9525" y="57150"/>
                  <a:ext cx="228600" cy="85725"/>
                </a:xfrm>
                <a:prstGeom prst="rightArrow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A1D0CD8-20CC-4694-A8E8-8ADE551B7040}"/>
                  </a:ext>
                </a:extLst>
              </p:cNvPr>
              <p:cNvGrpSpPr/>
              <p:nvPr/>
            </p:nvGrpSpPr>
            <p:grpSpPr>
              <a:xfrm rot="16200000">
                <a:off x="1081088" y="573723"/>
                <a:ext cx="247650" cy="180975"/>
                <a:chOff x="0" y="0"/>
                <a:chExt cx="247650" cy="180975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B74A2B6F-F285-4812-BDC1-817E7B125F56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Right Arrow 88">
                  <a:extLst>
                    <a:ext uri="{FF2B5EF4-FFF2-40B4-BE49-F238E27FC236}">
                      <a16:creationId xmlns:a16="http://schemas.microsoft.com/office/drawing/2014/main" id="{76A7C898-F8A2-44B5-84FF-FE19AD8B6D34}"/>
                    </a:ext>
                  </a:extLst>
                </p:cNvPr>
                <p:cNvSpPr/>
                <p:nvPr/>
              </p:nvSpPr>
              <p:spPr>
                <a:xfrm>
                  <a:off x="9526" y="57151"/>
                  <a:ext cx="228600" cy="85724"/>
                </a:xfrm>
                <a:prstGeom prst="rightArrow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0" name="Snip Same Side Corner Rectangle 82">
                <a:extLst>
                  <a:ext uri="{FF2B5EF4-FFF2-40B4-BE49-F238E27FC236}">
                    <a16:creationId xmlns:a16="http://schemas.microsoft.com/office/drawing/2014/main" id="{82FE9CA0-58DF-473B-8BB8-B1DC812EA6DD}"/>
                  </a:ext>
                </a:extLst>
              </p:cNvPr>
              <p:cNvSpPr/>
              <p:nvPr/>
            </p:nvSpPr>
            <p:spPr>
              <a:xfrm>
                <a:off x="193041" y="1295400"/>
                <a:ext cx="914400" cy="914400"/>
              </a:xfrm>
              <a:prstGeom prst="snip2Same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423C6FB-13C1-48D8-8836-DB0605363CCA}"/>
                  </a:ext>
                </a:extLst>
              </p:cNvPr>
              <p:cNvGrpSpPr/>
              <p:nvPr/>
            </p:nvGrpSpPr>
            <p:grpSpPr>
              <a:xfrm rot="16200000">
                <a:off x="-33337" y="1440498"/>
                <a:ext cx="247650" cy="180975"/>
                <a:chOff x="0" y="0"/>
                <a:chExt cx="247650" cy="180975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E3DF5A0B-E151-407B-A663-19A553C88BC9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Right Arrow 91">
                  <a:extLst>
                    <a:ext uri="{FF2B5EF4-FFF2-40B4-BE49-F238E27FC236}">
                      <a16:creationId xmlns:a16="http://schemas.microsoft.com/office/drawing/2014/main" id="{60950EB1-0FD1-4A0C-8A5C-C51CC89C4487}"/>
                    </a:ext>
                  </a:extLst>
                </p:cNvPr>
                <p:cNvSpPr/>
                <p:nvPr/>
              </p:nvSpPr>
              <p:spPr>
                <a:xfrm>
                  <a:off x="9526" y="57151"/>
                  <a:ext cx="228600" cy="85724"/>
                </a:xfrm>
                <a:prstGeom prst="rightArrow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9A2EA0E-5D39-40DC-9F94-D2C379DFE051}"/>
                  </a:ext>
                </a:extLst>
              </p:cNvPr>
              <p:cNvGrpSpPr/>
              <p:nvPr/>
            </p:nvGrpSpPr>
            <p:grpSpPr>
              <a:xfrm rot="16200000">
                <a:off x="1071565" y="1440499"/>
                <a:ext cx="247650" cy="180975"/>
                <a:chOff x="0" y="1"/>
                <a:chExt cx="247650" cy="180975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ECDD5BD6-AFED-47E6-BC6A-9F30FB348843}"/>
                    </a:ext>
                  </a:extLst>
                </p:cNvPr>
                <p:cNvSpPr/>
                <p:nvPr/>
              </p:nvSpPr>
              <p:spPr>
                <a:xfrm rot="10800000">
                  <a:off x="0" y="1"/>
                  <a:ext cx="247650" cy="180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ight Arrow 94">
                  <a:extLst>
                    <a:ext uri="{FF2B5EF4-FFF2-40B4-BE49-F238E27FC236}">
                      <a16:creationId xmlns:a16="http://schemas.microsoft.com/office/drawing/2014/main" id="{36A36C20-ABED-483D-92A3-E7D1BFA09DFF}"/>
                    </a:ext>
                  </a:extLst>
                </p:cNvPr>
                <p:cNvSpPr/>
                <p:nvPr/>
              </p:nvSpPr>
              <p:spPr>
                <a:xfrm rot="10800000">
                  <a:off x="9526" y="57151"/>
                  <a:ext cx="228600" cy="85724"/>
                </a:xfrm>
                <a:prstGeom prst="rightArrow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3" name="Snip Same Side Corner Rectangle 125">
                <a:extLst>
                  <a:ext uri="{FF2B5EF4-FFF2-40B4-BE49-F238E27FC236}">
                    <a16:creationId xmlns:a16="http://schemas.microsoft.com/office/drawing/2014/main" id="{4C394809-E793-453B-BAB3-A40F52DE307F}"/>
                  </a:ext>
                </a:extLst>
              </p:cNvPr>
              <p:cNvSpPr/>
              <p:nvPr/>
            </p:nvSpPr>
            <p:spPr>
              <a:xfrm rot="10800000">
                <a:off x="231141" y="142875"/>
                <a:ext cx="852487" cy="790575"/>
              </a:xfrm>
              <a:prstGeom prst="snip2SameRect">
                <a:avLst/>
              </a:pr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Snip Same Side Corner Rectangle 126">
                <a:extLst>
                  <a:ext uri="{FF2B5EF4-FFF2-40B4-BE49-F238E27FC236}">
                    <a16:creationId xmlns:a16="http://schemas.microsoft.com/office/drawing/2014/main" id="{92B8ED29-C949-4AA2-985F-E2BEBBB46541}"/>
                  </a:ext>
                </a:extLst>
              </p:cNvPr>
              <p:cNvSpPr/>
              <p:nvPr/>
            </p:nvSpPr>
            <p:spPr>
              <a:xfrm>
                <a:off x="212091" y="1285875"/>
                <a:ext cx="852487" cy="790575"/>
              </a:xfrm>
              <a:prstGeom prst="snip2SameRect">
                <a:avLst/>
              </a:pr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4C41939-5D19-4DFD-9E9B-A96255B5C0A7}"/>
                </a:ext>
              </a:extLst>
            </p:cNvPr>
            <p:cNvSpPr txBox="1"/>
            <p:nvPr/>
          </p:nvSpPr>
          <p:spPr>
            <a:xfrm>
              <a:off x="2926178" y="1271586"/>
              <a:ext cx="10299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Large V-slugs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959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467</Words>
  <Application>Microsoft Office PowerPoint</Application>
  <PresentationFormat>On-screen Show (16:9)</PresentationFormat>
  <Paragraphs>109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Office Theme</vt:lpstr>
      <vt:lpstr>   Short prototype measurements (shim signatures)</vt:lpstr>
      <vt:lpstr>Outline</vt:lpstr>
      <vt:lpstr>Measurement set-up</vt:lpstr>
      <vt:lpstr>SXU field integral gap dependence</vt:lpstr>
      <vt:lpstr>Options for field integral tuning</vt:lpstr>
      <vt:lpstr>Main field shims</vt:lpstr>
      <vt:lpstr>Main field signatures</vt:lpstr>
      <vt:lpstr>Skew quad shims</vt:lpstr>
      <vt:lpstr>Bx field shims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2018-12-07T23:44:51Z</cp:lastPrinted>
  <dcterms:created xsi:type="dcterms:W3CDTF">2012-06-11T23:48:53Z</dcterms:created>
  <dcterms:modified xsi:type="dcterms:W3CDTF">2021-10-12T21:55:28Z</dcterms:modified>
</cp:coreProperties>
</file>