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9" r:id="rId2"/>
    <p:sldId id="275" r:id="rId3"/>
    <p:sldId id="279" r:id="rId4"/>
    <p:sldId id="282" r:id="rId5"/>
    <p:sldId id="281" r:id="rId6"/>
    <p:sldId id="273" r:id="rId7"/>
  </p:sldIdLst>
  <p:sldSz cx="9144000" cy="5143500" type="screen16x9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">
          <p15:clr>
            <a:srgbClr val="A4A3A4"/>
          </p15:clr>
        </p15:guide>
        <p15:guide id="2" orient="horz" pos="971">
          <p15:clr>
            <a:srgbClr val="A4A3A4"/>
          </p15:clr>
        </p15:guide>
        <p15:guide id="3" orient="horz" pos="2809">
          <p15:clr>
            <a:srgbClr val="A4A3A4"/>
          </p15:clr>
        </p15:guide>
        <p15:guide id="4" orient="horz" pos="2985">
          <p15:clr>
            <a:srgbClr val="A4A3A4"/>
          </p15:clr>
        </p15:guide>
        <p15:guide id="5" orient="horz" pos="789">
          <p15:clr>
            <a:srgbClr val="A4A3A4"/>
          </p15:clr>
        </p15:guide>
        <p15:guide id="6" orient="horz" pos="1332" userDrawn="1">
          <p15:clr>
            <a:srgbClr val="A4A3A4"/>
          </p15:clr>
        </p15:guide>
        <p15:guide id="7" orient="horz" pos="3137">
          <p15:clr>
            <a:srgbClr val="A4A3A4"/>
          </p15:clr>
        </p15:guide>
        <p15:guide id="8" orient="horz" pos="425">
          <p15:clr>
            <a:srgbClr val="A4A3A4"/>
          </p15:clr>
        </p15:guide>
        <p15:guide id="9" orient="horz" pos="2106">
          <p15:clr>
            <a:srgbClr val="A4A3A4"/>
          </p15:clr>
        </p15:guide>
        <p15:guide id="10" pos="2880">
          <p15:clr>
            <a:srgbClr val="A4A3A4"/>
          </p15:clr>
        </p15:guide>
        <p15:guide id="11" pos="363">
          <p15:clr>
            <a:srgbClr val="A4A3A4"/>
          </p15:clr>
        </p15:guide>
        <p15:guide id="12" pos="5396">
          <p15:clr>
            <a:srgbClr val="A4A3A4"/>
          </p15:clr>
        </p15:guide>
        <p15:guide id="13" pos="282">
          <p15:clr>
            <a:srgbClr val="A4A3A4"/>
          </p15:clr>
        </p15:guide>
        <p15:guide id="14" pos="3784">
          <p15:clr>
            <a:srgbClr val="A4A3A4"/>
          </p15:clr>
        </p15:guide>
        <p15:guide id="15" pos="3736">
          <p15:clr>
            <a:srgbClr val="A4A3A4"/>
          </p15:clr>
        </p15:guide>
        <p15:guide id="16" pos="2179">
          <p15:clr>
            <a:srgbClr val="A4A3A4"/>
          </p15:clr>
        </p15:guide>
        <p15:guide id="17" pos="5464">
          <p15:clr>
            <a:srgbClr val="A4A3A4"/>
          </p15:clr>
        </p15:guide>
        <p15:guide id="18" pos="38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C295"/>
    <a:srgbClr val="A79E70"/>
    <a:srgbClr val="DB5807"/>
    <a:srgbClr val="F66308"/>
    <a:srgbClr val="E17000"/>
    <a:srgbClr val="981E32"/>
    <a:srgbClr val="FFFFFF"/>
    <a:srgbClr val="C75B12"/>
    <a:srgbClr val="5B8F22"/>
    <a:srgbClr val="4D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3" autoAdjust="0"/>
    <p:restoredTop sz="94685" autoAdjust="0"/>
  </p:normalViewPr>
  <p:slideViewPr>
    <p:cSldViewPr snapToObjects="1" showGuides="1">
      <p:cViewPr varScale="1">
        <p:scale>
          <a:sx n="116" d="100"/>
          <a:sy n="116" d="100"/>
        </p:scale>
        <p:origin x="462" y="84"/>
      </p:cViewPr>
      <p:guideLst>
        <p:guide orient="horz" pos="245"/>
        <p:guide orient="horz" pos="971"/>
        <p:guide orient="horz" pos="2809"/>
        <p:guide orient="horz" pos="2985"/>
        <p:guide orient="horz" pos="789"/>
        <p:guide orient="horz" pos="1332"/>
        <p:guide orient="horz" pos="3137"/>
        <p:guide orient="horz" pos="425"/>
        <p:guide orient="horz" pos="2106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699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10/7/2021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77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EBBD4D-A077-694F-949C-816E31DDFCB4}"/>
              </a:ext>
            </a:extLst>
          </p:cNvPr>
          <p:cNvSpPr/>
          <p:nvPr userDrawn="1"/>
        </p:nvSpPr>
        <p:spPr>
          <a:xfrm>
            <a:off x="0" y="4371107"/>
            <a:ext cx="9144000" cy="7723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line dot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" y="-3597"/>
            <a:ext cx="9143245" cy="5150695"/>
          </a:xfrm>
          <a:prstGeom prst="rect">
            <a:avLst/>
          </a:prstGeom>
        </p:spPr>
      </p:pic>
      <p:pic>
        <p:nvPicPr>
          <p:cNvPr id="16" name="logo SLAC">
            <a:extLst>
              <a:ext uri="{FF2B5EF4-FFF2-40B4-BE49-F238E27FC236}">
                <a16:creationId xmlns:a16="http://schemas.microsoft.com/office/drawing/2014/main" id="{9B359C41-4F1D-C34A-A6F5-56B5093A7B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223" y="4566855"/>
            <a:ext cx="2302769" cy="6690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4" y="402432"/>
            <a:ext cx="8008937" cy="1684735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7056" y="2730330"/>
            <a:ext cx="7989887" cy="1640777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4" y="2066259"/>
            <a:ext cx="8008937" cy="47691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12191F-B767-D04B-9D40-AFF96A3B3B2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7056" y="4566854"/>
            <a:ext cx="2209800" cy="32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810895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200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1800"/>
            </a:lvl4pPr>
            <a:lvl5pPr>
              <a:buClr>
                <a:srgbClr val="981E32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932688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939547"/>
            <a:ext cx="3886200" cy="379914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939546"/>
            <a:ext cx="2442340" cy="1860804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2914650"/>
            <a:ext cx="2442340" cy="1824038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932688"/>
            <a:ext cx="2442340" cy="379914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1" y="932688"/>
            <a:ext cx="3013075" cy="37991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0"/>
            <a:ext cx="6858019" cy="9395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" y="616458"/>
            <a:ext cx="8685294" cy="2026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932688"/>
            <a:ext cx="2667000" cy="379914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932688"/>
            <a:ext cx="5484812" cy="37991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>***INSTRUCTIONS ON HOW TO APPLY IMAGE MASKING TO SLIDE LAYOUT***</a:t>
            </a:r>
            <a:br>
              <a:rPr lang="en-CA" dirty="0"/>
            </a:br>
            <a:r>
              <a:rPr lang="en-CA" dirty="0"/>
              <a:t>STEP 1: Click icon to insert image</a:t>
            </a:r>
            <a:br>
              <a:rPr lang="en-CA" dirty="0"/>
            </a:br>
            <a:r>
              <a:rPr lang="en-CA" dirty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3954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4800600"/>
            <a:ext cx="4126528" cy="235745"/>
          </a:xfrm>
          <a:prstGeom prst="rect">
            <a:avLst/>
          </a:prstGeom>
        </p:spPr>
        <p:txBody>
          <a:bodyPr/>
          <a:lstStyle>
            <a:lvl1pPr algn="l">
              <a:defRPr sz="825" b="0"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LCLS-II Director's Review, February 12-14, 2019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" y="805785"/>
            <a:ext cx="8553429" cy="1459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00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96818"/>
            <a:ext cx="8103570" cy="56477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1" y="932688"/>
            <a:ext cx="8109919" cy="37719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4738688"/>
            <a:ext cx="318932" cy="404813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5" r:id="rId3"/>
    <p:sldLayoutId id="2147483674" r:id="rId4"/>
    <p:sldLayoutId id="2147483671" r:id="rId5"/>
    <p:sldLayoutId id="2147483672" r:id="rId6"/>
    <p:sldLayoutId id="2147483673" r:id="rId7"/>
    <p:sldLayoutId id="2147483676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ommunications@slac.stanford.edu" TargetMode="External"/><Relationship Id="rId2" Type="http://schemas.openxmlformats.org/officeDocument/2006/relationships/hyperlink" Target="https://internal.slac.stanford.edu/communications/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allie.stanford.edu/" TargetMode="External"/><Relationship Id="rId2" Type="http://schemas.openxmlformats.org/officeDocument/2006/relationships/hyperlink" Target="https://www.flickr.com/photos/slaclab/albums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57200" y="1852853"/>
            <a:ext cx="8108951" cy="816557"/>
          </a:xfrm>
        </p:spPr>
        <p:txBody>
          <a:bodyPr/>
          <a:lstStyle/>
          <a:p>
            <a:r>
              <a:rPr lang="en-CA" sz="3200" dirty="0" smtClean="0"/>
              <a:t/>
            </a:r>
            <a:br>
              <a:rPr lang="en-CA" sz="3200" dirty="0" smtClean="0"/>
            </a:br>
            <a:r>
              <a:rPr lang="en-CA" sz="3200" dirty="0" smtClean="0"/>
              <a:t/>
            </a:r>
            <a:br>
              <a:rPr lang="en-CA" sz="3200" dirty="0" smtClean="0"/>
            </a:br>
            <a:r>
              <a:rPr lang="en-CA" sz="3200" dirty="0"/>
              <a:t/>
            </a:r>
            <a:br>
              <a:rPr lang="en-CA" sz="3200" dirty="0"/>
            </a:br>
            <a:r>
              <a:rPr lang="en-CA" sz="3200" dirty="0" smtClean="0"/>
              <a:t>Short prototype measurements</a:t>
            </a:r>
            <a:br>
              <a:rPr lang="en-CA" sz="3200" dirty="0" smtClean="0"/>
            </a:br>
            <a:r>
              <a:rPr lang="en-CA" sz="2400" dirty="0" smtClean="0"/>
              <a:t>(</a:t>
            </a:r>
            <a:r>
              <a:rPr lang="en-CA" sz="2400" dirty="0" smtClean="0"/>
              <a:t>shim signatures</a:t>
            </a:r>
            <a:r>
              <a:rPr lang="en-CA" sz="2400" dirty="0"/>
              <a:t>)</a:t>
            </a:r>
            <a:endParaRPr lang="en-CA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09444" y="2874086"/>
            <a:ext cx="8008937" cy="553824"/>
          </a:xfrm>
        </p:spPr>
        <p:txBody>
          <a:bodyPr/>
          <a:lstStyle/>
          <a:p>
            <a:r>
              <a:rPr lang="en-US" sz="1400" dirty="0" smtClean="0"/>
              <a:t>Yurii Levashov</a:t>
            </a:r>
            <a:endParaRPr lang="en-US" sz="1400" dirty="0"/>
          </a:p>
          <a:p>
            <a:r>
              <a:rPr lang="en-US" sz="1200" dirty="0" smtClean="0"/>
              <a:t>SLAC 10/12/2021</a:t>
            </a:r>
            <a:endParaRPr lang="en-US" sz="1200" dirty="0"/>
          </a:p>
          <a:p>
            <a:endParaRPr lang="en-CA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724102" y="49938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0" y="209550"/>
            <a:ext cx="5073070" cy="1442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016222"/>
            <a:ext cx="2133599" cy="19776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551" y="3295853"/>
            <a:ext cx="2133600" cy="3527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849677"/>
            <a:ext cx="2131523" cy="666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422" y="4005049"/>
            <a:ext cx="1711157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76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Color Title Slide Option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To change color, right click and choose “format background”</a:t>
            </a:r>
          </a:p>
          <a:p>
            <a:r>
              <a:rPr lang="en-CA" dirty="0"/>
              <a:t>Choose from theme colors (blue, green, purple or orange)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dirty="0">
                <a:solidFill>
                  <a:schemeClr val="bg1"/>
                </a:solidFill>
              </a:rPr>
              <a:t>(delete this slide if not used)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24102" y="49938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205" y="4638613"/>
            <a:ext cx="1275395" cy="272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536405"/>
            <a:ext cx="1463908" cy="45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04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Full-Column, Bulleted Slide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1143000" y="932260"/>
            <a:ext cx="6081713" cy="3799284"/>
          </a:xfrm>
        </p:spPr>
        <p:txBody>
          <a:bodyPr>
            <a:normAutofit fontScale="85000" lnSpcReduction="10000"/>
          </a:bodyPr>
          <a:lstStyle/>
          <a:p>
            <a:pPr marL="233362" lvl="1" indent="0">
              <a:buNone/>
            </a:pPr>
            <a:r>
              <a:rPr lang="en-CA" sz="2000" dirty="0"/>
              <a:t>This PowerPoint template is one example of SLAC’s visual identity guidelines, which were introduced to:</a:t>
            </a:r>
          </a:p>
          <a:p>
            <a:pPr lvl="1"/>
            <a:r>
              <a:rPr lang="en-US" sz="2000" dirty="0"/>
              <a:t>Ensure that the lab presents a unified look across all materials</a:t>
            </a:r>
          </a:p>
          <a:p>
            <a:pPr lvl="1"/>
            <a:r>
              <a:rPr lang="en-US" sz="2000" dirty="0"/>
              <a:t>Create a strong, modern brand that distinguishes SLAC as a leader in scientific discovery</a:t>
            </a:r>
          </a:p>
          <a:p>
            <a:pPr lvl="1"/>
            <a:r>
              <a:rPr lang="en-CA" sz="2000" dirty="0"/>
              <a:t>The complete visual identity guidelines are available on the </a:t>
            </a:r>
            <a:r>
              <a:rPr lang="en-CA" sz="2000" dirty="0">
                <a:hlinkClick r:id="rId2"/>
              </a:rPr>
              <a:t>Office of Communications website</a:t>
            </a:r>
            <a:r>
              <a:rPr lang="en-CA" sz="2000" dirty="0"/>
              <a:t>, as well as:</a:t>
            </a:r>
          </a:p>
          <a:p>
            <a:pPr lvl="2"/>
            <a:r>
              <a:rPr lang="en-CA" dirty="0"/>
              <a:t>Letterhead template</a:t>
            </a:r>
          </a:p>
          <a:p>
            <a:pPr lvl="2"/>
            <a:r>
              <a:rPr lang="en-CA" dirty="0"/>
              <a:t>Business card template</a:t>
            </a:r>
          </a:p>
          <a:p>
            <a:pPr lvl="2"/>
            <a:r>
              <a:rPr lang="en-CA" dirty="0"/>
              <a:t>Logo files </a:t>
            </a:r>
          </a:p>
          <a:p>
            <a:pPr lvl="1"/>
            <a:r>
              <a:rPr lang="en-CA" sz="2000" dirty="0"/>
              <a:t>Please email </a:t>
            </a:r>
            <a:r>
              <a:rPr lang="en-CA" sz="2000" dirty="0">
                <a:hlinkClick r:id="rId3"/>
              </a:rPr>
              <a:t>communications@slac.stanford.edu</a:t>
            </a:r>
            <a:r>
              <a:rPr lang="en-CA" sz="2000" dirty="0"/>
              <a:t> with any questions or feedback.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1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000" dirty="0"/>
              <a:t>Two column, two-line headline </a:t>
            </a:r>
            <a:br>
              <a:rPr lang="en-CA" sz="2000" dirty="0"/>
            </a:br>
            <a:r>
              <a:rPr lang="en-CA" sz="2000" dirty="0"/>
              <a:t>Instructions on finding and using images 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228600" y="895350"/>
            <a:ext cx="3962400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223838">
              <a:lnSpc>
                <a:spcPct val="120000"/>
              </a:lnSpc>
              <a:buClr>
                <a:srgbClr val="981E32"/>
              </a:buClr>
              <a:buSzPct val="120000"/>
              <a:buFont typeface="Arial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Find SLAC’s best images organized into albums on SLAC’s official Flickr channel:</a:t>
            </a:r>
            <a:br>
              <a:rPr lang="en-C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CA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2"/>
              </a:rPr>
              <a:t>flickr.com/photos/</a:t>
            </a:r>
            <a:r>
              <a:rPr lang="en-CA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2"/>
              </a:rPr>
              <a:t>slaclab</a:t>
            </a:r>
            <a:r>
              <a:rPr lang="en-CA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2"/>
              </a:rPr>
              <a:t>/albums </a:t>
            </a:r>
            <a:endParaRPr lang="en-CA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 indent="-223838">
              <a:lnSpc>
                <a:spcPct val="120000"/>
              </a:lnSpc>
              <a:buClr>
                <a:srgbClr val="981E32"/>
              </a:buClr>
              <a:buSzPct val="120000"/>
              <a:buFont typeface="Arial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SLAC’s full photo archive can be found on SALLIE, the Stanford ALL Image Exchange:</a:t>
            </a:r>
            <a:br>
              <a:rPr lang="en-C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CA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3"/>
              </a:rPr>
              <a:t>sallie.stanford.edu</a:t>
            </a:r>
            <a:r>
              <a:rPr lang="en-C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 indent="-223838">
              <a:lnSpc>
                <a:spcPct val="120000"/>
              </a:lnSpc>
              <a:buClr>
                <a:srgbClr val="981E32"/>
              </a:buClr>
              <a:buSzPct val="120000"/>
              <a:buFont typeface="Arial" pitchFamily="34" charset="0"/>
              <a:buChar char="•"/>
            </a:pPr>
            <a:r>
              <a:rPr lang="en-CA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Images on Flickr and SALLIE are available for employee use in professional presentations </a:t>
            </a:r>
          </a:p>
        </p:txBody>
      </p:sp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AFB40DE2-2750-BB41-97D7-4CD9063811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4400" y="1016540"/>
            <a:ext cx="1975104" cy="18227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03B221-4637-7349-8213-455B12550D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4400" y="3014245"/>
            <a:ext cx="1980856" cy="18240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26F9DB-ED8B-7B43-AED4-5579F512202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8013" y="1016540"/>
            <a:ext cx="2001814" cy="380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08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Our Scientific Impact Over the Next Decade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42366" y="1152240"/>
            <a:ext cx="7859269" cy="3719798"/>
            <a:chOff x="1166929" y="1108262"/>
            <a:chExt cx="7478181" cy="3439105"/>
          </a:xfrm>
        </p:grpSpPr>
        <p:sp>
          <p:nvSpPr>
            <p:cNvPr id="12" name="Rectangle 11"/>
            <p:cNvSpPr/>
            <p:nvPr/>
          </p:nvSpPr>
          <p:spPr>
            <a:xfrm>
              <a:off x="1875692" y="1108262"/>
              <a:ext cx="6769418" cy="743061"/>
            </a:xfrm>
            <a:prstGeom prst="rect">
              <a:avLst/>
            </a:prstGeom>
            <a:solidFill>
              <a:srgbClr val="007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Be the world leader in X-ray and ultrafast science and in our selected areas of accelerator science and high energy physics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75692" y="2008137"/>
              <a:ext cx="6769418" cy="743061"/>
            </a:xfrm>
            <a:prstGeom prst="rect">
              <a:avLst/>
            </a:prstGeom>
            <a:solidFill>
              <a:srgbClr val="007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Expand and increase our impact in Office of Science mission areas by leveraging our world-leading core capabilities and expertise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75692" y="2904577"/>
              <a:ext cx="6769418" cy="74306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Broaden and strengthen our impact across critical national</a:t>
              </a:r>
              <a:b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needs by using our position within Stanford and Silicon Valley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75692" y="3804306"/>
              <a:ext cx="6769418" cy="74306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Be the “best-in-class” DOE lab for safe, efficient and innovative operations that align with and enable our research mission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66929" y="1108262"/>
              <a:ext cx="539262" cy="3439105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99CC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LABORATORY  GOALS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3840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5143500"/>
          </a:xfrm>
        </p:spPr>
      </p:pic>
      <p:pic>
        <p:nvPicPr>
          <p:cNvPr id="20" name="Picture Placeholder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30471" cy="514349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135B931-B861-F94E-B065-E325B2C3B768}"/>
              </a:ext>
            </a:extLst>
          </p:cNvPr>
          <p:cNvSpPr txBox="1">
            <a:spLocks/>
          </p:cNvSpPr>
          <p:nvPr/>
        </p:nvSpPr>
        <p:spPr>
          <a:xfrm>
            <a:off x="444516" y="402723"/>
            <a:ext cx="8103570" cy="151606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CA" sz="2000" dirty="0">
                <a:solidFill>
                  <a:schemeClr val="bg1"/>
                </a:solidFill>
              </a:rPr>
              <a:t>Divider page</a:t>
            </a:r>
            <a:r>
              <a:rPr lang="en-CA" dirty="0">
                <a:solidFill>
                  <a:schemeClr val="bg1"/>
                </a:solidFill>
              </a:rPr>
              <a:t/>
            </a:r>
            <a:br>
              <a:rPr lang="en-CA" dirty="0">
                <a:solidFill>
                  <a:schemeClr val="bg1"/>
                </a:solidFill>
              </a:rPr>
            </a:br>
            <a:r>
              <a:rPr lang="en-CA" sz="1600" dirty="0">
                <a:solidFill>
                  <a:schemeClr val="bg1"/>
                </a:solidFill>
              </a:rPr>
              <a:t/>
            </a:r>
            <a:br>
              <a:rPr lang="en-CA" sz="1600" dirty="0">
                <a:solidFill>
                  <a:schemeClr val="bg1"/>
                </a:solidFill>
              </a:rPr>
            </a:br>
            <a:r>
              <a:rPr lang="en-CA" sz="1600" dirty="0">
                <a:solidFill>
                  <a:schemeClr val="bg1"/>
                </a:solidFill>
              </a:rPr>
              <a:t>INSERT PREFERRED IMAGE AS BACKGROUND – INSTRUCTIONS:</a:t>
            </a:r>
            <a:br>
              <a:rPr lang="en-CA" sz="1600" dirty="0">
                <a:solidFill>
                  <a:schemeClr val="bg1"/>
                </a:solidFill>
              </a:rPr>
            </a:br>
            <a:r>
              <a:rPr lang="en-CA" sz="1600" dirty="0">
                <a:solidFill>
                  <a:schemeClr val="bg1"/>
                </a:solidFill>
              </a:rPr>
              <a:t>1: Click “Insert” from menu and choose “Picture” to select image</a:t>
            </a:r>
            <a:br>
              <a:rPr lang="en-CA" sz="1600" dirty="0">
                <a:solidFill>
                  <a:schemeClr val="bg1"/>
                </a:solidFill>
              </a:rPr>
            </a:br>
            <a:r>
              <a:rPr lang="en-CA" sz="1600" dirty="0">
                <a:solidFill>
                  <a:schemeClr val="bg1"/>
                </a:solidFill>
              </a:rPr>
              <a:t>2: Once image is inserted, right-click image and choose ‘Send to Back’</a:t>
            </a:r>
          </a:p>
          <a:p>
            <a:r>
              <a:rPr lang="en-CA" sz="1600" dirty="0">
                <a:solidFill>
                  <a:schemeClr val="bg1"/>
                </a:solidFill>
              </a:rPr>
              <a:t>3: Delete or replace this text with a divider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F121FE-2643-4144-A0FD-15B085F9C0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3578" y="4552950"/>
            <a:ext cx="1054508" cy="31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025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SLAC_PPT_052412</Template>
  <TotalTime>0</TotalTime>
  <Words>345</Words>
  <Application>Microsoft Office PowerPoint</Application>
  <PresentationFormat>On-screen Show (16:9)</PresentationFormat>
  <Paragraphs>34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Blank</vt:lpstr>
      <vt:lpstr>   Short prototype measurements (shim signatures)</vt:lpstr>
      <vt:lpstr>Color Title Slide Option</vt:lpstr>
      <vt:lpstr>Full-Column, Bulleted Slide</vt:lpstr>
      <vt:lpstr>Two column, two-line headline  Instructions on finding and using images </vt:lpstr>
      <vt:lpstr>Increasing Our Scientific Impact Over the Next Decade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2018-12-07T23:44:51Z</cp:lastPrinted>
  <dcterms:created xsi:type="dcterms:W3CDTF">2012-06-11T23:48:53Z</dcterms:created>
  <dcterms:modified xsi:type="dcterms:W3CDTF">2021-10-07T17:47:48Z</dcterms:modified>
</cp:coreProperties>
</file>