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0" r:id="rId2"/>
    <p:sldId id="279" r:id="rId3"/>
    <p:sldId id="281" r:id="rId4"/>
    <p:sldId id="282" r:id="rId5"/>
    <p:sldId id="283" r:id="rId6"/>
    <p:sldId id="284" r:id="rId7"/>
    <p:sldId id="285" r:id="rId8"/>
  </p:sldIdLst>
  <p:sldSz cx="9144000" cy="5143500" type="screen16x9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">
          <p15:clr>
            <a:srgbClr val="A4A3A4"/>
          </p15:clr>
        </p15:guide>
        <p15:guide id="2" orient="horz" pos="971">
          <p15:clr>
            <a:srgbClr val="A4A3A4"/>
          </p15:clr>
        </p15:guide>
        <p15:guide id="3" orient="horz" pos="2809">
          <p15:clr>
            <a:srgbClr val="A4A3A4"/>
          </p15:clr>
        </p15:guide>
        <p15:guide id="4" orient="horz" pos="2985">
          <p15:clr>
            <a:srgbClr val="A4A3A4"/>
          </p15:clr>
        </p15:guide>
        <p15:guide id="5" orient="horz" pos="789">
          <p15:clr>
            <a:srgbClr val="A4A3A4"/>
          </p15:clr>
        </p15:guide>
        <p15:guide id="6" orient="horz" pos="1332" userDrawn="1">
          <p15:clr>
            <a:srgbClr val="A4A3A4"/>
          </p15:clr>
        </p15:guide>
        <p15:guide id="7" orient="horz" pos="3137">
          <p15:clr>
            <a:srgbClr val="A4A3A4"/>
          </p15:clr>
        </p15:guide>
        <p15:guide id="8" orient="horz" pos="425">
          <p15:clr>
            <a:srgbClr val="A4A3A4"/>
          </p15:clr>
        </p15:guide>
        <p15:guide id="9" orient="horz" pos="2106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C295"/>
    <a:srgbClr val="A79E70"/>
    <a:srgbClr val="DB5807"/>
    <a:srgbClr val="F66308"/>
    <a:srgbClr val="E17000"/>
    <a:srgbClr val="981E32"/>
    <a:srgbClr val="FFFFFF"/>
    <a:srgbClr val="C75B12"/>
    <a:srgbClr val="5B8F22"/>
    <a:srgbClr val="4D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3" autoAdjust="0"/>
    <p:restoredTop sz="94685" autoAdjust="0"/>
  </p:normalViewPr>
  <p:slideViewPr>
    <p:cSldViewPr snapToObjects="1" showGuides="1">
      <p:cViewPr varScale="1">
        <p:scale>
          <a:sx n="160" d="100"/>
          <a:sy n="160" d="100"/>
        </p:scale>
        <p:origin x="330" y="138"/>
      </p:cViewPr>
      <p:guideLst>
        <p:guide orient="horz" pos="245"/>
        <p:guide orient="horz" pos="971"/>
        <p:guide orient="horz" pos="2809"/>
        <p:guide orient="horz" pos="2985"/>
        <p:guide orient="horz" pos="789"/>
        <p:guide orient="horz" pos="1332"/>
        <p:guide orient="horz" pos="3137"/>
        <p:guide orient="horz" pos="425"/>
        <p:guide orient="horz" pos="2106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>
                <a:solidFill>
                  <a:schemeClr val="tx1"/>
                </a:solidFill>
              </a:rPr>
              <a:t>First field integrals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I1Y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(integrals_table!$B$22,integrals_table!$B$26,integrals_table!$B$30,integrals_table!$B$34,integrals_table!$B$38,integrals_table!$B$42,integrals_table!$B$46,integrals_table!$B$50,integrals_table!$B$54,integrals_table!$B$58,integrals_table!$B$62)</c:f>
              <c:numCache>
                <c:formatCode>0.00E+00</c:formatCode>
                <c:ptCount val="11"/>
                <c:pt idx="0">
                  <c:v>7.2</c:v>
                </c:pt>
                <c:pt idx="1">
                  <c:v>8</c:v>
                </c:pt>
                <c:pt idx="2">
                  <c:v>9</c:v>
                </c:pt>
                <c:pt idx="3">
                  <c:v>11</c:v>
                </c:pt>
                <c:pt idx="4">
                  <c:v>13</c:v>
                </c:pt>
                <c:pt idx="5">
                  <c:v>17</c:v>
                </c:pt>
                <c:pt idx="6">
                  <c:v>25</c:v>
                </c:pt>
                <c:pt idx="7">
                  <c:v>33</c:v>
                </c:pt>
                <c:pt idx="8">
                  <c:v>50</c:v>
                </c:pt>
                <c:pt idx="9">
                  <c:v>70</c:v>
                </c:pt>
                <c:pt idx="10">
                  <c:v>100</c:v>
                </c:pt>
              </c:numCache>
            </c:numRef>
          </c:xVal>
          <c:yVal>
            <c:numRef>
              <c:f>(integrals_table!$F$22,integrals_table!$F$26,integrals_table!$F$30,integrals_table!$F$34,integrals_table!$F$38,integrals_table!$F$42,integrals_table!$F$46,integrals_table!$F$50,integrals_table!$F$54,integrals_table!$F$58,integrals_table!$F$62)</c:f>
              <c:numCache>
                <c:formatCode>0.00E+00</c:formatCode>
                <c:ptCount val="11"/>
                <c:pt idx="0">
                  <c:v>-14.538333333333334</c:v>
                </c:pt>
                <c:pt idx="1">
                  <c:v>2.5209999999999999</c:v>
                </c:pt>
                <c:pt idx="2">
                  <c:v>28.045666666666666</c:v>
                </c:pt>
                <c:pt idx="3">
                  <c:v>32.140333333333331</c:v>
                </c:pt>
                <c:pt idx="4">
                  <c:v>30.188666666666666</c:v>
                </c:pt>
                <c:pt idx="5">
                  <c:v>21.394666666666669</c:v>
                </c:pt>
                <c:pt idx="6">
                  <c:v>9.0436666666666685</c:v>
                </c:pt>
                <c:pt idx="7">
                  <c:v>9.2033333333333331</c:v>
                </c:pt>
                <c:pt idx="8">
                  <c:v>-9.8726666666666656</c:v>
                </c:pt>
                <c:pt idx="9">
                  <c:v>-20.569666666666667</c:v>
                </c:pt>
                <c:pt idx="10">
                  <c:v>-28.895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BA-4B7A-8B83-EFF970E25A33}"/>
            </c:ext>
          </c:extLst>
        </c:ser>
        <c:ser>
          <c:idx val="1"/>
          <c:order val="1"/>
          <c:tx>
            <c:v>Lower tolerance</c:v>
          </c:tx>
          <c:spPr>
            <a:ln w="1905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(integrals_table!$B$22,integrals_table!$B$26,integrals_table!$B$30,integrals_table!$B$34,integrals_table!$B$38,integrals_table!$B$42,integrals_table!$B$46,integrals_table!$B$50,integrals_table!$B$54,integrals_table!$B$58,integrals_table!$B$62)</c:f>
              <c:numCache>
                <c:formatCode>0.00E+00</c:formatCode>
                <c:ptCount val="11"/>
                <c:pt idx="0">
                  <c:v>7.2</c:v>
                </c:pt>
                <c:pt idx="1">
                  <c:v>8</c:v>
                </c:pt>
                <c:pt idx="2">
                  <c:v>9</c:v>
                </c:pt>
                <c:pt idx="3">
                  <c:v>11</c:v>
                </c:pt>
                <c:pt idx="4">
                  <c:v>13</c:v>
                </c:pt>
                <c:pt idx="5">
                  <c:v>17</c:v>
                </c:pt>
                <c:pt idx="6">
                  <c:v>25</c:v>
                </c:pt>
                <c:pt idx="7">
                  <c:v>33</c:v>
                </c:pt>
                <c:pt idx="8">
                  <c:v>50</c:v>
                </c:pt>
                <c:pt idx="9">
                  <c:v>70</c:v>
                </c:pt>
                <c:pt idx="10">
                  <c:v>100</c:v>
                </c:pt>
              </c:numCache>
            </c:numRef>
          </c:xVal>
          <c:yVal>
            <c:numRef>
              <c:f>(integrals_table!$R$22,integrals_table!$R$26,integrals_table!$R$30,integrals_table!$R$34,integrals_table!$R$38,integrals_table!$R$42,integrals_table!$R$46,integrals_table!$R$50,integrals_table!$R$54,integrals_table!$R$58,integrals_table!$R$62)</c:f>
              <c:numCache>
                <c:formatCode>General</c:formatCode>
                <c:ptCount val="11"/>
                <c:pt idx="0">
                  <c:v>-50</c:v>
                </c:pt>
                <c:pt idx="1">
                  <c:v>-50</c:v>
                </c:pt>
                <c:pt idx="2">
                  <c:v>-50</c:v>
                </c:pt>
                <c:pt idx="3">
                  <c:v>-50</c:v>
                </c:pt>
                <c:pt idx="4">
                  <c:v>-50</c:v>
                </c:pt>
                <c:pt idx="5">
                  <c:v>-50</c:v>
                </c:pt>
                <c:pt idx="6">
                  <c:v>-50</c:v>
                </c:pt>
                <c:pt idx="7">
                  <c:v>-50</c:v>
                </c:pt>
                <c:pt idx="8">
                  <c:v>-50</c:v>
                </c:pt>
                <c:pt idx="9">
                  <c:v>-50</c:v>
                </c:pt>
                <c:pt idx="10">
                  <c:v>-50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BA-4B7A-8B83-EFF970E25A33}"/>
            </c:ext>
          </c:extLst>
        </c:ser>
        <c:ser>
          <c:idx val="2"/>
          <c:order val="2"/>
          <c:tx>
            <c:v>Higher tolerance</c:v>
          </c:tx>
          <c:spPr>
            <a:ln w="1905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(integrals_table!$B$22,integrals_table!$B$26,integrals_table!$B$30,integrals_table!$B$34,integrals_table!$B$38,integrals_table!$B$42,integrals_table!$B$46,integrals_table!$B$50,integrals_table!$B$54,integrals_table!$B$58,integrals_table!$B$62)</c:f>
              <c:numCache>
                <c:formatCode>0.00E+00</c:formatCode>
                <c:ptCount val="11"/>
                <c:pt idx="0">
                  <c:v>7.2</c:v>
                </c:pt>
                <c:pt idx="1">
                  <c:v>8</c:v>
                </c:pt>
                <c:pt idx="2">
                  <c:v>9</c:v>
                </c:pt>
                <c:pt idx="3">
                  <c:v>11</c:v>
                </c:pt>
                <c:pt idx="4">
                  <c:v>13</c:v>
                </c:pt>
                <c:pt idx="5">
                  <c:v>17</c:v>
                </c:pt>
                <c:pt idx="6">
                  <c:v>25</c:v>
                </c:pt>
                <c:pt idx="7">
                  <c:v>33</c:v>
                </c:pt>
                <c:pt idx="8">
                  <c:v>50</c:v>
                </c:pt>
                <c:pt idx="9">
                  <c:v>70</c:v>
                </c:pt>
                <c:pt idx="10">
                  <c:v>100</c:v>
                </c:pt>
              </c:numCache>
            </c:numRef>
          </c:xVal>
          <c:yVal>
            <c:numRef>
              <c:f>(integrals_table!$S$22,integrals_table!$S$26,integrals_table!$S$30,integrals_table!$S$34,integrals_table!$S$38,integrals_table!$S$42,integrals_table!$S$46,integrals_table!$S$50,integrals_table!$S$54,integrals_table!$S$58,integrals_table!$S$62)</c:f>
              <c:numCache>
                <c:formatCode>General</c:formatCode>
                <c:ptCount val="11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2BA-4B7A-8B83-EFF970E25A33}"/>
            </c:ext>
          </c:extLst>
        </c:ser>
        <c:ser>
          <c:idx val="3"/>
          <c:order val="3"/>
          <c:tx>
            <c:v>I1X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(integrals_table!$B$22,integrals_table!$B$26,integrals_table!$B$30,integrals_table!$B$34,integrals_table!$B$38,integrals_table!$B$42,integrals_table!$B$46,integrals_table!$B$50,integrals_table!$B$54,integrals_table!$B$58,integrals_table!$B$62)</c:f>
              <c:numCache>
                <c:formatCode>0.00E+00</c:formatCode>
                <c:ptCount val="11"/>
                <c:pt idx="0">
                  <c:v>7.2</c:v>
                </c:pt>
                <c:pt idx="1">
                  <c:v>8</c:v>
                </c:pt>
                <c:pt idx="2">
                  <c:v>9</c:v>
                </c:pt>
                <c:pt idx="3">
                  <c:v>11</c:v>
                </c:pt>
                <c:pt idx="4">
                  <c:v>13</c:v>
                </c:pt>
                <c:pt idx="5">
                  <c:v>17</c:v>
                </c:pt>
                <c:pt idx="6">
                  <c:v>25</c:v>
                </c:pt>
                <c:pt idx="7">
                  <c:v>33</c:v>
                </c:pt>
                <c:pt idx="8">
                  <c:v>50</c:v>
                </c:pt>
                <c:pt idx="9">
                  <c:v>70</c:v>
                </c:pt>
                <c:pt idx="10">
                  <c:v>100</c:v>
                </c:pt>
              </c:numCache>
            </c:numRef>
          </c:xVal>
          <c:yVal>
            <c:numRef>
              <c:f>(integrals_table!$D$22,integrals_table!$D$26,integrals_table!$D$30,integrals_table!$D$34,integrals_table!$D$38,integrals_table!$D$42,integrals_table!$D$46,integrals_table!$D$50,integrals_table!$D$54,integrals_table!$D$58,integrals_table!$D$62)</c:f>
              <c:numCache>
                <c:formatCode>0.00E+00</c:formatCode>
                <c:ptCount val="11"/>
                <c:pt idx="0">
                  <c:v>-1.2169999999999999</c:v>
                </c:pt>
                <c:pt idx="1">
                  <c:v>-2.8410000000000002</c:v>
                </c:pt>
                <c:pt idx="2">
                  <c:v>5.1376666666666662</c:v>
                </c:pt>
                <c:pt idx="3">
                  <c:v>18.274333333333331</c:v>
                </c:pt>
                <c:pt idx="4">
                  <c:v>25.988</c:v>
                </c:pt>
                <c:pt idx="5">
                  <c:v>34.727333333333334</c:v>
                </c:pt>
                <c:pt idx="6">
                  <c:v>28.575666666666667</c:v>
                </c:pt>
                <c:pt idx="7">
                  <c:v>28.987999999999996</c:v>
                </c:pt>
                <c:pt idx="8">
                  <c:v>-35.585000000000001</c:v>
                </c:pt>
                <c:pt idx="9">
                  <c:v>-62.400333333333336</c:v>
                </c:pt>
                <c:pt idx="10">
                  <c:v>-66.824333333333328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2BA-4B7A-8B83-EFF970E25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612800"/>
        <c:axId val="522613456"/>
      </c:scatterChart>
      <c:valAx>
        <c:axId val="522612800"/>
        <c:scaling>
          <c:orientation val="minMax"/>
          <c:max val="40"/>
          <c:min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>
                    <a:solidFill>
                      <a:schemeClr val="tx1"/>
                    </a:solidFill>
                  </a:rPr>
                  <a:t>Gap (mm)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613456"/>
        <c:crossesAt val="-100"/>
        <c:crossBetween val="midCat"/>
      </c:valAx>
      <c:valAx>
        <c:axId val="52261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dirty="0">
                    <a:solidFill>
                      <a:schemeClr val="tx1"/>
                    </a:solidFill>
                  </a:rPr>
                  <a:t>ᶴ</a:t>
                </a:r>
                <a:r>
                  <a:rPr lang="en-US" sz="900" dirty="0" err="1">
                    <a:solidFill>
                      <a:schemeClr val="tx1"/>
                    </a:solidFill>
                  </a:rPr>
                  <a:t>B</a:t>
                </a:r>
                <a:r>
                  <a:rPr lang="en-US" sz="900" i="1" dirty="0" err="1">
                    <a:solidFill>
                      <a:schemeClr val="tx1"/>
                    </a:solidFill>
                  </a:rPr>
                  <a:t>dz</a:t>
                </a:r>
                <a:r>
                  <a:rPr lang="en-US" sz="900" dirty="0">
                    <a:solidFill>
                      <a:schemeClr val="tx1"/>
                    </a:solidFill>
                  </a:rPr>
                  <a:t> [µTm]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612800"/>
        <c:crossesAt val="0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81875345398681321"/>
          <c:y val="0.46895705745115196"/>
          <c:w val="0.13648005290030618"/>
          <c:h val="0.1458355205599300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000">
                <a:solidFill>
                  <a:schemeClr val="tx1"/>
                </a:solidFill>
              </a:rPr>
              <a:t>Second Field Integrals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Lower tolerance</c:v>
          </c:tx>
          <c:spPr>
            <a:ln w="1905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(integrals_table!$B$22,integrals_table!$B$26,integrals_table!$B$30,integrals_table!$B$34,integrals_table!$B$38,integrals_table!$B$42,integrals_table!$B$46,integrals_table!$B$50,integrals_table!$B$54,integrals_table!$B$58,integrals_table!$B$62)</c:f>
              <c:numCache>
                <c:formatCode>0.00E+00</c:formatCode>
                <c:ptCount val="11"/>
                <c:pt idx="0">
                  <c:v>7.2</c:v>
                </c:pt>
                <c:pt idx="1">
                  <c:v>8</c:v>
                </c:pt>
                <c:pt idx="2">
                  <c:v>9</c:v>
                </c:pt>
                <c:pt idx="3">
                  <c:v>11</c:v>
                </c:pt>
                <c:pt idx="4">
                  <c:v>13</c:v>
                </c:pt>
                <c:pt idx="5">
                  <c:v>17</c:v>
                </c:pt>
                <c:pt idx="6">
                  <c:v>25</c:v>
                </c:pt>
                <c:pt idx="7">
                  <c:v>33</c:v>
                </c:pt>
                <c:pt idx="8">
                  <c:v>50</c:v>
                </c:pt>
                <c:pt idx="9">
                  <c:v>70</c:v>
                </c:pt>
                <c:pt idx="10">
                  <c:v>100</c:v>
                </c:pt>
              </c:numCache>
            </c:numRef>
          </c:xVal>
          <c:yVal>
            <c:numRef>
              <c:f>(integrals_table!$P$22,integrals_table!$P$26,integrals_table!$P$30,integrals_table!$P$34,integrals_table!$P$38,integrals_table!$P$42,integrals_table!$P$46,integrals_table!$P$50,integrals_table!$P$54,integrals_table!$P$58,integrals_table!$P$62)</c:f>
              <c:numCache>
                <c:formatCode>General</c:formatCode>
                <c:ptCount val="11"/>
                <c:pt idx="0">
                  <c:v>-200</c:v>
                </c:pt>
                <c:pt idx="1">
                  <c:v>-200</c:v>
                </c:pt>
                <c:pt idx="2">
                  <c:v>-200</c:v>
                </c:pt>
                <c:pt idx="3">
                  <c:v>-200</c:v>
                </c:pt>
                <c:pt idx="4">
                  <c:v>-200</c:v>
                </c:pt>
                <c:pt idx="5">
                  <c:v>-200</c:v>
                </c:pt>
                <c:pt idx="6">
                  <c:v>-200</c:v>
                </c:pt>
                <c:pt idx="7">
                  <c:v>-200</c:v>
                </c:pt>
                <c:pt idx="8">
                  <c:v>-200</c:v>
                </c:pt>
                <c:pt idx="9">
                  <c:v>-200</c:v>
                </c:pt>
                <c:pt idx="10">
                  <c:v>-200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AA3-4230-9804-E44CA245429B}"/>
            </c:ext>
          </c:extLst>
        </c:ser>
        <c:ser>
          <c:idx val="2"/>
          <c:order val="1"/>
          <c:tx>
            <c:v>Higher tolerance</c:v>
          </c:tx>
          <c:spPr>
            <a:ln w="1905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(integrals_table!$B$22,integrals_table!$B$26,integrals_table!$B$30,integrals_table!$B$34,integrals_table!$B$38,integrals_table!$B$42,integrals_table!$B$46,integrals_table!$B$50,integrals_table!$B$54,integrals_table!$B$58,integrals_table!$B$62)</c:f>
              <c:numCache>
                <c:formatCode>0.00E+00</c:formatCode>
                <c:ptCount val="11"/>
                <c:pt idx="0">
                  <c:v>7.2</c:v>
                </c:pt>
                <c:pt idx="1">
                  <c:v>8</c:v>
                </c:pt>
                <c:pt idx="2">
                  <c:v>9</c:v>
                </c:pt>
                <c:pt idx="3">
                  <c:v>11</c:v>
                </c:pt>
                <c:pt idx="4">
                  <c:v>13</c:v>
                </c:pt>
                <c:pt idx="5">
                  <c:v>17</c:v>
                </c:pt>
                <c:pt idx="6">
                  <c:v>25</c:v>
                </c:pt>
                <c:pt idx="7">
                  <c:v>33</c:v>
                </c:pt>
                <c:pt idx="8">
                  <c:v>50</c:v>
                </c:pt>
                <c:pt idx="9">
                  <c:v>70</c:v>
                </c:pt>
                <c:pt idx="10">
                  <c:v>100</c:v>
                </c:pt>
              </c:numCache>
            </c:numRef>
          </c:xVal>
          <c:yVal>
            <c:numRef>
              <c:f>(integrals_table!$Q$22,integrals_table!$Q$26,integrals_table!$Q$30,integrals_table!$Q$34,integrals_table!$Q$38,integrals_table!$Q$42,integrals_table!$Q$46,integrals_table!$Q$50,integrals_table!$Q$54,integrals_table!$Q$58,integrals_table!$Q$62)</c:f>
              <c:numCache>
                <c:formatCode>General</c:formatCode>
                <c:ptCount val="11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  <c:pt idx="4">
                  <c:v>200</c:v>
                </c:pt>
                <c:pt idx="5">
                  <c:v>200</c:v>
                </c:pt>
                <c:pt idx="6">
                  <c:v>200</c:v>
                </c:pt>
                <c:pt idx="7">
                  <c:v>200</c:v>
                </c:pt>
                <c:pt idx="8">
                  <c:v>200</c:v>
                </c:pt>
                <c:pt idx="9">
                  <c:v>200</c:v>
                </c:pt>
                <c:pt idx="10">
                  <c:v>200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AA3-4230-9804-E44CA245429B}"/>
            </c:ext>
          </c:extLst>
        </c:ser>
        <c:ser>
          <c:idx val="3"/>
          <c:order val="2"/>
          <c:tx>
            <c:v>I2X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(integrals_table!$B$22,integrals_table!$B$26,integrals_table!$B$30,integrals_table!$B$34,integrals_table!$B$38,integrals_table!$B$42,integrals_table!$B$46,integrals_table!$B$50,integrals_table!$B$54,integrals_table!$B$58,integrals_table!$B$62)</c:f>
              <c:numCache>
                <c:formatCode>0.00E+00</c:formatCode>
                <c:ptCount val="11"/>
                <c:pt idx="0">
                  <c:v>7.2</c:v>
                </c:pt>
                <c:pt idx="1">
                  <c:v>8</c:v>
                </c:pt>
                <c:pt idx="2">
                  <c:v>9</c:v>
                </c:pt>
                <c:pt idx="3">
                  <c:v>11</c:v>
                </c:pt>
                <c:pt idx="4">
                  <c:v>13</c:v>
                </c:pt>
                <c:pt idx="5">
                  <c:v>17</c:v>
                </c:pt>
                <c:pt idx="6">
                  <c:v>25</c:v>
                </c:pt>
                <c:pt idx="7">
                  <c:v>33</c:v>
                </c:pt>
                <c:pt idx="8">
                  <c:v>50</c:v>
                </c:pt>
                <c:pt idx="9">
                  <c:v>70</c:v>
                </c:pt>
                <c:pt idx="10">
                  <c:v>100</c:v>
                </c:pt>
              </c:numCache>
            </c:numRef>
          </c:xVal>
          <c:yVal>
            <c:numRef>
              <c:f>(integrals_table!$E$22,integrals_table!$E$26,integrals_table!$E$30,integrals_table!$E$34,integrals_table!$E$38,integrals_table!$E$42,integrals_table!$E$46,integrals_table!$E$50,integrals_table!$E$54,integrals_table!$E$58,integrals_table!$E$62)</c:f>
              <c:numCache>
                <c:formatCode>0.00E+00</c:formatCode>
                <c:ptCount val="11"/>
                <c:pt idx="0">
                  <c:v>19.701333333333331</c:v>
                </c:pt>
                <c:pt idx="1">
                  <c:v>21.297666666666665</c:v>
                </c:pt>
                <c:pt idx="2">
                  <c:v>22.222333333333335</c:v>
                </c:pt>
                <c:pt idx="3">
                  <c:v>30.104333333333333</c:v>
                </c:pt>
                <c:pt idx="4">
                  <c:v>19.251666666666669</c:v>
                </c:pt>
                <c:pt idx="5">
                  <c:v>-0.81333333333333346</c:v>
                </c:pt>
                <c:pt idx="6">
                  <c:v>-21.887666666666671</c:v>
                </c:pt>
                <c:pt idx="7">
                  <c:v>-12.848666666666666</c:v>
                </c:pt>
                <c:pt idx="8">
                  <c:v>-106.789</c:v>
                </c:pt>
                <c:pt idx="9">
                  <c:v>-157.34533333333331</c:v>
                </c:pt>
                <c:pt idx="10">
                  <c:v>-173.59799999999998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AA3-4230-9804-E44CA245429B}"/>
            </c:ext>
          </c:extLst>
        </c:ser>
        <c:ser>
          <c:idx val="0"/>
          <c:order val="3"/>
          <c:tx>
            <c:v>I2Y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(integrals_table!$B$22,integrals_table!$B$26,integrals_table!$B$30,integrals_table!$B$34,integrals_table!$B$38,integrals_table!$B$42,integrals_table!$B$46,integrals_table!$B$50,integrals_table!$B$54,integrals_table!$B$58,integrals_table!$B$62)</c:f>
              <c:numCache>
                <c:formatCode>0.00E+00</c:formatCode>
                <c:ptCount val="11"/>
                <c:pt idx="0">
                  <c:v>7.2</c:v>
                </c:pt>
                <c:pt idx="1">
                  <c:v>8</c:v>
                </c:pt>
                <c:pt idx="2">
                  <c:v>9</c:v>
                </c:pt>
                <c:pt idx="3">
                  <c:v>11</c:v>
                </c:pt>
                <c:pt idx="4">
                  <c:v>13</c:v>
                </c:pt>
                <c:pt idx="5">
                  <c:v>17</c:v>
                </c:pt>
                <c:pt idx="6">
                  <c:v>25</c:v>
                </c:pt>
                <c:pt idx="7">
                  <c:v>33</c:v>
                </c:pt>
                <c:pt idx="8">
                  <c:v>50</c:v>
                </c:pt>
                <c:pt idx="9">
                  <c:v>70</c:v>
                </c:pt>
                <c:pt idx="10">
                  <c:v>100</c:v>
                </c:pt>
              </c:numCache>
            </c:numRef>
          </c:xVal>
          <c:yVal>
            <c:numRef>
              <c:f>(integrals_table!$G$22,integrals_table!$G$26,integrals_table!$G$30,integrals_table!$G$34,integrals_table!$G$38,integrals_table!$G$42,integrals_table!$G$46,integrals_table!$G$50,integrals_table!$G$54,integrals_table!$G$58,integrals_table!$G$62)</c:f>
              <c:numCache>
                <c:formatCode>0.00E+00</c:formatCode>
                <c:ptCount val="11"/>
                <c:pt idx="0">
                  <c:v>-58.326999999999998</c:v>
                </c:pt>
                <c:pt idx="1">
                  <c:v>-41.087333333333326</c:v>
                </c:pt>
                <c:pt idx="2">
                  <c:v>-28.212666666666664</c:v>
                </c:pt>
                <c:pt idx="3">
                  <c:v>-23.169666666666664</c:v>
                </c:pt>
                <c:pt idx="4">
                  <c:v>-23.019666666666669</c:v>
                </c:pt>
                <c:pt idx="5">
                  <c:v>-15.828000000000001</c:v>
                </c:pt>
                <c:pt idx="6">
                  <c:v>-18.654333333333334</c:v>
                </c:pt>
                <c:pt idx="7">
                  <c:v>-19.564666666666668</c:v>
                </c:pt>
                <c:pt idx="8">
                  <c:v>-34.322999999999993</c:v>
                </c:pt>
                <c:pt idx="9">
                  <c:v>-52.050333333333334</c:v>
                </c:pt>
                <c:pt idx="10">
                  <c:v>-69.225999999999985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AA3-4230-9804-E44CA2454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612800"/>
        <c:axId val="522613456"/>
      </c:scatterChart>
      <c:valAx>
        <c:axId val="522612800"/>
        <c:scaling>
          <c:orientation val="minMax"/>
          <c:max val="40"/>
          <c:min val="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>
                    <a:solidFill>
                      <a:schemeClr val="tx1"/>
                    </a:solidFill>
                  </a:rPr>
                  <a:t>Gap (mm)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613456"/>
        <c:crossesAt val="-800"/>
        <c:crossBetween val="midCat"/>
      </c:valAx>
      <c:valAx>
        <c:axId val="52261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dirty="0">
                    <a:solidFill>
                      <a:schemeClr val="tx1"/>
                    </a:solidFill>
                  </a:rPr>
                  <a:t>ᶴ</a:t>
                </a:r>
                <a:r>
                  <a:rPr lang="en-US" sz="9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ᶴ</a:t>
                </a:r>
                <a:r>
                  <a:rPr lang="en-US" sz="900" dirty="0" err="1">
                    <a:solidFill>
                      <a:schemeClr val="tx1"/>
                    </a:solidFill>
                  </a:rPr>
                  <a:t>B</a:t>
                </a:r>
                <a:r>
                  <a:rPr lang="en-US" sz="900" i="1" dirty="0" err="1">
                    <a:solidFill>
                      <a:schemeClr val="tx1"/>
                    </a:solidFill>
                  </a:rPr>
                  <a:t>dzdz</a:t>
                </a:r>
                <a:r>
                  <a:rPr lang="en-US" sz="900" dirty="0">
                    <a:solidFill>
                      <a:schemeClr val="tx1"/>
                    </a:solidFill>
                  </a:rPr>
                  <a:t> [µTm</a:t>
                </a:r>
                <a:r>
                  <a:rPr lang="en-US" sz="90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900" baseline="0" dirty="0">
                    <a:solidFill>
                      <a:schemeClr val="tx1"/>
                    </a:solidFill>
                  </a:rPr>
                  <a:t>]</a:t>
                </a:r>
                <a:endParaRPr lang="en-US" sz="900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612800"/>
        <c:crossesAt val="0"/>
        <c:crossBetween val="midCat"/>
      </c:valAx>
      <c:spPr>
        <a:noFill/>
        <a:ln>
          <a:noFill/>
        </a:ln>
        <a:effectLst/>
      </c:spPr>
    </c:plotArea>
    <c:legend>
      <c:legendPos val="t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82995231450426421"/>
          <c:y val="0.31677631519032756"/>
          <c:w val="0.11449205974050349"/>
          <c:h val="0.1562510936132983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69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EBBD4D-A077-694F-949C-816E31DDFCB4}"/>
              </a:ext>
            </a:extLst>
          </p:cNvPr>
          <p:cNvSpPr/>
          <p:nvPr userDrawn="1"/>
        </p:nvSpPr>
        <p:spPr>
          <a:xfrm>
            <a:off x="0" y="4371107"/>
            <a:ext cx="9144000" cy="77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" y="-3597"/>
            <a:ext cx="9143245" cy="5150695"/>
          </a:xfrm>
          <a:prstGeom prst="rect">
            <a:avLst/>
          </a:prstGeom>
        </p:spPr>
      </p:pic>
      <p:pic>
        <p:nvPicPr>
          <p:cNvPr id="16" name="logo SLAC">
            <a:extLst>
              <a:ext uri="{FF2B5EF4-FFF2-40B4-BE49-F238E27FC236}">
                <a16:creationId xmlns:a16="http://schemas.microsoft.com/office/drawing/2014/main" id="{9B359C41-4F1D-C34A-A6F5-56B5093A7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23" y="4566855"/>
            <a:ext cx="2302769" cy="669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402432"/>
            <a:ext cx="8008937" cy="1684735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056" y="2730330"/>
            <a:ext cx="7989887" cy="1640777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066259"/>
            <a:ext cx="8008937" cy="4769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12191F-B767-D04B-9D40-AFF96A3B3B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056" y="4566854"/>
            <a:ext cx="2209800" cy="3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10895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939547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939546"/>
            <a:ext cx="2442340" cy="1860804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2914650"/>
            <a:ext cx="2442340" cy="182403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932688"/>
            <a:ext cx="2442340" cy="379914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3013075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932688"/>
            <a:ext cx="2667000" cy="379914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932688"/>
            <a:ext cx="5484812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LCLS-II Director's Review, February 12-14, 2019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" y="805785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0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932688"/>
            <a:ext cx="8109919" cy="377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4738688"/>
            <a:ext cx="318932" cy="404813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  <p:sldLayoutId id="2147483674" r:id="rId4"/>
    <p:sldLayoutId id="2147483671" r:id="rId5"/>
    <p:sldLayoutId id="2147483672" r:id="rId6"/>
    <p:sldLayoutId id="2147483673" r:id="rId7"/>
    <p:sldLayoutId id="2147483676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HE-SXU-000 Transportation &amp; Storage test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04950"/>
            <a:ext cx="55702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smtClean="0"/>
              <a:t>Calibration measurements (October </a:t>
            </a:r>
            <a:r>
              <a:rPr lang="en-US" sz="1200" dirty="0" smtClean="0"/>
              <a:t>12, 2022)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 smtClean="0"/>
              <a:t>Transportation test (Test - October 20, 2022; Measurements - Nov.2, 2022)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 smtClean="0"/>
              <a:t>Storage test (Dec. 6, 2022 – Jan. 17, 2023, Measurements - Jan. 20)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 smtClean="0"/>
              <a:t>Temperature test (Jan. – Feb. 2023), in progress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526780"/>
            <a:ext cx="46522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Z. </a:t>
            </a:r>
            <a:r>
              <a:rPr lang="en-US" sz="800" dirty="0"/>
              <a:t>Wolf, </a:t>
            </a:r>
            <a:r>
              <a:rPr lang="en-US" sz="800" dirty="0" smtClean="0"/>
              <a:t>Y. Levashov. LCLS-II-HE </a:t>
            </a:r>
            <a:r>
              <a:rPr lang="en-US" sz="800" dirty="0"/>
              <a:t>SXR Undulator Transportation Test </a:t>
            </a:r>
            <a:r>
              <a:rPr lang="en-US" sz="800" dirty="0" smtClean="0"/>
              <a:t>Results.  LCLS-TN-22-10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1569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HE-SXU-000 Tuning 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572000" y="3333750"/>
            <a:ext cx="4304783" cy="1524000"/>
          </a:xfrm>
        </p:spPr>
        <p:txBody>
          <a:bodyPr>
            <a:noAutofit/>
          </a:bodyPr>
          <a:lstStyle/>
          <a:p>
            <a:pPr marL="233362" lvl="1" indent="0">
              <a:buNone/>
            </a:pPr>
            <a:r>
              <a:rPr lang="en-US" sz="1200" dirty="0"/>
              <a:t>Summary:</a:t>
            </a:r>
          </a:p>
          <a:p>
            <a:pPr lvl="1"/>
            <a:r>
              <a:rPr lang="en-US" sz="1200" dirty="0" smtClean="0"/>
              <a:t>Field </a:t>
            </a:r>
            <a:r>
              <a:rPr lang="en-US" sz="1200" dirty="0"/>
              <a:t>integrals tuned to tolerances in operational range 7.2mm to 33mm.</a:t>
            </a:r>
          </a:p>
          <a:p>
            <a:pPr lvl="1"/>
            <a:r>
              <a:rPr lang="en-US" sz="1200" dirty="0"/>
              <a:t>Phase errors tuned well below tolerance in operational range.</a:t>
            </a:r>
          </a:p>
          <a:p>
            <a:pPr lvl="1"/>
            <a:r>
              <a:rPr lang="en-CA" sz="1200" dirty="0"/>
              <a:t>The K-value at 7.2mm gap is 9.7355 (~5% higher than required).</a:t>
            </a:r>
            <a:endParaRPr lang="en-US" sz="12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618715"/>
              </p:ext>
            </p:extLst>
          </p:nvPr>
        </p:nvGraphicFramePr>
        <p:xfrm>
          <a:off x="462840" y="1047751"/>
          <a:ext cx="3804360" cy="1852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399669"/>
              </p:ext>
            </p:extLst>
          </p:nvPr>
        </p:nvGraphicFramePr>
        <p:xfrm>
          <a:off x="381000" y="2984241"/>
          <a:ext cx="4027320" cy="2103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0432C77D-CD46-E252-D9D4-25BD9BD0E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954676"/>
            <a:ext cx="5069564" cy="236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4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Test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971550"/>
            <a:ext cx="8185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undulator was moved to the tunnel and brought back the same day. After the transportation, the undulator was in the temperature stabilization area for 2 days, then moved to the Kugler bench for measurements.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93" y="1617881"/>
            <a:ext cx="2032944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264" y="1617881"/>
            <a:ext cx="2183865" cy="167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38800" y="2835057"/>
            <a:ext cx="216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Dataset 1 -  Initial calibration</a:t>
            </a:r>
          </a:p>
          <a:p>
            <a:r>
              <a:rPr lang="en-US" sz="1200" dirty="0" smtClean="0"/>
              <a:t>Dataset 2 – After the test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45" y="3294281"/>
            <a:ext cx="2506319" cy="1899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0657" y="3294281"/>
            <a:ext cx="2454744" cy="19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91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</a:t>
            </a:r>
            <a:r>
              <a:rPr lang="en-US" dirty="0" smtClean="0"/>
              <a:t>Test, cont.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52550"/>
            <a:ext cx="3632092" cy="2800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692" y="1249966"/>
            <a:ext cx="3759821" cy="29027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0" y="447675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No Change!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58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test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8929" y="104775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undulator was moved to the storage area in December 2022 and was back for measurements in 5 weeks.</a:t>
            </a:r>
          </a:p>
          <a:p>
            <a:r>
              <a:rPr lang="en-US" sz="1200" dirty="0" smtClean="0"/>
              <a:t>Two temperature loggers were attached to the upper and lower jaws to record the temperature change.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0816" y="2035969"/>
            <a:ext cx="2419348" cy="1814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559722"/>
            <a:ext cx="4639235" cy="293845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747710" y="3028950"/>
            <a:ext cx="1081090" cy="224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47710" y="2114550"/>
            <a:ext cx="108109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2640" y="2782729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Temp.</a:t>
            </a:r>
          </a:p>
          <a:p>
            <a:r>
              <a:rPr lang="en-US" sz="1000" dirty="0" smtClean="0"/>
              <a:t>Loggers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3849541" y="4600188"/>
            <a:ext cx="4626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The room heaters were running all the time by shipping/receiving 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29610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</a:t>
            </a:r>
            <a:r>
              <a:rPr lang="en-US" dirty="0" smtClean="0"/>
              <a:t>test, continue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22" y="1047750"/>
            <a:ext cx="2536665" cy="1986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894" y="1047750"/>
            <a:ext cx="2557506" cy="2027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62" y="3034149"/>
            <a:ext cx="2643384" cy="2048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1" y="3152339"/>
            <a:ext cx="2438400" cy="19169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35448" y="2921506"/>
            <a:ext cx="2612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Dataset 2 -  After transportation test</a:t>
            </a:r>
          </a:p>
          <a:p>
            <a:r>
              <a:rPr lang="en-US" sz="1200" dirty="0" smtClean="0"/>
              <a:t>Dataset 3 – After the storage test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1394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test, </a:t>
            </a:r>
            <a:r>
              <a:rPr lang="en-US" dirty="0" smtClean="0"/>
              <a:t>continue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41" y="1352550"/>
            <a:ext cx="3235660" cy="2537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299084"/>
            <a:ext cx="3181001" cy="25988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0" y="447675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No Change!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703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286</Words>
  <Application>Microsoft Office PowerPoint</Application>
  <PresentationFormat>On-screen Show (16:9)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Blank</vt:lpstr>
      <vt:lpstr>HE-SXU-000 Transportation &amp; Storage test Results</vt:lpstr>
      <vt:lpstr>HE-SXU-000 Tuning Results</vt:lpstr>
      <vt:lpstr>Transportation Test</vt:lpstr>
      <vt:lpstr>Transportation Test, cont.</vt:lpstr>
      <vt:lpstr>Storage test</vt:lpstr>
      <vt:lpstr>Storage test, continue</vt:lpstr>
      <vt:lpstr>Storage test, continue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2018-12-07T23:44:51Z</cp:lastPrinted>
  <dcterms:created xsi:type="dcterms:W3CDTF">2012-06-11T23:48:53Z</dcterms:created>
  <dcterms:modified xsi:type="dcterms:W3CDTF">2023-02-07T21:59:31Z</dcterms:modified>
</cp:coreProperties>
</file>