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61" r:id="rId1"/>
  </p:sldMasterIdLst>
  <p:notesMasterIdLst>
    <p:notesMasterId r:id="rId11"/>
  </p:notesMasterIdLst>
  <p:handoutMasterIdLst>
    <p:handoutMasterId r:id="rId12"/>
  </p:handoutMasterIdLst>
  <p:sldIdLst>
    <p:sldId id="269" r:id="rId2"/>
    <p:sldId id="279" r:id="rId3"/>
    <p:sldId id="285" r:id="rId4"/>
    <p:sldId id="289" r:id="rId5"/>
    <p:sldId id="290" r:id="rId6"/>
    <p:sldId id="292" r:id="rId7"/>
    <p:sldId id="291" r:id="rId8"/>
    <p:sldId id="293" r:id="rId9"/>
    <p:sldId id="288" r:id="rId10"/>
  </p:sldIdLst>
  <p:sldSz cx="9144000" cy="5143500" type="screen16x9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">
          <p15:clr>
            <a:srgbClr val="A4A3A4"/>
          </p15:clr>
        </p15:guide>
        <p15:guide id="2" orient="horz" pos="971">
          <p15:clr>
            <a:srgbClr val="A4A3A4"/>
          </p15:clr>
        </p15:guide>
        <p15:guide id="3" orient="horz" pos="2809">
          <p15:clr>
            <a:srgbClr val="A4A3A4"/>
          </p15:clr>
        </p15:guide>
        <p15:guide id="4" orient="horz" pos="2985">
          <p15:clr>
            <a:srgbClr val="A4A3A4"/>
          </p15:clr>
        </p15:guide>
        <p15:guide id="5" orient="horz" pos="789">
          <p15:clr>
            <a:srgbClr val="A4A3A4"/>
          </p15:clr>
        </p15:guide>
        <p15:guide id="6" orient="horz" pos="1332" userDrawn="1">
          <p15:clr>
            <a:srgbClr val="A4A3A4"/>
          </p15:clr>
        </p15:guide>
        <p15:guide id="7" orient="horz" pos="3137">
          <p15:clr>
            <a:srgbClr val="A4A3A4"/>
          </p15:clr>
        </p15:guide>
        <p15:guide id="8" orient="horz" pos="425">
          <p15:clr>
            <a:srgbClr val="A4A3A4"/>
          </p15:clr>
        </p15:guide>
        <p15:guide id="9" orient="horz" pos="2106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C295"/>
    <a:srgbClr val="A79E70"/>
    <a:srgbClr val="DB5807"/>
    <a:srgbClr val="F66308"/>
    <a:srgbClr val="E17000"/>
    <a:srgbClr val="981E32"/>
    <a:srgbClr val="FFFFFF"/>
    <a:srgbClr val="C75B12"/>
    <a:srgbClr val="5B8F22"/>
    <a:srgbClr val="4D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3" autoAdjust="0"/>
    <p:restoredTop sz="94685" autoAdjust="0"/>
  </p:normalViewPr>
  <p:slideViewPr>
    <p:cSldViewPr snapToObjects="1" showGuides="1">
      <p:cViewPr varScale="1">
        <p:scale>
          <a:sx n="124" d="100"/>
          <a:sy n="124" d="100"/>
        </p:scale>
        <p:origin x="222" y="102"/>
      </p:cViewPr>
      <p:guideLst>
        <p:guide orient="horz" pos="245"/>
        <p:guide orient="horz" pos="971"/>
        <p:guide orient="horz" pos="2809"/>
        <p:guide orient="horz" pos="2985"/>
        <p:guide orient="horz" pos="789"/>
        <p:guide orient="horz" pos="1332"/>
        <p:guide orient="horz" pos="3137"/>
        <p:guide orient="horz" pos="425"/>
        <p:guide orient="horz" pos="2106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/>
              <a:t>Shim signatures, operational range; B</a:t>
            </a:r>
            <a:r>
              <a:rPr lang="en-US" sz="1000" baseline="-25000" dirty="0"/>
              <a:t>y</a:t>
            </a:r>
          </a:p>
        </c:rich>
      </c:tx>
      <c:layout>
        <c:manualLayout>
          <c:xMode val="edge"/>
          <c:yMode val="edge"/>
          <c:x val="0.14652988846281825"/>
          <c:y val="5.68453959947615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144147486880803"/>
          <c:y val="0.17171296296296296"/>
          <c:w val="0.78635120801487834"/>
          <c:h val="0.62271617089530473"/>
        </c:manualLayout>
      </c:layout>
      <c:scatterChart>
        <c:scatterStyle val="lineMarker"/>
        <c:varyColors val="0"/>
        <c:ser>
          <c:idx val="0"/>
          <c:order val="0"/>
          <c:tx>
            <c:v>4 small slugs</c:v>
          </c:tx>
          <c:spPr>
            <a:ln w="63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integrals_table!$D$4:$D$19</c:f>
              <c:numCache>
                <c:formatCode>General</c:formatCode>
                <c:ptCount val="16"/>
                <c:pt idx="0" formatCode="0.0">
                  <c:v>7.2</c:v>
                </c:pt>
                <c:pt idx="1">
                  <c:v>7.5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12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  <c:pt idx="10">
                  <c:v>40</c:v>
                </c:pt>
                <c:pt idx="11">
                  <c:v>50</c:v>
                </c:pt>
                <c:pt idx="12">
                  <c:v>75</c:v>
                </c:pt>
                <c:pt idx="13">
                  <c:v>100</c:v>
                </c:pt>
                <c:pt idx="14">
                  <c:v>125</c:v>
                </c:pt>
                <c:pt idx="15">
                  <c:v>150</c:v>
                </c:pt>
              </c:numCache>
            </c:numRef>
          </c:xVal>
          <c:yVal>
            <c:numRef>
              <c:f>integrals_table!$Q$4:$Q$19</c:f>
              <c:numCache>
                <c:formatCode>0</c:formatCode>
                <c:ptCount val="16"/>
                <c:pt idx="0">
                  <c:v>88</c:v>
                </c:pt>
                <c:pt idx="1">
                  <c:v>81.715666666666692</c:v>
                </c:pt>
                <c:pt idx="2">
                  <c:v>79.070666666666668</c:v>
                </c:pt>
                <c:pt idx="3">
                  <c:v>76.260999999999996</c:v>
                </c:pt>
                <c:pt idx="4">
                  <c:v>68.77433333333336</c:v>
                </c:pt>
                <c:pt idx="5">
                  <c:v>66.040333333333308</c:v>
                </c:pt>
                <c:pt idx="6">
                  <c:v>55.955333333333336</c:v>
                </c:pt>
                <c:pt idx="7">
                  <c:v>49.920999999999999</c:v>
                </c:pt>
                <c:pt idx="8">
                  <c:v>45.811666666666653</c:v>
                </c:pt>
                <c:pt idx="9">
                  <c:v>42.36399999999999</c:v>
                </c:pt>
                <c:pt idx="10">
                  <c:v>30.471000000000014</c:v>
                </c:pt>
                <c:pt idx="11">
                  <c:v>22.89933333333332</c:v>
                </c:pt>
                <c:pt idx="12">
                  <c:v>15.308666666666664</c:v>
                </c:pt>
                <c:pt idx="13">
                  <c:v>11.810666666666652</c:v>
                </c:pt>
                <c:pt idx="14">
                  <c:v>6.8213333333333281</c:v>
                </c:pt>
                <c:pt idx="15">
                  <c:v>7.4536666666666793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FE6-4172-ADB4-41E0E25C9B10}"/>
            </c:ext>
          </c:extLst>
        </c:ser>
        <c:ser>
          <c:idx val="1"/>
          <c:order val="1"/>
          <c:tx>
            <c:v>2 H-slugs</c:v>
          </c:tx>
          <c:spPr>
            <a:ln w="63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(integrals_table!$D$4:$D$5,integrals_table!$D$7,integrals_table!$D$9:$D$19)</c:f>
              <c:numCache>
                <c:formatCode>General</c:formatCode>
                <c:ptCount val="14"/>
                <c:pt idx="0" formatCode="0.0">
                  <c:v>7.2</c:v>
                </c:pt>
                <c:pt idx="1">
                  <c:v>7.5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40</c:v>
                </c:pt>
                <c:pt idx="9">
                  <c:v>50</c:v>
                </c:pt>
                <c:pt idx="10">
                  <c:v>75</c:v>
                </c:pt>
                <c:pt idx="11">
                  <c:v>100</c:v>
                </c:pt>
                <c:pt idx="12">
                  <c:v>125</c:v>
                </c:pt>
                <c:pt idx="13">
                  <c:v>150</c:v>
                </c:pt>
              </c:numCache>
            </c:numRef>
          </c:xVal>
          <c:yVal>
            <c:numRef>
              <c:f>(integrals_table!$I$4:$I$5,integrals_table!$I$7,integrals_table!$I$9:$I$19,integrals_table!$I$6,integrals_table!$I$6)</c:f>
              <c:numCache>
                <c:formatCode>0</c:formatCode>
                <c:ptCount val="16"/>
                <c:pt idx="0">
                  <c:v>105.54766666666667</c:v>
                </c:pt>
                <c:pt idx="1">
                  <c:v>103.58566666666668</c:v>
                </c:pt>
                <c:pt idx="2">
                  <c:v>101.74699999999999</c:v>
                </c:pt>
                <c:pt idx="3">
                  <c:v>95.942999999999969</c:v>
                </c:pt>
                <c:pt idx="4">
                  <c:v>89.53700000000002</c:v>
                </c:pt>
                <c:pt idx="5">
                  <c:v>86.074333333333328</c:v>
                </c:pt>
                <c:pt idx="6">
                  <c:v>80.929999999999978</c:v>
                </c:pt>
                <c:pt idx="7">
                  <c:v>75.301333333333318</c:v>
                </c:pt>
                <c:pt idx="8">
                  <c:v>66.599999999999994</c:v>
                </c:pt>
                <c:pt idx="9">
                  <c:v>60.924666666666653</c:v>
                </c:pt>
                <c:pt idx="10">
                  <c:v>46.526333333333326</c:v>
                </c:pt>
                <c:pt idx="11">
                  <c:v>33.329333333333338</c:v>
                </c:pt>
                <c:pt idx="12">
                  <c:v>22.750666666666653</c:v>
                </c:pt>
                <c:pt idx="13">
                  <c:v>18.835000000000019</c:v>
                </c:pt>
                <c:pt idx="14">
                  <c:v>96.11999999999999</c:v>
                </c:pt>
                <c:pt idx="15">
                  <c:v>96.11999999999999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FE6-4172-ADB4-41E0E25C9B10}"/>
            </c:ext>
          </c:extLst>
        </c:ser>
        <c:ser>
          <c:idx val="3"/>
          <c:order val="2"/>
          <c:tx>
            <c:v>pole 50um</c:v>
          </c:tx>
          <c:spPr>
            <a:ln w="63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integrals_table!$D$4:$D$19</c:f>
              <c:numCache>
                <c:formatCode>General</c:formatCode>
                <c:ptCount val="16"/>
                <c:pt idx="0" formatCode="0.0">
                  <c:v>7.2</c:v>
                </c:pt>
                <c:pt idx="1">
                  <c:v>7.5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12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  <c:pt idx="10">
                  <c:v>40</c:v>
                </c:pt>
                <c:pt idx="11">
                  <c:v>50</c:v>
                </c:pt>
                <c:pt idx="12">
                  <c:v>75</c:v>
                </c:pt>
                <c:pt idx="13">
                  <c:v>100</c:v>
                </c:pt>
                <c:pt idx="14">
                  <c:v>125</c:v>
                </c:pt>
                <c:pt idx="15">
                  <c:v>150</c:v>
                </c:pt>
              </c:numCache>
            </c:numRef>
          </c:xVal>
          <c:yVal>
            <c:numRef>
              <c:f>integrals_table!$T$4:$T$19</c:f>
              <c:numCache>
                <c:formatCode>0</c:formatCode>
                <c:ptCount val="16"/>
                <c:pt idx="0">
                  <c:v>130.995</c:v>
                </c:pt>
                <c:pt idx="1">
                  <c:v>127.90766666666669</c:v>
                </c:pt>
                <c:pt idx="2">
                  <c:v>123.688</c:v>
                </c:pt>
                <c:pt idx="3">
                  <c:v>113.26066666666665</c:v>
                </c:pt>
                <c:pt idx="4">
                  <c:v>95.358666666666693</c:v>
                </c:pt>
                <c:pt idx="5">
                  <c:v>78.904999999999973</c:v>
                </c:pt>
                <c:pt idx="6">
                  <c:v>56.714666666666666</c:v>
                </c:pt>
                <c:pt idx="7">
                  <c:v>38.772333333333322</c:v>
                </c:pt>
                <c:pt idx="8">
                  <c:v>30.400666666666648</c:v>
                </c:pt>
                <c:pt idx="9">
                  <c:v>24.399999999999995</c:v>
                </c:pt>
                <c:pt idx="10">
                  <c:v>12.198999999999982</c:v>
                </c:pt>
                <c:pt idx="11">
                  <c:v>8.0636666666666486</c:v>
                </c:pt>
                <c:pt idx="12">
                  <c:v>7.2793333333333301</c:v>
                </c:pt>
                <c:pt idx="13">
                  <c:v>4.1519999999999966</c:v>
                </c:pt>
                <c:pt idx="14">
                  <c:v>2.2000000000000126</c:v>
                </c:pt>
                <c:pt idx="15">
                  <c:v>2.4590000000000116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FE6-4172-ADB4-41E0E25C9B10}"/>
            </c:ext>
          </c:extLst>
        </c:ser>
        <c:ser>
          <c:idx val="5"/>
          <c:order val="3"/>
          <c:tx>
            <c:v>Steel 7.5x15mm</c:v>
          </c:tx>
          <c:spPr>
            <a:ln w="63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integrals_table!$D$4:$D$19</c:f>
              <c:numCache>
                <c:formatCode>General</c:formatCode>
                <c:ptCount val="16"/>
                <c:pt idx="0" formatCode="0.0">
                  <c:v>7.2</c:v>
                </c:pt>
                <c:pt idx="1">
                  <c:v>7.5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12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  <c:pt idx="10">
                  <c:v>40</c:v>
                </c:pt>
                <c:pt idx="11">
                  <c:v>50</c:v>
                </c:pt>
                <c:pt idx="12">
                  <c:v>75</c:v>
                </c:pt>
                <c:pt idx="13">
                  <c:v>100</c:v>
                </c:pt>
                <c:pt idx="14">
                  <c:v>125</c:v>
                </c:pt>
                <c:pt idx="15">
                  <c:v>150</c:v>
                </c:pt>
              </c:numCache>
            </c:numRef>
          </c:xVal>
          <c:yVal>
            <c:numRef>
              <c:f>integrals_table!$X$4:$X$19</c:f>
              <c:numCache>
                <c:formatCode>0</c:formatCode>
                <c:ptCount val="16"/>
                <c:pt idx="0">
                  <c:v>137.56583333333336</c:v>
                </c:pt>
                <c:pt idx="1">
                  <c:v>130.489</c:v>
                </c:pt>
                <c:pt idx="2">
                  <c:v>135.26333333333335</c:v>
                </c:pt>
                <c:pt idx="3">
                  <c:v>132.14366666666666</c:v>
                </c:pt>
                <c:pt idx="4">
                  <c:v>125.36566666666667</c:v>
                </c:pt>
                <c:pt idx="5">
                  <c:v>113.69899999999998</c:v>
                </c:pt>
                <c:pt idx="6">
                  <c:v>84.094333333333353</c:v>
                </c:pt>
                <c:pt idx="7">
                  <c:v>56.483333333333313</c:v>
                </c:pt>
                <c:pt idx="8">
                  <c:v>43.025666666666645</c:v>
                </c:pt>
                <c:pt idx="9">
                  <c:v>31.479666666666656</c:v>
                </c:pt>
                <c:pt idx="10">
                  <c:v>15.741999999999987</c:v>
                </c:pt>
                <c:pt idx="11">
                  <c:v>9.8196666666666363</c:v>
                </c:pt>
                <c:pt idx="12">
                  <c:v>4.9049999999999949</c:v>
                </c:pt>
                <c:pt idx="13">
                  <c:v>-0.73566666666668057</c:v>
                </c:pt>
                <c:pt idx="14">
                  <c:v>-1</c:v>
                </c:pt>
                <c:pt idx="15">
                  <c:v>6.281333333333337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FE6-4172-ADB4-41E0E25C9B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2863728"/>
        <c:axId val="572864712"/>
      </c:scatterChart>
      <c:valAx>
        <c:axId val="572863728"/>
        <c:scaling>
          <c:orientation val="minMax"/>
          <c:max val="35"/>
          <c:min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/>
                  <a:t>Gap (mm)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864712"/>
        <c:crossesAt val="-20"/>
        <c:crossBetween val="midCat"/>
      </c:valAx>
      <c:valAx>
        <c:axId val="5728647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/>
                  <a:t>G-cm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8637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53428744629454"/>
          <c:y val="0.18598226880119911"/>
          <c:w val="0.35993784519266386"/>
          <c:h val="0.228800978291733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/>
              <a:t>Difference in shim signatures, By</a:t>
            </a:r>
          </a:p>
        </c:rich>
      </c:tx>
      <c:layout>
        <c:manualLayout>
          <c:xMode val="edge"/>
          <c:yMode val="edge"/>
          <c:x val="0.21246597212322685"/>
          <c:y val="7.02514152043369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144147486880803"/>
          <c:y val="0.17171296296296296"/>
          <c:w val="0.78635120801487834"/>
          <c:h val="0.62271617089530473"/>
        </c:manualLayout>
      </c:layout>
      <c:scatterChart>
        <c:scatterStyle val="lineMarker"/>
        <c:varyColors val="0"/>
        <c:ser>
          <c:idx val="4"/>
          <c:order val="0"/>
          <c:tx>
            <c:v>steel shim - pole 50um</c:v>
          </c:tx>
          <c:spPr>
            <a:ln w="63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integrals_table!$D$4:$D$19</c:f>
              <c:numCache>
                <c:formatCode>General</c:formatCode>
                <c:ptCount val="16"/>
                <c:pt idx="0" formatCode="0.0">
                  <c:v>7.2</c:v>
                </c:pt>
                <c:pt idx="1">
                  <c:v>7.5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12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  <c:pt idx="10">
                  <c:v>40</c:v>
                </c:pt>
                <c:pt idx="11">
                  <c:v>50</c:v>
                </c:pt>
                <c:pt idx="12">
                  <c:v>75</c:v>
                </c:pt>
                <c:pt idx="13">
                  <c:v>100</c:v>
                </c:pt>
                <c:pt idx="14">
                  <c:v>125</c:v>
                </c:pt>
                <c:pt idx="15">
                  <c:v>150</c:v>
                </c:pt>
              </c:numCache>
            </c:numRef>
          </c:xVal>
          <c:yVal>
            <c:numRef>
              <c:f>integrals_table!$AD$4:$AD$19</c:f>
              <c:numCache>
                <c:formatCode>0</c:formatCode>
                <c:ptCount val="16"/>
                <c:pt idx="0">
                  <c:v>6.5708333333333542</c:v>
                </c:pt>
                <c:pt idx="1">
                  <c:v>2.581333333333319</c:v>
                </c:pt>
                <c:pt idx="2">
                  <c:v>11.575333333333347</c:v>
                </c:pt>
                <c:pt idx="3">
                  <c:v>18.88300000000001</c:v>
                </c:pt>
                <c:pt idx="4">
                  <c:v>30.006999999999977</c:v>
                </c:pt>
                <c:pt idx="5">
                  <c:v>34.794000000000011</c:v>
                </c:pt>
                <c:pt idx="6">
                  <c:v>27.379666666666687</c:v>
                </c:pt>
                <c:pt idx="7">
                  <c:v>17.710999999999991</c:v>
                </c:pt>
                <c:pt idx="8">
                  <c:v>12.624999999999996</c:v>
                </c:pt>
                <c:pt idx="9">
                  <c:v>7.079666666666661</c:v>
                </c:pt>
                <c:pt idx="10">
                  <c:v>3.5430000000000046</c:v>
                </c:pt>
                <c:pt idx="11">
                  <c:v>1.7559999999999878</c:v>
                </c:pt>
                <c:pt idx="12">
                  <c:v>-2.3743333333333352</c:v>
                </c:pt>
                <c:pt idx="13">
                  <c:v>-4.8876666666666768</c:v>
                </c:pt>
                <c:pt idx="14">
                  <c:v>-3.2000000000000126</c:v>
                </c:pt>
                <c:pt idx="15">
                  <c:v>3.8223333333333254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EDD-4D5C-B6AF-EB8BA0CD73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2863728"/>
        <c:axId val="572864712"/>
      </c:scatterChart>
      <c:valAx>
        <c:axId val="572863728"/>
        <c:scaling>
          <c:orientation val="minMax"/>
          <c:max val="35"/>
          <c:min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/>
                  <a:t>Gap (mm)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864712"/>
        <c:crossesAt val="-50"/>
        <c:crossBetween val="midCat"/>
      </c:valAx>
      <c:valAx>
        <c:axId val="572864712"/>
        <c:scaling>
          <c:orientation val="minMax"/>
          <c:min val="-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/>
                  <a:t>G-cm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8637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574810871872952"/>
          <c:y val="0.69651342418490647"/>
          <c:w val="0.67868186676767817"/>
          <c:h val="8.42796253166372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0" dirty="0"/>
              <a:t>Skew Quad signatures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434390048386406"/>
          <c:y val="0.17171294377676474"/>
          <c:w val="0.81540507436570431"/>
          <c:h val="0.62271617089530473"/>
        </c:manualLayout>
      </c:layout>
      <c:scatterChart>
        <c:scatterStyle val="lineMarker"/>
        <c:varyColors val="0"/>
        <c:ser>
          <c:idx val="0"/>
          <c:order val="0"/>
          <c:tx>
            <c:v>4 small slugs</c:v>
          </c:tx>
          <c:spPr>
            <a:ln w="63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integrals_table!$A$103:$A$119</c:f>
              <c:numCache>
                <c:formatCode>General</c:formatCode>
                <c:ptCount val="17"/>
                <c:pt idx="0" formatCode="0.0">
                  <c:v>7.2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40</c:v>
                </c:pt>
                <c:pt idx="9">
                  <c:v>50</c:v>
                </c:pt>
                <c:pt idx="10">
                  <c:v>70</c:v>
                </c:pt>
                <c:pt idx="11" formatCode="0.0">
                  <c:v>80</c:v>
                </c:pt>
                <c:pt idx="12">
                  <c:v>100</c:v>
                </c:pt>
                <c:pt idx="13">
                  <c:v>120</c:v>
                </c:pt>
                <c:pt idx="14">
                  <c:v>135</c:v>
                </c:pt>
                <c:pt idx="15">
                  <c:v>140</c:v>
                </c:pt>
                <c:pt idx="16">
                  <c:v>150</c:v>
                </c:pt>
              </c:numCache>
            </c:numRef>
          </c:xVal>
          <c:yVal>
            <c:numRef>
              <c:f>integrals_table!$B$103:$B$116</c:f>
              <c:numCache>
                <c:formatCode>0</c:formatCode>
                <c:ptCount val="14"/>
                <c:pt idx="0">
                  <c:v>-6</c:v>
                </c:pt>
                <c:pt idx="1">
                  <c:v>-9</c:v>
                </c:pt>
                <c:pt idx="2">
                  <c:v>-5</c:v>
                </c:pt>
                <c:pt idx="3">
                  <c:v>-18</c:v>
                </c:pt>
                <c:pt idx="4">
                  <c:v>-5</c:v>
                </c:pt>
                <c:pt idx="5">
                  <c:v>3</c:v>
                </c:pt>
                <c:pt idx="6">
                  <c:v>1</c:v>
                </c:pt>
                <c:pt idx="7">
                  <c:v>-4</c:v>
                </c:pt>
                <c:pt idx="8">
                  <c:v>-2</c:v>
                </c:pt>
                <c:pt idx="9">
                  <c:v>-2.5</c:v>
                </c:pt>
                <c:pt idx="10">
                  <c:v>-4</c:v>
                </c:pt>
                <c:pt idx="11">
                  <c:v>-6</c:v>
                </c:pt>
                <c:pt idx="12">
                  <c:v>-7</c:v>
                </c:pt>
                <c:pt idx="13">
                  <c:v>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57B-438A-BE0E-143F0F4166EF}"/>
            </c:ext>
          </c:extLst>
        </c:ser>
        <c:ser>
          <c:idx val="2"/>
          <c:order val="1"/>
          <c:tx>
            <c:v>2 V-slugs</c:v>
          </c:tx>
          <c:spPr>
            <a:ln w="63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3"/>
              </a:solidFill>
              <a:ln w="9525">
                <a:noFill/>
              </a:ln>
              <a:effectLst/>
            </c:spPr>
          </c:marker>
          <c:xVal>
            <c:numRef>
              <c:f>integrals_table!$A$103:$A$119</c:f>
              <c:numCache>
                <c:formatCode>General</c:formatCode>
                <c:ptCount val="17"/>
                <c:pt idx="0" formatCode="0.0">
                  <c:v>7.2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40</c:v>
                </c:pt>
                <c:pt idx="9">
                  <c:v>50</c:v>
                </c:pt>
                <c:pt idx="10">
                  <c:v>70</c:v>
                </c:pt>
                <c:pt idx="11" formatCode="0.0">
                  <c:v>80</c:v>
                </c:pt>
                <c:pt idx="12">
                  <c:v>100</c:v>
                </c:pt>
                <c:pt idx="13">
                  <c:v>120</c:v>
                </c:pt>
                <c:pt idx="14">
                  <c:v>135</c:v>
                </c:pt>
                <c:pt idx="15">
                  <c:v>140</c:v>
                </c:pt>
                <c:pt idx="16">
                  <c:v>150</c:v>
                </c:pt>
              </c:numCache>
            </c:numRef>
          </c:xVal>
          <c:yVal>
            <c:numRef>
              <c:f>integrals_table!$D$103:$D$119</c:f>
              <c:numCache>
                <c:formatCode>0</c:formatCode>
                <c:ptCount val="17"/>
                <c:pt idx="0">
                  <c:v>-4</c:v>
                </c:pt>
                <c:pt idx="1">
                  <c:v>-8</c:v>
                </c:pt>
                <c:pt idx="2">
                  <c:v>-15</c:v>
                </c:pt>
                <c:pt idx="3">
                  <c:v>-22</c:v>
                </c:pt>
                <c:pt idx="4">
                  <c:v>-9</c:v>
                </c:pt>
                <c:pt idx="5">
                  <c:v>-6</c:v>
                </c:pt>
                <c:pt idx="6">
                  <c:v>-9</c:v>
                </c:pt>
                <c:pt idx="7">
                  <c:v>-11</c:v>
                </c:pt>
                <c:pt idx="8">
                  <c:v>-9</c:v>
                </c:pt>
                <c:pt idx="9">
                  <c:v>-8.5</c:v>
                </c:pt>
                <c:pt idx="10">
                  <c:v>-8</c:v>
                </c:pt>
                <c:pt idx="11">
                  <c:v>-8</c:v>
                </c:pt>
                <c:pt idx="12">
                  <c:v>-5</c:v>
                </c:pt>
                <c:pt idx="13">
                  <c:v>-1</c:v>
                </c:pt>
                <c:pt idx="14">
                  <c:v>2</c:v>
                </c:pt>
                <c:pt idx="15">
                  <c:v>4</c:v>
                </c:pt>
                <c:pt idx="16">
                  <c:v>7.5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57B-438A-BE0E-143F0F4166EF}"/>
            </c:ext>
          </c:extLst>
        </c:ser>
        <c:ser>
          <c:idx val="4"/>
          <c:order val="2"/>
          <c:tx>
            <c:v>Steel 7.5x15</c:v>
          </c:tx>
          <c:spPr>
            <a:ln w="63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xVal>
            <c:numRef>
              <c:f>integrals_table!$A$103:$A$119</c:f>
              <c:numCache>
                <c:formatCode>General</c:formatCode>
                <c:ptCount val="17"/>
                <c:pt idx="0" formatCode="0.0">
                  <c:v>7.2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40</c:v>
                </c:pt>
                <c:pt idx="9">
                  <c:v>50</c:v>
                </c:pt>
                <c:pt idx="10">
                  <c:v>70</c:v>
                </c:pt>
                <c:pt idx="11" formatCode="0.0">
                  <c:v>80</c:v>
                </c:pt>
                <c:pt idx="12">
                  <c:v>100</c:v>
                </c:pt>
                <c:pt idx="13">
                  <c:v>120</c:v>
                </c:pt>
                <c:pt idx="14">
                  <c:v>135</c:v>
                </c:pt>
                <c:pt idx="15">
                  <c:v>140</c:v>
                </c:pt>
                <c:pt idx="16">
                  <c:v>150</c:v>
                </c:pt>
              </c:numCache>
            </c:numRef>
          </c:xVal>
          <c:yVal>
            <c:numRef>
              <c:f>integrals_table!$E$103:$E$119</c:f>
              <c:numCache>
                <c:formatCode>0</c:formatCode>
                <c:ptCount val="17"/>
                <c:pt idx="0">
                  <c:v>-79</c:v>
                </c:pt>
                <c:pt idx="1">
                  <c:v>-62</c:v>
                </c:pt>
                <c:pt idx="2">
                  <c:v>-60</c:v>
                </c:pt>
                <c:pt idx="3">
                  <c:v>-56</c:v>
                </c:pt>
                <c:pt idx="4">
                  <c:v>-30</c:v>
                </c:pt>
                <c:pt idx="5">
                  <c:v>-6</c:v>
                </c:pt>
                <c:pt idx="6">
                  <c:v>-2</c:v>
                </c:pt>
                <c:pt idx="7">
                  <c:v>3</c:v>
                </c:pt>
                <c:pt idx="8">
                  <c:v>3</c:v>
                </c:pt>
                <c:pt idx="9">
                  <c:v>-1.5</c:v>
                </c:pt>
                <c:pt idx="10">
                  <c:v>-2</c:v>
                </c:pt>
                <c:pt idx="11">
                  <c:v>-3</c:v>
                </c:pt>
                <c:pt idx="12">
                  <c:v>-3</c:v>
                </c:pt>
                <c:pt idx="13">
                  <c:v>-2</c:v>
                </c:pt>
                <c:pt idx="14">
                  <c:v>0</c:v>
                </c:pt>
                <c:pt idx="15">
                  <c:v>1</c:v>
                </c:pt>
                <c:pt idx="16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57B-438A-BE0E-143F0F416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8929864"/>
        <c:axId val="568929536"/>
      </c:scatterChart>
      <c:valAx>
        <c:axId val="568929864"/>
        <c:scaling>
          <c:orientation val="minMax"/>
          <c:max val="35"/>
          <c:min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 b="0"/>
                  <a:t>Gap (mm)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929536"/>
        <c:crossesAt val="-100"/>
        <c:crossBetween val="midCat"/>
      </c:valAx>
      <c:valAx>
        <c:axId val="56892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t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 b="0"/>
                  <a:t>G-cm/cm</a:t>
                </a:r>
              </a:p>
            </c:rich>
          </c:tx>
          <c:layout>
            <c:manualLayout>
              <c:xMode val="edge"/>
              <c:yMode val="edge"/>
              <c:x val="1.2019651389730129E-3"/>
              <c:y val="0.302744291963363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t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9298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359329835636049"/>
          <c:y val="0.56983200643557752"/>
          <c:w val="0.27513723258863526"/>
          <c:h val="0.215195743450260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/>
              <a:t>Top Magnet/pole Y Alignment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210892388451444"/>
          <c:y val="0.18560185185185185"/>
          <c:w val="0.79915463692038502"/>
          <c:h val="0.69307852143482063"/>
        </c:manualLayout>
      </c:layout>
      <c:scatterChart>
        <c:scatterStyle val="lineMarker"/>
        <c:varyColors val="0"/>
        <c:ser>
          <c:idx val="0"/>
          <c:order val="0"/>
          <c:tx>
            <c:v>Magnets</c:v>
          </c:tx>
          <c:spPr>
            <a:ln w="63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'Mag Points 1-1'!$A$3:$A$15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xVal>
          <c:yVal>
            <c:numRef>
              <c:f>'Mag Points 1-1'!$L$3:$L$15</c:f>
              <c:numCache>
                <c:formatCode>General</c:formatCode>
                <c:ptCount val="13"/>
                <c:pt idx="0">
                  <c:v>-0.2450153846153853</c:v>
                </c:pt>
                <c:pt idx="1">
                  <c:v>-0.25156538461538958</c:v>
                </c:pt>
                <c:pt idx="2">
                  <c:v>-0.24576538461539599</c:v>
                </c:pt>
                <c:pt idx="3">
                  <c:v>-0.30881538461538582</c:v>
                </c:pt>
                <c:pt idx="4">
                  <c:v>-0.31911538461538669</c:v>
                </c:pt>
                <c:pt idx="5">
                  <c:v>-0.31121538461539444</c:v>
                </c:pt>
                <c:pt idx="6">
                  <c:v>-0.3139153846153846</c:v>
                </c:pt>
                <c:pt idx="7">
                  <c:v>-0.31731538461539799</c:v>
                </c:pt>
                <c:pt idx="8">
                  <c:v>-0.3118653846153876</c:v>
                </c:pt>
                <c:pt idx="9">
                  <c:v>-0.31231538461538833</c:v>
                </c:pt>
                <c:pt idx="10">
                  <c:v>-0.22931538461538992</c:v>
                </c:pt>
                <c:pt idx="11">
                  <c:v>-0.23901538461538507</c:v>
                </c:pt>
                <c:pt idx="12">
                  <c:v>-0.23471538461538444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FEA-4299-A785-F37101E5ABA0}"/>
            </c:ext>
          </c:extLst>
        </c:ser>
        <c:ser>
          <c:idx val="1"/>
          <c:order val="1"/>
          <c:tx>
            <c:v>Poles</c:v>
          </c:tx>
          <c:spPr>
            <a:ln w="63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'Mag Points 1-1'!$F$20:$F$33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'Mag Points 1-1'!$L$20:$L$33</c:f>
              <c:numCache>
                <c:formatCode>General</c:formatCode>
                <c:ptCount val="14"/>
                <c:pt idx="0">
                  <c:v>-0.13881538461538412</c:v>
                </c:pt>
                <c:pt idx="1">
                  <c:v>2.318461538460781E-2</c:v>
                </c:pt>
                <c:pt idx="2">
                  <c:v>2.1734615384616518E-2</c:v>
                </c:pt>
                <c:pt idx="3">
                  <c:v>1.4384615384614108E-2</c:v>
                </c:pt>
                <c:pt idx="4">
                  <c:v>8.6846153846238394E-3</c:v>
                </c:pt>
                <c:pt idx="5">
                  <c:v>5.5846153846061952E-3</c:v>
                </c:pt>
                <c:pt idx="6">
                  <c:v>7.1346153846150173E-3</c:v>
                </c:pt>
                <c:pt idx="7">
                  <c:v>4.984615384614699E-3</c:v>
                </c:pt>
                <c:pt idx="8">
                  <c:v>6.6346153846268408E-3</c:v>
                </c:pt>
                <c:pt idx="9">
                  <c:v>2.2784615384608742E-2</c:v>
                </c:pt>
                <c:pt idx="10">
                  <c:v>7.7346153846065135E-3</c:v>
                </c:pt>
                <c:pt idx="11">
                  <c:v>3.3346153846025572E-3</c:v>
                </c:pt>
                <c:pt idx="12">
                  <c:v>2.0334615384612675E-2</c:v>
                </c:pt>
                <c:pt idx="13">
                  <c:v>-0.14651538461538394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FEA-4299-A785-F37101E5A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5303464"/>
        <c:axId val="565306416"/>
      </c:scatterChart>
      <c:valAx>
        <c:axId val="565303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/>
                  <a:t>Magnet #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306416"/>
        <c:crossesAt val="-0.4"/>
        <c:crossBetween val="midCat"/>
      </c:valAx>
      <c:valAx>
        <c:axId val="56530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/>
                  <a:t>mm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3034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3249166758280799"/>
          <c:y val="0.44704583245129914"/>
          <c:w val="0.24183489512793294"/>
          <c:h val="0.156251093613298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/>
              <a:t>Bottom Magnet/pole Y alignment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210892388451444"/>
          <c:y val="0.18560185185185185"/>
          <c:w val="0.79082130358705172"/>
          <c:h val="0.69307852143482063"/>
        </c:manualLayout>
      </c:layout>
      <c:scatterChart>
        <c:scatterStyle val="lineMarker"/>
        <c:varyColors val="0"/>
        <c:ser>
          <c:idx val="0"/>
          <c:order val="0"/>
          <c:tx>
            <c:v>Magnets</c:v>
          </c:tx>
          <c:spPr>
            <a:ln w="63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'Mag Points 1-1'!$A$3:$A$15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xVal>
          <c:yVal>
            <c:numRef>
              <c:f>'Mag Points 1-1'!$L$3:$L$15</c:f>
              <c:numCache>
                <c:formatCode>General</c:formatCode>
                <c:ptCount val="13"/>
                <c:pt idx="0">
                  <c:v>-0.20809230769228293</c:v>
                </c:pt>
                <c:pt idx="1">
                  <c:v>-0.23674230769229609</c:v>
                </c:pt>
                <c:pt idx="2">
                  <c:v>-0.25294230769229387</c:v>
                </c:pt>
                <c:pt idx="3">
                  <c:v>-0.32369230769229773</c:v>
                </c:pt>
                <c:pt idx="4">
                  <c:v>-0.32104230769229503</c:v>
                </c:pt>
                <c:pt idx="5">
                  <c:v>-0.32184230769229316</c:v>
                </c:pt>
                <c:pt idx="6">
                  <c:v>-0.32669230769229785</c:v>
                </c:pt>
                <c:pt idx="7">
                  <c:v>-0.32294230769228705</c:v>
                </c:pt>
                <c:pt idx="8">
                  <c:v>-0.32629230769228457</c:v>
                </c:pt>
                <c:pt idx="9">
                  <c:v>-0.32119230769228579</c:v>
                </c:pt>
                <c:pt idx="10">
                  <c:v>-0.28389230769229812</c:v>
                </c:pt>
                <c:pt idx="11">
                  <c:v>-0.27254230769230503</c:v>
                </c:pt>
                <c:pt idx="12">
                  <c:v>-0.20074230769228052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363-4AC1-A1D3-F69F902BD3CC}"/>
            </c:ext>
          </c:extLst>
        </c:ser>
        <c:ser>
          <c:idx val="1"/>
          <c:order val="1"/>
          <c:tx>
            <c:v>Poles</c:v>
          </c:tx>
          <c:spPr>
            <a:ln w="63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'Mag Points 1-1'!$F$20:$F$33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'Mag Points 1-1'!$L$20:$L$33</c:f>
              <c:numCache>
                <c:formatCode>General</c:formatCode>
                <c:ptCount val="14"/>
                <c:pt idx="0">
                  <c:v>-0.14054230769230003</c:v>
                </c:pt>
                <c:pt idx="1">
                  <c:v>6.95769230770793E-3</c:v>
                </c:pt>
                <c:pt idx="2">
                  <c:v>6.2076923077114543E-3</c:v>
                </c:pt>
                <c:pt idx="3">
                  <c:v>1.0207692307702132E-2</c:v>
                </c:pt>
                <c:pt idx="4">
                  <c:v>2.8107692307713705E-2</c:v>
                </c:pt>
                <c:pt idx="5">
                  <c:v>7.6076923077152969E-3</c:v>
                </c:pt>
                <c:pt idx="6">
                  <c:v>7.4076923077086576E-3</c:v>
                </c:pt>
                <c:pt idx="7">
                  <c:v>9.7076923076997446E-3</c:v>
                </c:pt>
                <c:pt idx="8">
                  <c:v>1.2007692307719253E-2</c:v>
                </c:pt>
                <c:pt idx="9">
                  <c:v>7.4076923077086576E-3</c:v>
                </c:pt>
                <c:pt idx="10">
                  <c:v>1.1757692307710954E-2</c:v>
                </c:pt>
                <c:pt idx="11">
                  <c:v>2.4557692307695334E-2</c:v>
                </c:pt>
                <c:pt idx="12">
                  <c:v>1.235769230770245E-2</c:v>
                </c:pt>
                <c:pt idx="13">
                  <c:v>-0.14429230769229662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363-4AC1-A1D3-F69F902BD3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5303464"/>
        <c:axId val="565306416"/>
      </c:scatterChart>
      <c:valAx>
        <c:axId val="565303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/>
                  <a:t>Magnet #</a:t>
                </a:r>
              </a:p>
            </c:rich>
          </c:tx>
          <c:layout>
            <c:manualLayout>
              <c:xMode val="edge"/>
              <c:yMode val="edge"/>
              <c:x val="0.44983330541129174"/>
              <c:y val="0.926637704769662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306416"/>
        <c:crossesAt val="-0.4"/>
        <c:crossBetween val="midCat"/>
      </c:valAx>
      <c:valAx>
        <c:axId val="56530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/>
                  <a:t>mm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3034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3362790629080739"/>
          <c:y val="0.4780957277282743"/>
          <c:w val="0.21473418216339976"/>
          <c:h val="0.156251093613298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/>
              <a:t>Pole x-position</a:t>
            </a:r>
            <a:r>
              <a:rPr lang="en-US" sz="1000" b="0" i="0" u="none" strike="noStrike" baseline="0">
                <a:effectLst/>
              </a:rPr>
              <a:t>, Top Assembly</a:t>
            </a:r>
            <a:endParaRPr lang="en-US" sz="1000"/>
          </a:p>
        </c:rich>
      </c:tx>
      <c:layout>
        <c:manualLayout>
          <c:xMode val="edge"/>
          <c:yMode val="edge"/>
          <c:x val="0.25754674146211343"/>
          <c:y val="8.58621881857874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5839673514634"/>
          <c:y val="0.20644256006460732"/>
          <c:w val="0.72061329028903387"/>
          <c:h val="0.59962547950736922"/>
        </c:manualLayout>
      </c:layout>
      <c:scatterChart>
        <c:scatterStyle val="lineMarker"/>
        <c:varyColors val="0"/>
        <c:ser>
          <c:idx val="0"/>
          <c:order val="0"/>
          <c:tx>
            <c:strRef>
              <c:f>'Mag Points 1-1'!$B$39:$B$52</c:f>
              <c:strCach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strCache>
            </c:strRef>
          </c:tx>
          <c:spPr>
            <a:ln w="63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'Mag Points 1-1'!$B$39:$B$52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'Mag Points 1-1'!$G$39:$G$52</c:f>
              <c:numCache>
                <c:formatCode>General</c:formatCode>
                <c:ptCount val="14"/>
                <c:pt idx="0">
                  <c:v>-2.7414285714286279E-2</c:v>
                </c:pt>
                <c:pt idx="1">
                  <c:v>4.628571428571604E-2</c:v>
                </c:pt>
                <c:pt idx="2">
                  <c:v>-1.5314285714282505E-2</c:v>
                </c:pt>
                <c:pt idx="3">
                  <c:v>-5.9142857142830962E-3</c:v>
                </c:pt>
                <c:pt idx="4">
                  <c:v>-2.1014285714286984E-2</c:v>
                </c:pt>
                <c:pt idx="5">
                  <c:v>3.8485714285712902E-2</c:v>
                </c:pt>
                <c:pt idx="6">
                  <c:v>-3.7314285714288076E-2</c:v>
                </c:pt>
                <c:pt idx="7">
                  <c:v>2.2885714285713732E-2</c:v>
                </c:pt>
                <c:pt idx="8">
                  <c:v>-7.0142857142840853E-3</c:v>
                </c:pt>
                <c:pt idx="9">
                  <c:v>2.6585714285715767E-2</c:v>
                </c:pt>
                <c:pt idx="10">
                  <c:v>-2.9142857142829826E-3</c:v>
                </c:pt>
                <c:pt idx="11">
                  <c:v>3.058571428571355E-2</c:v>
                </c:pt>
                <c:pt idx="12">
                  <c:v>-1.8414285714285938E-2</c:v>
                </c:pt>
                <c:pt idx="13">
                  <c:v>-2.9514285714284938E-2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2FC-4A39-8ECE-3A57A4F49F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5452640"/>
        <c:axId val="425450016"/>
      </c:scatterChart>
      <c:valAx>
        <c:axId val="425452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/>
                  <a:t>pole</a:t>
                </a:r>
                <a:r>
                  <a:rPr lang="en-US" sz="800" baseline="0"/>
                  <a:t> #</a:t>
                </a:r>
                <a:endParaRPr lang="en-US" sz="800"/>
              </a:p>
            </c:rich>
          </c:tx>
          <c:layout>
            <c:manualLayout>
              <c:xMode val="edge"/>
              <c:yMode val="edge"/>
              <c:x val="0.49444771226850015"/>
              <c:y val="0.859915202907328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450016"/>
        <c:crossesAt val="-6.0000000000000012E-2"/>
        <c:crossBetween val="midCat"/>
      </c:valAx>
      <c:valAx>
        <c:axId val="42545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/>
                  <a:t>mm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4526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/>
              <a:t>Pole x-position, Bottom Assembly</a:t>
            </a:r>
          </a:p>
        </c:rich>
      </c:tx>
      <c:layout>
        <c:manualLayout>
          <c:xMode val="edge"/>
          <c:yMode val="edge"/>
          <c:x val="0.24293004969744383"/>
          <c:y val="7.4059776152868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147836953270599"/>
          <c:y val="0.23850980067423555"/>
          <c:w val="0.74035386420633631"/>
          <c:h val="0.5818701667977777"/>
        </c:manualLayout>
      </c:layout>
      <c:scatterChart>
        <c:scatterStyle val="lineMarker"/>
        <c:varyColors val="0"/>
        <c:ser>
          <c:idx val="0"/>
          <c:order val="0"/>
          <c:spPr>
            <a:ln w="63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'Mag Points 1-1'!$B$39:$B$52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'Mag Points 1-1'!$G$39:$G$52</c:f>
              <c:numCache>
                <c:formatCode>General</c:formatCode>
                <c:ptCount val="14"/>
                <c:pt idx="0">
                  <c:v>1.845000000000141E-2</c:v>
                </c:pt>
                <c:pt idx="1">
                  <c:v>-6.5550000000001774E-2</c:v>
                </c:pt>
                <c:pt idx="2">
                  <c:v>9.4500000000010687E-3</c:v>
                </c:pt>
                <c:pt idx="3">
                  <c:v>3.6500000000003752E-3</c:v>
                </c:pt>
                <c:pt idx="4">
                  <c:v>-5.5000000000404725E-4</c:v>
                </c:pt>
                <c:pt idx="5">
                  <c:v>3.8949999999999818E-2</c:v>
                </c:pt>
                <c:pt idx="6">
                  <c:v>2.0649999999996282E-2</c:v>
                </c:pt>
                <c:pt idx="7">
                  <c:v>2.944999999999709E-2</c:v>
                </c:pt>
                <c:pt idx="8">
                  <c:v>-7.4499999999986244E-3</c:v>
                </c:pt>
                <c:pt idx="9">
                  <c:v>2.0150000000001E-2</c:v>
                </c:pt>
                <c:pt idx="10">
                  <c:v>-2.2649999999998727E-2</c:v>
                </c:pt>
                <c:pt idx="11">
                  <c:v>-1.295000000000357E-2</c:v>
                </c:pt>
                <c:pt idx="12">
                  <c:v>-4.4499999999985107E-3</c:v>
                </c:pt>
                <c:pt idx="13">
                  <c:v>-2.7149999999998897E-2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927-4216-80C9-10CC0E2B7F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5452640"/>
        <c:axId val="425450016"/>
      </c:scatterChart>
      <c:valAx>
        <c:axId val="425452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/>
                  <a:t>pole</a:t>
                </a:r>
                <a:r>
                  <a:rPr lang="en-US" sz="800" baseline="0"/>
                  <a:t> #</a:t>
                </a:r>
                <a:endParaRPr lang="en-US" sz="800"/>
              </a:p>
            </c:rich>
          </c:tx>
          <c:layout>
            <c:manualLayout>
              <c:xMode val="edge"/>
              <c:yMode val="edge"/>
              <c:x val="0.522221487242022"/>
              <c:y val="0.868432516090506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450016"/>
        <c:crossesAt val="-8.0000000000000016E-2"/>
        <c:crossBetween val="midCat"/>
      </c:valAx>
      <c:valAx>
        <c:axId val="42545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/>
                  <a:t>mm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4526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69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11/2/2021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685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57A4-B789-41AA-B995-919A67F84C3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76903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57A4-B789-41AA-B995-919A67F84C3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5042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57A4-B789-41AA-B995-919A67F84C3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26004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EBBD4D-A077-694F-949C-816E31DDFCB4}"/>
              </a:ext>
            </a:extLst>
          </p:cNvPr>
          <p:cNvSpPr/>
          <p:nvPr userDrawn="1"/>
        </p:nvSpPr>
        <p:spPr>
          <a:xfrm>
            <a:off x="0" y="4371107"/>
            <a:ext cx="9144000" cy="772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line do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" y="-3597"/>
            <a:ext cx="9143245" cy="5150695"/>
          </a:xfrm>
          <a:prstGeom prst="rect">
            <a:avLst/>
          </a:prstGeom>
        </p:spPr>
      </p:pic>
      <p:pic>
        <p:nvPicPr>
          <p:cNvPr id="16" name="logo SLAC">
            <a:extLst>
              <a:ext uri="{FF2B5EF4-FFF2-40B4-BE49-F238E27FC236}">
                <a16:creationId xmlns:a16="http://schemas.microsoft.com/office/drawing/2014/main" id="{9B359C41-4F1D-C34A-A6F5-56B5093A7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23" y="4566855"/>
            <a:ext cx="2302769" cy="669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402432"/>
            <a:ext cx="8008937" cy="1684735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056" y="2730330"/>
            <a:ext cx="7989887" cy="1640777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2066259"/>
            <a:ext cx="8008937" cy="4769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12191F-B767-D04B-9D40-AFF96A3B3B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056" y="4566854"/>
            <a:ext cx="2209800" cy="3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27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4800600"/>
            <a:ext cx="4126528" cy="235745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LCLS-II Director's Review, February 12-14, 2019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" y="805785"/>
            <a:ext cx="8553429" cy="1459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907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810895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939547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939546"/>
            <a:ext cx="2442340" cy="1860804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2914650"/>
            <a:ext cx="2442340" cy="182403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932688"/>
            <a:ext cx="2442340" cy="379914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1" y="932688"/>
            <a:ext cx="3013075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932688"/>
            <a:ext cx="2667000" cy="379914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932688"/>
            <a:ext cx="5484812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57A4-B789-41AA-B995-919A67F84C3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57780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57A4-B789-41AA-B995-919A67F84C3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15174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57A4-B789-41AA-B995-919A67F84C3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3509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57A4-B789-41AA-B995-919A67F84C3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004230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57A4-B789-41AA-B995-919A67F84C3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2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57A4-B789-41AA-B995-919A67F84C3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824214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57A4-B789-41AA-B995-919A67F84C3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195578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57A4-B789-41AA-B995-919A67F84C3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53789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F57A4-B789-41AA-B995-919A67F84C3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4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670" r:id="rId14"/>
    <p:sldLayoutId id="2147483675" r:id="rId15"/>
    <p:sldLayoutId id="2147483674" r:id="rId16"/>
    <p:sldLayoutId id="2147483671" r:id="rId17"/>
    <p:sldLayoutId id="2147483672" r:id="rId18"/>
    <p:sldLayoutId id="2147483673" r:id="rId19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emf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04800" y="1862864"/>
            <a:ext cx="8108951" cy="816557"/>
          </a:xfrm>
        </p:spPr>
        <p:txBody>
          <a:bodyPr/>
          <a:lstStyle/>
          <a:p>
            <a:r>
              <a:rPr lang="en-CA" sz="3200" dirty="0"/>
              <a:t/>
            </a:r>
            <a:br>
              <a:rPr lang="en-CA" sz="3200" dirty="0"/>
            </a:br>
            <a:r>
              <a:rPr lang="en-CA" sz="3200" dirty="0"/>
              <a:t/>
            </a:r>
            <a:br>
              <a:rPr lang="en-CA" sz="3200" dirty="0"/>
            </a:br>
            <a:r>
              <a:rPr lang="en-CA" sz="3200" dirty="0"/>
              <a:t/>
            </a:r>
            <a:br>
              <a:rPr lang="en-CA" sz="3200" dirty="0"/>
            </a:br>
            <a:r>
              <a:rPr lang="en-CA" sz="3200" dirty="0"/>
              <a:t>Short prototype measurements</a:t>
            </a:r>
            <a:br>
              <a:rPr lang="en-CA" sz="3200" dirty="0"/>
            </a:br>
            <a:r>
              <a:rPr lang="en-CA" sz="2000" dirty="0"/>
              <a:t>(steel shims, poles re-positioning and tuning)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9444" y="2874086"/>
            <a:ext cx="8008937" cy="553824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Yurii Levashov</a:t>
            </a:r>
          </a:p>
          <a:p>
            <a:pPr marL="0" indent="0">
              <a:buNone/>
            </a:pPr>
            <a:r>
              <a:rPr lang="en-US" sz="1200" dirty="0"/>
              <a:t>11/2/2021</a:t>
            </a:r>
          </a:p>
          <a:p>
            <a:endParaRPr lang="en-CA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724102" y="49938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0" y="209550"/>
            <a:ext cx="5073070" cy="1442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016222"/>
            <a:ext cx="2133599" cy="19776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551" y="3295853"/>
            <a:ext cx="2133600" cy="3527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849677"/>
            <a:ext cx="2131523" cy="666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22" y="4005049"/>
            <a:ext cx="171115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0233"/>
            <a:ext cx="7886700" cy="808917"/>
          </a:xfrm>
        </p:spPr>
        <p:txBody>
          <a:bodyPr>
            <a:normAutofit/>
          </a:bodyPr>
          <a:lstStyle/>
          <a:p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0" y="931863"/>
            <a:ext cx="7620000" cy="3800475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Steel shims signatures</a:t>
            </a:r>
          </a:p>
          <a:p>
            <a:pPr lvl="1"/>
            <a:r>
              <a:rPr lang="en-US" sz="2000" dirty="0"/>
              <a:t>Steel shim installation options</a:t>
            </a:r>
          </a:p>
          <a:p>
            <a:pPr lvl="1"/>
            <a:r>
              <a:rPr lang="en-US" sz="2000" dirty="0"/>
              <a:t>Poles’ re-positioning </a:t>
            </a:r>
          </a:p>
          <a:p>
            <a:pPr lvl="1"/>
            <a:r>
              <a:rPr lang="en-US" sz="2000" dirty="0"/>
              <a:t>Measurements</a:t>
            </a:r>
          </a:p>
          <a:p>
            <a:pPr lvl="1"/>
            <a:r>
              <a:rPr lang="en-US" sz="2000" dirty="0"/>
              <a:t>Tuning challenges</a:t>
            </a:r>
          </a:p>
          <a:p>
            <a:pPr lvl="1"/>
            <a:r>
              <a:rPr lang="en-US" sz="2000" dirty="0"/>
              <a:t>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4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630F97-33AE-466F-BD52-C491FDF8A4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AD553C-1B58-4CCA-80E7-599597D82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Steel shim signatures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2747336"/>
              </p:ext>
            </p:extLst>
          </p:nvPr>
        </p:nvGraphicFramePr>
        <p:xfrm>
          <a:off x="1371600" y="3083606"/>
          <a:ext cx="2867026" cy="182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7387531"/>
              </p:ext>
            </p:extLst>
          </p:nvPr>
        </p:nvGraphicFramePr>
        <p:xfrm>
          <a:off x="5105400" y="1059199"/>
          <a:ext cx="3105149" cy="1772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5A18FCF-3EBD-4878-B0E5-816097B41A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0192394"/>
              </p:ext>
            </p:extLst>
          </p:nvPr>
        </p:nvGraphicFramePr>
        <p:xfrm>
          <a:off x="5105400" y="3142509"/>
          <a:ext cx="3233031" cy="1744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BC02FCC-749F-4C59-B535-A68FE312E82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010622"/>
            <a:ext cx="2981325" cy="2072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616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1304" y="0"/>
            <a:ext cx="7886700" cy="99417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Steel shim installation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9D1EFF-D243-4921-897F-6A071BA76410}"/>
              </a:ext>
            </a:extLst>
          </p:cNvPr>
          <p:cNvGrpSpPr/>
          <p:nvPr/>
        </p:nvGrpSpPr>
        <p:grpSpPr>
          <a:xfrm>
            <a:off x="401521" y="1227888"/>
            <a:ext cx="3032713" cy="1203962"/>
            <a:chOff x="242845" y="3198980"/>
            <a:chExt cx="3032713" cy="120396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5844" y="3198980"/>
              <a:ext cx="1629714" cy="120396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DACF5C0-5371-428F-A557-809DAF05ED21}"/>
                </a:ext>
              </a:extLst>
            </p:cNvPr>
            <p:cNvSpPr txBox="1"/>
            <p:nvPr/>
          </p:nvSpPr>
          <p:spPr>
            <a:xfrm>
              <a:off x="242845" y="3800961"/>
              <a:ext cx="1391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Steel shim 7.5 x 15 x 0.17mm glued on top of a magnet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376CDC7-C78F-48C5-A6DD-2712C9255C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17811" y="3791416"/>
              <a:ext cx="719388" cy="1788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0DC5B72-DC54-41D6-A800-46B38B067E01}"/>
              </a:ext>
            </a:extLst>
          </p:cNvPr>
          <p:cNvGrpSpPr/>
          <p:nvPr/>
        </p:nvGrpSpPr>
        <p:grpSpPr>
          <a:xfrm>
            <a:off x="1106352" y="2754941"/>
            <a:ext cx="3441550" cy="1810553"/>
            <a:chOff x="6400752" y="1172385"/>
            <a:chExt cx="3441550" cy="181055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F99FBF4-C965-45FE-85A8-C1DD106DD9AA}"/>
                </a:ext>
              </a:extLst>
            </p:cNvPr>
            <p:cNvGrpSpPr/>
            <p:nvPr/>
          </p:nvGrpSpPr>
          <p:grpSpPr>
            <a:xfrm>
              <a:off x="7128748" y="1503931"/>
              <a:ext cx="1235264" cy="1479007"/>
              <a:chOff x="0" y="0"/>
              <a:chExt cx="2127629" cy="3162442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A061E04-120A-4D35-8DC1-9E8A324EEDDB}"/>
                  </a:ext>
                </a:extLst>
              </p:cNvPr>
              <p:cNvGrpSpPr/>
              <p:nvPr/>
            </p:nvGrpSpPr>
            <p:grpSpPr>
              <a:xfrm>
                <a:off x="13648" y="0"/>
                <a:ext cx="1628775" cy="1362075"/>
                <a:chOff x="0" y="0"/>
                <a:chExt cx="1628775" cy="1362075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25536636-30D8-43DE-8910-F3E65FC943AC}"/>
                    </a:ext>
                  </a:extLst>
                </p:cNvPr>
                <p:cNvSpPr/>
                <p:nvPr/>
              </p:nvSpPr>
              <p:spPr>
                <a:xfrm>
                  <a:off x="476250" y="228600"/>
                  <a:ext cx="333375" cy="113347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5EACF9D0-BF15-4AC4-AA4F-C8C50605F0AF}"/>
                    </a:ext>
                  </a:extLst>
                </p:cNvPr>
                <p:cNvSpPr/>
                <p:nvPr/>
              </p:nvSpPr>
              <p:spPr>
                <a:xfrm>
                  <a:off x="809625" y="9525"/>
                  <a:ext cx="476250" cy="1285875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7041E5C0-040B-4F81-A50D-CC1515F2A38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76250" cy="1285875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AFB3D87C-E632-450A-A82B-05BEF11ECB89}"/>
                    </a:ext>
                  </a:extLst>
                </p:cNvPr>
                <p:cNvSpPr/>
                <p:nvPr/>
              </p:nvSpPr>
              <p:spPr>
                <a:xfrm>
                  <a:off x="1295400" y="238125"/>
                  <a:ext cx="333375" cy="112395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988250B1-F1AB-4216-AED2-D4B127EAB682}"/>
                  </a:ext>
                </a:extLst>
              </p:cNvPr>
              <p:cNvGrpSpPr/>
              <p:nvPr/>
            </p:nvGrpSpPr>
            <p:grpSpPr>
              <a:xfrm rot="10800000">
                <a:off x="477672" y="1794680"/>
                <a:ext cx="1628775" cy="1362075"/>
                <a:chOff x="0" y="0"/>
                <a:chExt cx="1628775" cy="1362075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53B51F16-C52A-4EDE-B1A1-BA86199BAFAA}"/>
                    </a:ext>
                  </a:extLst>
                </p:cNvPr>
                <p:cNvSpPr/>
                <p:nvPr/>
              </p:nvSpPr>
              <p:spPr>
                <a:xfrm>
                  <a:off x="476250" y="228600"/>
                  <a:ext cx="333375" cy="113347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1EE5ADD5-035E-4C58-BE69-36A0754368F9}"/>
                    </a:ext>
                  </a:extLst>
                </p:cNvPr>
                <p:cNvSpPr/>
                <p:nvPr/>
              </p:nvSpPr>
              <p:spPr>
                <a:xfrm>
                  <a:off x="809625" y="9525"/>
                  <a:ext cx="476250" cy="1285875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72D2F37B-287C-4DD4-A594-2585C5D0ACE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76250" cy="1285875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F542CC9-C833-4180-9BD3-D5F7EEDC16AB}"/>
                    </a:ext>
                  </a:extLst>
                </p:cNvPr>
                <p:cNvSpPr/>
                <p:nvPr/>
              </p:nvSpPr>
              <p:spPr>
                <a:xfrm>
                  <a:off x="1295400" y="238125"/>
                  <a:ext cx="333375" cy="112395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D348CCF-2321-4A63-87BB-A8FFE3C88AFE}"/>
                  </a:ext>
                </a:extLst>
              </p:cNvPr>
              <p:cNvSpPr/>
              <p:nvPr/>
            </p:nvSpPr>
            <p:spPr>
              <a:xfrm>
                <a:off x="1651379" y="13647"/>
                <a:ext cx="476250" cy="128587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91220B3-AF4E-4090-8EE4-35635B244A53}"/>
                  </a:ext>
                </a:extLst>
              </p:cNvPr>
              <p:cNvSpPr/>
              <p:nvPr/>
            </p:nvSpPr>
            <p:spPr>
              <a:xfrm>
                <a:off x="0" y="1876567"/>
                <a:ext cx="476250" cy="128587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C2942B2-9181-45F3-B9CC-638E7A90D9E1}"/>
                  </a:ext>
                </a:extLst>
              </p:cNvPr>
              <p:cNvSpPr/>
              <p:nvPr/>
            </p:nvSpPr>
            <p:spPr>
              <a:xfrm>
                <a:off x="812041" y="1728007"/>
                <a:ext cx="224476" cy="13334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FB451BD-42AB-491F-89B0-77E57FF924CD}"/>
                  </a:ext>
                </a:extLst>
              </p:cNvPr>
              <p:cNvSpPr/>
              <p:nvPr/>
            </p:nvSpPr>
            <p:spPr>
              <a:xfrm>
                <a:off x="825690" y="1296535"/>
                <a:ext cx="224476" cy="13215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14E1B4A-6673-4813-AA6F-4EB0860AC845}"/>
                </a:ext>
              </a:extLst>
            </p:cNvPr>
            <p:cNvCxnSpPr/>
            <p:nvPr/>
          </p:nvCxnSpPr>
          <p:spPr>
            <a:xfrm>
              <a:off x="6858000" y="1628684"/>
              <a:ext cx="408999" cy="1536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545786A-87E9-4EDE-ADD4-57311B5D23F0}"/>
                </a:ext>
              </a:extLst>
            </p:cNvPr>
            <p:cNvSpPr txBox="1"/>
            <p:nvPr/>
          </p:nvSpPr>
          <p:spPr>
            <a:xfrm>
              <a:off x="6400752" y="1503931"/>
              <a:ext cx="51007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Magnet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779F42E-0C7E-4BD9-9AB6-76169D53DC77}"/>
                </a:ext>
              </a:extLst>
            </p:cNvPr>
            <p:cNvCxnSpPr/>
            <p:nvPr/>
          </p:nvCxnSpPr>
          <p:spPr>
            <a:xfrm>
              <a:off x="7368076" y="1325940"/>
              <a:ext cx="169671" cy="3587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EFAE8FA-03DC-4D25-A21B-A047EAA010FB}"/>
                </a:ext>
              </a:extLst>
            </p:cNvPr>
            <p:cNvSpPr txBox="1"/>
            <p:nvPr/>
          </p:nvSpPr>
          <p:spPr>
            <a:xfrm>
              <a:off x="7061170" y="1172385"/>
              <a:ext cx="3674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Pole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3DC7513-7022-4981-AA50-E5FB85B7AA1B}"/>
                </a:ext>
              </a:extLst>
            </p:cNvPr>
            <p:cNvSpPr txBox="1"/>
            <p:nvPr/>
          </p:nvSpPr>
          <p:spPr>
            <a:xfrm>
              <a:off x="8364012" y="2087372"/>
              <a:ext cx="14782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Steel shim 0.17mm thick + glue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9454D04-800B-4D4B-9066-07824E357448}"/>
                </a:ext>
              </a:extLst>
            </p:cNvPr>
            <p:cNvCxnSpPr>
              <a:cxnSpLocks/>
              <a:endCxn id="41" idx="3"/>
            </p:cNvCxnSpPr>
            <p:nvPr/>
          </p:nvCxnSpPr>
          <p:spPr>
            <a:xfrm flipH="1" flipV="1">
              <a:off x="7738456" y="2141197"/>
              <a:ext cx="690474" cy="538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F69A53C-1350-40B6-B50F-1A8CD777F846}"/>
                </a:ext>
              </a:extLst>
            </p:cNvPr>
            <p:cNvCxnSpPr>
              <a:cxnSpLocks/>
              <a:endCxn id="40" idx="3"/>
            </p:cNvCxnSpPr>
            <p:nvPr/>
          </p:nvCxnSpPr>
          <p:spPr>
            <a:xfrm flipH="1">
              <a:off x="7730532" y="2221927"/>
              <a:ext cx="691302" cy="1213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BA8C07-6E18-4A24-BA0F-65E6D62D66BC}"/>
              </a:ext>
            </a:extLst>
          </p:cNvPr>
          <p:cNvCxnSpPr>
            <a:cxnSpLocks/>
          </p:cNvCxnSpPr>
          <p:nvPr/>
        </p:nvCxnSpPr>
        <p:spPr>
          <a:xfrm flipH="1" flipV="1">
            <a:off x="1017258" y="3687864"/>
            <a:ext cx="825014" cy="63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3222600-9538-4099-9352-C48E463E8727}"/>
              </a:ext>
            </a:extLst>
          </p:cNvPr>
          <p:cNvCxnSpPr/>
          <p:nvPr/>
        </p:nvCxnSpPr>
        <p:spPr>
          <a:xfrm flipH="1" flipV="1">
            <a:off x="1022436" y="3723501"/>
            <a:ext cx="1116920" cy="63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95BF58D-DC2B-4526-A56F-5F61C8217CFF}"/>
              </a:ext>
            </a:extLst>
          </p:cNvPr>
          <p:cNvCxnSpPr>
            <a:cxnSpLocks/>
          </p:cNvCxnSpPr>
          <p:nvPr/>
        </p:nvCxnSpPr>
        <p:spPr>
          <a:xfrm>
            <a:off x="1182552" y="3458449"/>
            <a:ext cx="0" cy="229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3D3D9F9-00C3-480B-B2A8-31E237F44BE4}"/>
              </a:ext>
            </a:extLst>
          </p:cNvPr>
          <p:cNvCxnSpPr>
            <a:cxnSpLocks/>
          </p:cNvCxnSpPr>
          <p:nvPr/>
        </p:nvCxnSpPr>
        <p:spPr>
          <a:xfrm flipV="1">
            <a:off x="1182552" y="3730161"/>
            <a:ext cx="0" cy="1967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3822C9D7-7C20-4381-9160-BB0B3013B9BB}"/>
              </a:ext>
            </a:extLst>
          </p:cNvPr>
          <p:cNvSpPr txBox="1"/>
          <p:nvPr/>
        </p:nvSpPr>
        <p:spPr>
          <a:xfrm>
            <a:off x="72708" y="3777650"/>
            <a:ext cx="1159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Magnet recess 0.14mm</a:t>
            </a:r>
          </a:p>
          <a:p>
            <a:r>
              <a:rPr lang="en-US" sz="800" dirty="0"/>
              <a:t>Needs to be ≥ 0.3mm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682DD7D-AAB4-4AAB-99F8-CB488A1BAC3C}"/>
              </a:ext>
            </a:extLst>
          </p:cNvPr>
          <p:cNvSpPr txBox="1"/>
          <p:nvPr/>
        </p:nvSpPr>
        <p:spPr>
          <a:xfrm>
            <a:off x="4625122" y="1625493"/>
            <a:ext cx="45188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If installed As Is, the shims will reduce the gap.</a:t>
            </a:r>
          </a:p>
          <a:p>
            <a:endParaRPr lang="en-US" sz="1600" dirty="0"/>
          </a:p>
          <a:p>
            <a:r>
              <a:rPr lang="en-US" sz="1600" dirty="0"/>
              <a:t>Options:</a:t>
            </a:r>
          </a:p>
          <a:p>
            <a:r>
              <a:rPr lang="en-US" sz="1600" dirty="0"/>
              <a:t>1. Set encoders offsets so that the real gap is bigger (significant reduction in the main field).</a:t>
            </a:r>
          </a:p>
          <a:p>
            <a:r>
              <a:rPr lang="en-US" sz="1600" dirty="0"/>
              <a:t>2. Modify the magnet keeper drawings so that the       magnets will be </a:t>
            </a:r>
            <a:r>
              <a:rPr lang="en-US" sz="1600"/>
              <a:t>recessed </a:t>
            </a:r>
            <a:r>
              <a:rPr lang="en-US" sz="1600" smtClean="0"/>
              <a:t>300µm </a:t>
            </a:r>
            <a:r>
              <a:rPr lang="en-US" sz="1600" dirty="0"/>
              <a:t>w.r.t. the poles.</a:t>
            </a:r>
          </a:p>
          <a:p>
            <a:r>
              <a:rPr lang="en-US" sz="1600" dirty="0"/>
              <a:t>(small reduction in the main field)</a:t>
            </a:r>
          </a:p>
          <a:p>
            <a:r>
              <a:rPr lang="en-US" sz="1600" dirty="0"/>
              <a:t>3. Assemble the magnet modules so that all poles are shifted up from the nominal position by 150µm. </a:t>
            </a:r>
          </a:p>
          <a:p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5316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28CB39-2409-45CA-B214-4B621B1777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82B7A6-B9E6-4213-9616-2DB98517D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784" y="0"/>
            <a:ext cx="7886700" cy="81915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CMM measurements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F22902D-B3B6-47A4-907D-02D061F4B4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7435332"/>
              </p:ext>
            </p:extLst>
          </p:nvPr>
        </p:nvGraphicFramePr>
        <p:xfrm>
          <a:off x="1062394" y="987194"/>
          <a:ext cx="2983528" cy="1790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C83691B-56F2-458E-B35F-3264FEFB21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9418240"/>
              </p:ext>
            </p:extLst>
          </p:nvPr>
        </p:nvGraphicFramePr>
        <p:xfrm>
          <a:off x="4503122" y="987194"/>
          <a:ext cx="2983528" cy="187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EE2BE5C-717A-4D39-99B5-0F78184EA8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1479331"/>
              </p:ext>
            </p:extLst>
          </p:nvPr>
        </p:nvGraphicFramePr>
        <p:xfrm>
          <a:off x="1062394" y="2808850"/>
          <a:ext cx="2781631" cy="1790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910B18A-3DEF-416D-8ECC-33BD2B584B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689194"/>
              </p:ext>
            </p:extLst>
          </p:nvPr>
        </p:nvGraphicFramePr>
        <p:xfrm>
          <a:off x="4625605" y="2862262"/>
          <a:ext cx="2743200" cy="1683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2305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0233"/>
            <a:ext cx="7886700" cy="808917"/>
          </a:xfrm>
        </p:spPr>
        <p:txBody>
          <a:bodyPr>
            <a:normAutofit/>
          </a:bodyPr>
          <a:lstStyle/>
          <a:p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405EC6-443D-449B-BDA5-2364D5426F7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79" y="2990851"/>
            <a:ext cx="2490470" cy="1776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67CD98-08D8-4BE9-BB54-8522770F1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882658"/>
            <a:ext cx="2470149" cy="18526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A0B630-857C-4F13-A9A6-4E0830623975}"/>
              </a:ext>
            </a:extLst>
          </p:cNvPr>
          <p:cNvSpPr txBox="1"/>
          <p:nvPr/>
        </p:nvSpPr>
        <p:spPr>
          <a:xfrm>
            <a:off x="4800600" y="1596856"/>
            <a:ext cx="2580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Field integrals are the same.</a:t>
            </a:r>
          </a:p>
          <a:p>
            <a:r>
              <a:rPr lang="en-US" sz="1600" dirty="0"/>
              <a:t>Main field reduction is small.</a:t>
            </a:r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43C9D186-DB47-4C38-AEE6-01DBB875D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089958"/>
              </p:ext>
            </p:extLst>
          </p:nvPr>
        </p:nvGraphicFramePr>
        <p:xfrm>
          <a:off x="4267200" y="2674838"/>
          <a:ext cx="41148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59372457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57414392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460188708"/>
                    </a:ext>
                  </a:extLst>
                </a:gridCol>
              </a:tblGrid>
              <a:tr h="25511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PRD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After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225708"/>
                  </a:ext>
                </a:extLst>
              </a:tr>
              <a:tr h="2551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9.69  (5.2%)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9.64 (4.7%)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06058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DA18BC0-3467-4456-BCAC-82088A5B265E}"/>
              </a:ext>
            </a:extLst>
          </p:cNvPr>
          <p:cNvSpPr txBox="1"/>
          <p:nvPr/>
        </p:nvSpPr>
        <p:spPr>
          <a:xfrm>
            <a:off x="5733284" y="2383393"/>
            <a:ext cx="1182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Undulator K</a:t>
            </a:r>
          </a:p>
        </p:txBody>
      </p:sp>
    </p:spTree>
    <p:extLst>
      <p:ext uri="{BB962C8B-B14F-4D97-AF65-F5344CB8AC3E}">
        <p14:creationId xmlns:p14="http://schemas.microsoft.com/office/powerpoint/2010/main" val="335544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0233"/>
            <a:ext cx="7886700" cy="808917"/>
          </a:xfrm>
        </p:spPr>
        <p:txBody>
          <a:bodyPr>
            <a:normAutofit/>
          </a:bodyPr>
          <a:lstStyle/>
          <a:p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Tuning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E850B7-4BA4-468F-B1BB-3AF252FF464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2827922"/>
            <a:ext cx="2470149" cy="1712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3862F4-AE4F-4C2F-B660-24680BFB8D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6" y="1064926"/>
            <a:ext cx="2470149" cy="164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C69C50-75DB-4ED2-B441-32AE006D8CE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791430"/>
            <a:ext cx="2981325" cy="2072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350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0233"/>
            <a:ext cx="7886700" cy="808917"/>
          </a:xfrm>
        </p:spPr>
        <p:txBody>
          <a:bodyPr>
            <a:normAutofit/>
          </a:bodyPr>
          <a:lstStyle/>
          <a:p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Tuning Challenges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9D5239-12A2-4157-AE6A-58F2579716A8}"/>
              </a:ext>
            </a:extLst>
          </p:cNvPr>
          <p:cNvSpPr txBox="1"/>
          <p:nvPr/>
        </p:nvSpPr>
        <p:spPr>
          <a:xfrm>
            <a:off x="38100" y="1183273"/>
            <a:ext cx="56959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/>
              <a:t>The pole adjustment works fine. There will be no access to the side screws near the frame vertical supports. A special tuning fixture is needed, like a fixture for HXUs.</a:t>
            </a:r>
          </a:p>
          <a:p>
            <a:pPr marL="342900" indent="-342900">
              <a:buAutoNum type="arabicPeriod" startAt="2"/>
            </a:pPr>
            <a:r>
              <a:rPr lang="en-US" sz="1600" dirty="0"/>
              <a:t>Small slugs’ installation is fine.</a:t>
            </a:r>
          </a:p>
          <a:p>
            <a:pPr marL="342900" indent="-342900">
              <a:buAutoNum type="arabicPeriod" startAt="2"/>
            </a:pPr>
            <a:r>
              <a:rPr lang="en-US" sz="1600" dirty="0"/>
              <a:t>Large slugs are very difficult to work with, especially vertical ones. They are tending to flip over inside a hole and fly into the gap. We had one broken in half. We would like the slug diameter to be reduced and to have slugs with </a:t>
            </a:r>
          </a:p>
          <a:p>
            <a:r>
              <a:rPr lang="en-US" sz="1600" dirty="0"/>
              <a:t>       height &gt; diameter.</a:t>
            </a:r>
          </a:p>
          <a:p>
            <a:r>
              <a:rPr lang="en-US" sz="1600" dirty="0"/>
              <a:t>4.    Steel shims are easy to install/glue because the force keeps   them in place at large gap.</a:t>
            </a:r>
          </a:p>
        </p:txBody>
      </p:sp>
      <p:pic>
        <p:nvPicPr>
          <p:cNvPr id="6" name="Picture 5" descr="A picture containing indoor, bathroom, sink&#10;&#10;Description automatically generated">
            <a:extLst>
              <a:ext uri="{FF2B5EF4-FFF2-40B4-BE49-F238E27FC236}">
                <a16:creationId xmlns:a16="http://schemas.microsoft.com/office/drawing/2014/main" id="{1A266F99-6666-4D20-840F-6D9645017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805"/>
          <a:stretch/>
        </p:blipFill>
        <p:spPr>
          <a:xfrm>
            <a:off x="5962650" y="3209925"/>
            <a:ext cx="2781300" cy="1485108"/>
          </a:xfrm>
          <a:prstGeom prst="rect">
            <a:avLst/>
          </a:prstGeom>
        </p:spPr>
      </p:pic>
      <p:pic>
        <p:nvPicPr>
          <p:cNvPr id="13" name="Picture 12" descr="A picture containing indoor, several&#10;&#10;Description automatically generated">
            <a:extLst>
              <a:ext uri="{FF2B5EF4-FFF2-40B4-BE49-F238E27FC236}">
                <a16:creationId xmlns:a16="http://schemas.microsoft.com/office/drawing/2014/main" id="{84FC9A8A-583D-4455-9204-BEA35A12E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971550"/>
            <a:ext cx="27813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37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272A8D-84F4-4618-82B8-B899965F25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04D45A-2046-4B72-9CE4-363623D5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44"/>
            <a:ext cx="7886700" cy="99417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1" y="1123950"/>
            <a:ext cx="784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/>
              <a:t>Steel shims are desirable because in combination with other shims the correct shim signatures for the main field and the skew quadrupole could be produced . </a:t>
            </a:r>
          </a:p>
          <a:p>
            <a:pPr marL="342900" indent="-342900">
              <a:buAutoNum type="arabicPeriod"/>
            </a:pPr>
            <a:r>
              <a:rPr lang="en-US" sz="1600" dirty="0"/>
              <a:t>After moving the pole up by 150µm, the main field on axis at 7.2mm gap reduced by a 0.5% but is still stronger than needed by ~4.7%. The field integrals are the same.</a:t>
            </a:r>
          </a:p>
          <a:p>
            <a:pPr marL="342900" indent="-342900">
              <a:buAutoNum type="arabicPeriod"/>
            </a:pPr>
            <a:r>
              <a:rPr lang="en-US" sz="1600" dirty="0"/>
              <a:t>The short prototype was successfully tuned using combinations of pole motion, slugs, and steel shims.</a:t>
            </a:r>
          </a:p>
          <a:p>
            <a:pPr marL="342900" indent="-342900">
              <a:buAutoNum type="arabicPeriod"/>
            </a:pPr>
            <a:r>
              <a:rPr lang="en-US" sz="1600" dirty="0"/>
              <a:t>It is desirable to modify the magnet keeper drawing to make the pole/magnet recess of 300µm for steel shim use.</a:t>
            </a:r>
          </a:p>
          <a:p>
            <a:pPr marL="342900" indent="-342900">
              <a:buAutoNum type="arabicPeriod"/>
            </a:pPr>
            <a:r>
              <a:rPr lang="en-US" sz="1600" dirty="0"/>
              <a:t>The large slugs are too big for safe work close to the gap. Reducing the slugs’ diameter would be desirable.</a:t>
            </a:r>
          </a:p>
          <a:p>
            <a:pPr marL="342900" indent="-342900">
              <a:buAutoNum type="arabicPeriod"/>
            </a:pPr>
            <a:r>
              <a:rPr lang="en-US" sz="1600" dirty="0"/>
              <a:t>A tuning fixture like for HXUs is needed to adjust poles in areas close to the frame vertical supports.</a:t>
            </a:r>
          </a:p>
          <a:p>
            <a:r>
              <a:rPr lang="en-US" sz="1600" dirty="0"/>
              <a:t>7.    The next step will be testing the Hall probe accuracy measurements.</a:t>
            </a:r>
          </a:p>
          <a:p>
            <a:pPr marL="342900" indent="-342900">
              <a:buAutoNum type="arabicPeriod" startAt="2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68179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530</Words>
  <Application>Microsoft Office PowerPoint</Application>
  <PresentationFormat>On-screen Show (16:9)</PresentationFormat>
  <Paragraphs>83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   Short prototype measurements (steel shims, poles re-positioning and tuning)</vt:lpstr>
      <vt:lpstr>Outline</vt:lpstr>
      <vt:lpstr>Steel shim signatures</vt:lpstr>
      <vt:lpstr>Steel shim installation </vt:lpstr>
      <vt:lpstr>CMM measurements</vt:lpstr>
      <vt:lpstr>Measurements</vt:lpstr>
      <vt:lpstr>Tuning</vt:lpstr>
      <vt:lpstr>Tuning Challenges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2018-12-07T23:44:51Z</cp:lastPrinted>
  <dcterms:created xsi:type="dcterms:W3CDTF">2012-06-11T23:48:53Z</dcterms:created>
  <dcterms:modified xsi:type="dcterms:W3CDTF">2021-11-02T20:55:30Z</dcterms:modified>
</cp:coreProperties>
</file>