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761" r:id="rId1"/>
  </p:sldMasterIdLst>
  <p:notesMasterIdLst>
    <p:notesMasterId r:id="rId6"/>
  </p:notesMasterIdLst>
  <p:handoutMasterIdLst>
    <p:handoutMasterId r:id="rId7"/>
  </p:handoutMasterIdLst>
  <p:sldIdLst>
    <p:sldId id="269" r:id="rId2"/>
    <p:sldId id="279" r:id="rId3"/>
    <p:sldId id="291" r:id="rId4"/>
    <p:sldId id="288" r:id="rId5"/>
  </p:sldIdLst>
  <p:sldSz cx="9144000" cy="5143500" type="screen16x9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">
          <p15:clr>
            <a:srgbClr val="A4A3A4"/>
          </p15:clr>
        </p15:guide>
        <p15:guide id="2" orient="horz" pos="971">
          <p15:clr>
            <a:srgbClr val="A4A3A4"/>
          </p15:clr>
        </p15:guide>
        <p15:guide id="3" orient="horz" pos="2809">
          <p15:clr>
            <a:srgbClr val="A4A3A4"/>
          </p15:clr>
        </p15:guide>
        <p15:guide id="4" orient="horz" pos="2985">
          <p15:clr>
            <a:srgbClr val="A4A3A4"/>
          </p15:clr>
        </p15:guide>
        <p15:guide id="5" orient="horz" pos="789">
          <p15:clr>
            <a:srgbClr val="A4A3A4"/>
          </p15:clr>
        </p15:guide>
        <p15:guide id="6" orient="horz" pos="1332" userDrawn="1">
          <p15:clr>
            <a:srgbClr val="A4A3A4"/>
          </p15:clr>
        </p15:guide>
        <p15:guide id="7" orient="horz" pos="3137">
          <p15:clr>
            <a:srgbClr val="A4A3A4"/>
          </p15:clr>
        </p15:guide>
        <p15:guide id="8" orient="horz" pos="425">
          <p15:clr>
            <a:srgbClr val="A4A3A4"/>
          </p15:clr>
        </p15:guide>
        <p15:guide id="9" orient="horz" pos="2106">
          <p15:clr>
            <a:srgbClr val="A4A3A4"/>
          </p15:clr>
        </p15:guide>
        <p15:guide id="10" pos="2880">
          <p15:clr>
            <a:srgbClr val="A4A3A4"/>
          </p15:clr>
        </p15:guide>
        <p15:guide id="11" pos="363">
          <p15:clr>
            <a:srgbClr val="A4A3A4"/>
          </p15:clr>
        </p15:guide>
        <p15:guide id="12" pos="5396">
          <p15:clr>
            <a:srgbClr val="A4A3A4"/>
          </p15:clr>
        </p15:guide>
        <p15:guide id="13" pos="282">
          <p15:clr>
            <a:srgbClr val="A4A3A4"/>
          </p15:clr>
        </p15:guide>
        <p15:guide id="14" pos="3784">
          <p15:clr>
            <a:srgbClr val="A4A3A4"/>
          </p15:clr>
        </p15:guide>
        <p15:guide id="15" pos="3736">
          <p15:clr>
            <a:srgbClr val="A4A3A4"/>
          </p15:clr>
        </p15:guide>
        <p15:guide id="16" pos="2179">
          <p15:clr>
            <a:srgbClr val="A4A3A4"/>
          </p15:clr>
        </p15:guide>
        <p15:guide id="17" pos="5464">
          <p15:clr>
            <a:srgbClr val="A4A3A4"/>
          </p15:clr>
        </p15:guide>
        <p15:guide id="18" pos="38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C295"/>
    <a:srgbClr val="A79E70"/>
    <a:srgbClr val="DB5807"/>
    <a:srgbClr val="F66308"/>
    <a:srgbClr val="E17000"/>
    <a:srgbClr val="981E32"/>
    <a:srgbClr val="FFFFFF"/>
    <a:srgbClr val="C75B12"/>
    <a:srgbClr val="5B8F22"/>
    <a:srgbClr val="4D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3" autoAdjust="0"/>
    <p:restoredTop sz="94685" autoAdjust="0"/>
  </p:normalViewPr>
  <p:slideViewPr>
    <p:cSldViewPr snapToObjects="1" showGuides="1">
      <p:cViewPr varScale="1">
        <p:scale>
          <a:sx n="124" d="100"/>
          <a:sy n="124" d="100"/>
        </p:scale>
        <p:origin x="222" y="102"/>
      </p:cViewPr>
      <p:guideLst>
        <p:guide orient="horz" pos="245"/>
        <p:guide orient="horz" pos="971"/>
        <p:guide orient="horz" pos="2809"/>
        <p:guide orient="horz" pos="2985"/>
        <p:guide orient="horz" pos="789"/>
        <p:guide orient="horz" pos="1332"/>
        <p:guide orient="horz" pos="3137"/>
        <p:guide orient="horz" pos="425"/>
        <p:guide orient="horz" pos="2106"/>
        <p:guide pos="2880"/>
        <p:guide pos="363"/>
        <p:guide pos="5396"/>
        <p:guide pos="282"/>
        <p:guide pos="3784"/>
        <p:guide pos="3736"/>
        <p:guide pos="2179"/>
        <p:guide pos="5464"/>
        <p:guide pos="38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85" d="100"/>
          <a:sy n="85" d="100"/>
        </p:scale>
        <p:origin x="-313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mfstorage\ddrive\magdata\LCLS-II-HE\Undulator\SXU_1M_PROTOTYPE\Hall%20Probe%20Calibr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Change in undulator K</a:t>
            </a:r>
          </a:p>
        </c:rich>
      </c:tx>
      <c:layout>
        <c:manualLayout>
          <c:xMode val="edge"/>
          <c:yMode val="edge"/>
          <c:x val="0.3613893208916537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9525" cap="rnd">
              <a:solidFill>
                <a:srgbClr val="002060"/>
              </a:solidFill>
              <a:prstDash val="dashDot"/>
              <a:round/>
            </a:ln>
            <a:effectLst/>
          </c:spPr>
          <c:marker>
            <c:symbol val="circle"/>
            <c:size val="4"/>
            <c:spPr>
              <a:solidFill>
                <a:srgbClr val="002060"/>
              </a:solidFill>
              <a:ln w="3175">
                <a:noFill/>
              </a:ln>
              <a:effectLst/>
            </c:spPr>
          </c:marker>
          <c:trendline>
            <c:spPr>
              <a:ln w="12700" cap="rnd">
                <a:solidFill>
                  <a:srgbClr val="C00000"/>
                </a:solidFill>
                <a:prstDash val="lgDashDot"/>
              </a:ln>
              <a:effectLst/>
            </c:spPr>
            <c:trendlineType val="poly"/>
            <c:order val="2"/>
            <c:dispRSqr val="0"/>
            <c:dispEq val="0"/>
          </c:trendline>
          <c:xVal>
            <c:numRef>
              <c:f>Sheet1!$A$3:$A$14</c:f>
              <c:numCache>
                <c:formatCode>m/d/yy\ h:mm;@</c:formatCode>
                <c:ptCount val="12"/>
                <c:pt idx="0">
                  <c:v>44494.652777777781</c:v>
                </c:pt>
                <c:pt idx="1">
                  <c:v>44495.359722222223</c:v>
                </c:pt>
                <c:pt idx="2">
                  <c:v>44495.631944444445</c:v>
                </c:pt>
                <c:pt idx="3">
                  <c:v>44496.606944444444</c:v>
                </c:pt>
                <c:pt idx="4">
                  <c:v>44497.363888888889</c:v>
                </c:pt>
                <c:pt idx="5">
                  <c:v>44497.675000000003</c:v>
                </c:pt>
                <c:pt idx="6">
                  <c:v>44498.623611111114</c:v>
                </c:pt>
                <c:pt idx="7">
                  <c:v>44498.624305555553</c:v>
                </c:pt>
                <c:pt idx="8">
                  <c:v>44501.387499999997</c:v>
                </c:pt>
                <c:pt idx="9">
                  <c:v>44502.384722222225</c:v>
                </c:pt>
                <c:pt idx="10">
                  <c:v>44502.384722222225</c:v>
                </c:pt>
                <c:pt idx="11">
                  <c:v>44503.361111111109</c:v>
                </c:pt>
              </c:numCache>
            </c:numRef>
          </c:xVal>
          <c:yVal>
            <c:numRef>
              <c:f>Sheet1!$I$3:$I$14</c:f>
              <c:numCache>
                <c:formatCode>0.0</c:formatCode>
                <c:ptCount val="12"/>
                <c:pt idx="0">
                  <c:v>0</c:v>
                </c:pt>
                <c:pt idx="1">
                  <c:v>1.1118475644391193</c:v>
                </c:pt>
                <c:pt idx="2">
                  <c:v>1.3729909911223561</c:v>
                </c:pt>
                <c:pt idx="3">
                  <c:v>0.89054667397995424</c:v>
                </c:pt>
                <c:pt idx="4">
                  <c:v>1.0982131955925023</c:v>
                </c:pt>
                <c:pt idx="5">
                  <c:v>1.3174073884105091</c:v>
                </c:pt>
                <c:pt idx="6">
                  <c:v>2.8200446550769334</c:v>
                </c:pt>
                <c:pt idx="7">
                  <c:v>2.813754023992654</c:v>
                </c:pt>
                <c:pt idx="8">
                  <c:v>3.6105042919164285</c:v>
                </c:pt>
                <c:pt idx="9">
                  <c:v>3.0307762216402971</c:v>
                </c:pt>
                <c:pt idx="10">
                  <c:v>2.8085118253759154</c:v>
                </c:pt>
                <c:pt idx="11">
                  <c:v>3.0569859942847248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C75-4603-9E2C-2DBE8672B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1249487"/>
        <c:axId val="541249903"/>
      </c:scatterChart>
      <c:valAx>
        <c:axId val="5412494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Measurement Date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/d/yyyy" sourceLinked="0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249903"/>
        <c:crosses val="autoZero"/>
        <c:crossBetween val="midCat"/>
        <c:majorUnit val="2"/>
        <c:minorUnit val="0.1"/>
      </c:valAx>
      <c:valAx>
        <c:axId val="541249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∆K/K *10</a:t>
                </a:r>
                <a:r>
                  <a:rPr lang="en-US" baseline="30000"/>
                  <a:t>4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2494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BF33E-D9A7-42CC-B598-9AD8356CBB5A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AAB5D-0CC4-45A8-B4B6-0B8B738A4E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699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58700-9FA2-48CE-AC88-D71D45EB490A}" type="datetimeFigureOut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BC4E5-2BC1-4F43-85DD-A1B8F74CB7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4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BC4E5-2BC1-4F43-85DD-A1B8F74CB7E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76903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15042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26004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FEBBD4D-A077-694F-949C-816E31DDFCB4}"/>
              </a:ext>
            </a:extLst>
          </p:cNvPr>
          <p:cNvSpPr/>
          <p:nvPr userDrawn="1"/>
        </p:nvSpPr>
        <p:spPr>
          <a:xfrm>
            <a:off x="0" y="4371107"/>
            <a:ext cx="9144000" cy="7723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line dot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8" y="-3597"/>
            <a:ext cx="9143245" cy="5150695"/>
          </a:xfrm>
          <a:prstGeom prst="rect">
            <a:avLst/>
          </a:prstGeom>
        </p:spPr>
      </p:pic>
      <p:pic>
        <p:nvPicPr>
          <p:cNvPr id="16" name="logo SLAC">
            <a:extLst>
              <a:ext uri="{FF2B5EF4-FFF2-40B4-BE49-F238E27FC236}">
                <a16:creationId xmlns:a16="http://schemas.microsoft.com/office/drawing/2014/main" id="{9B359C41-4F1D-C34A-A6F5-56B5093A7B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223" y="4566855"/>
            <a:ext cx="2302769" cy="6690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214" y="402432"/>
            <a:ext cx="8008937" cy="1684735"/>
          </a:xfrm>
        </p:spPr>
        <p:txBody>
          <a:bodyPr anchor="b" anchorCtr="0">
            <a:noAutofit/>
          </a:bodyPr>
          <a:lstStyle>
            <a:lvl1pPr>
              <a:defRPr sz="4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056" y="2730330"/>
            <a:ext cx="7989887" cy="1640777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sz="1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57214" y="2066259"/>
            <a:ext cx="8008937" cy="47691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12191F-B767-D04B-9D40-AFF96A3B3B2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77056" y="4566854"/>
            <a:ext cx="2209800" cy="32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027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93954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445472" y="4800600"/>
            <a:ext cx="4126528" cy="235745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LCLS-II Director's Review, February 12-14, 2019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" y="805785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907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10895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Content Placeholder 15"/>
          <p:cNvSpPr>
            <a:spLocks noGrp="1"/>
          </p:cNvSpPr>
          <p:nvPr>
            <p:ph sz="quarter" idx="15"/>
          </p:nvPr>
        </p:nvSpPr>
        <p:spPr>
          <a:xfrm>
            <a:off x="4648200" y="939547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646488" y="939546"/>
            <a:ext cx="2442340" cy="1860804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3646488" y="2914650"/>
            <a:ext cx="2442340" cy="1824038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242954" y="932688"/>
            <a:ext cx="2442340" cy="3799142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457201" y="932688"/>
            <a:ext cx="3013075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9646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6007100" y="932688"/>
            <a:ext cx="2667000" cy="379914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>
          <a:xfrm>
            <a:off x="457200" y="932688"/>
            <a:ext cx="5484812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54724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</p:spPr>
        <p:txBody>
          <a:bodyPr lIns="432000"/>
          <a:lstStyle>
            <a:lvl1pPr>
              <a:defRPr b="1" baseline="0">
                <a:solidFill>
                  <a:srgbClr val="FF0000"/>
                </a:solidFill>
              </a:defRPr>
            </a:lvl1pPr>
          </a:lstStyle>
          <a:p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/>
              <a:t>***INSTRUCTIONS ON HOW TO APPLY IMAGE MASKING TO SLIDE LAYOUT***</a:t>
            </a:r>
            <a:br>
              <a:rPr lang="en-CA" dirty="0"/>
            </a:br>
            <a:r>
              <a:rPr lang="en-CA" dirty="0"/>
              <a:t>STEP 1: Click icon to insert image</a:t>
            </a:r>
            <a:br>
              <a:rPr lang="en-CA" dirty="0"/>
            </a:br>
            <a:r>
              <a:rPr lang="en-CA" dirty="0"/>
              <a:t>STEP 2: Once image is inserted, right-click image, and choose ‘Send to Back’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691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157780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151743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3509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0423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62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2421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195578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3789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F57A4-B789-41AA-B995-919A67F84C3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4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670" r:id="rId14"/>
    <p:sldLayoutId id="2147483675" r:id="rId15"/>
    <p:sldLayoutId id="2147483674" r:id="rId16"/>
    <p:sldLayoutId id="2147483671" r:id="rId17"/>
    <p:sldLayoutId id="2147483672" r:id="rId18"/>
    <p:sldLayoutId id="2147483673" r:id="rId19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304800" y="1862864"/>
            <a:ext cx="8108951" cy="816557"/>
          </a:xfrm>
        </p:spPr>
        <p:txBody>
          <a:bodyPr/>
          <a:lstStyle/>
          <a:p>
            <a:r>
              <a:rPr lang="en-CA" sz="3200" dirty="0"/>
              <a:t/>
            </a:r>
            <a:br>
              <a:rPr lang="en-CA" sz="3200" dirty="0"/>
            </a:br>
            <a:r>
              <a:rPr lang="en-CA" sz="3200" dirty="0"/>
              <a:t/>
            </a:r>
            <a:br>
              <a:rPr lang="en-CA" sz="3200" dirty="0"/>
            </a:br>
            <a:r>
              <a:rPr lang="en-CA" sz="3200" dirty="0"/>
              <a:t/>
            </a:r>
            <a:br>
              <a:rPr lang="en-CA" sz="3200" dirty="0"/>
            </a:br>
            <a:r>
              <a:rPr lang="en-CA" sz="3200" dirty="0"/>
              <a:t>Short prototype measurements</a:t>
            </a:r>
            <a:br>
              <a:rPr lang="en-CA" sz="3200" dirty="0"/>
            </a:br>
            <a:r>
              <a:rPr lang="en-CA" sz="2000" dirty="0" smtClean="0"/>
              <a:t>(Hall probe measurement accuracy)</a:t>
            </a:r>
            <a:endParaRPr lang="en-CA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09444" y="2874086"/>
            <a:ext cx="8008937" cy="553824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Yurii Levashov</a:t>
            </a:r>
          </a:p>
          <a:p>
            <a:pPr marL="0" indent="0">
              <a:buNone/>
            </a:pPr>
            <a:r>
              <a:rPr lang="en-US" sz="1200" dirty="0"/>
              <a:t>11/2/2021</a:t>
            </a:r>
          </a:p>
          <a:p>
            <a:endParaRPr lang="en-CA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3724102" y="49938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30" y="209550"/>
            <a:ext cx="5073070" cy="14422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3016222"/>
            <a:ext cx="2133599" cy="19776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551" y="3295853"/>
            <a:ext cx="2133600" cy="35275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849677"/>
            <a:ext cx="2131523" cy="6661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422" y="4005049"/>
            <a:ext cx="1711157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7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0233"/>
            <a:ext cx="7886700" cy="808917"/>
          </a:xfrm>
        </p:spPr>
        <p:txBody>
          <a:bodyPr>
            <a:normAutofit/>
          </a:bodyPr>
          <a:lstStyle/>
          <a:p>
            <a:r>
              <a:rPr lang="en-CA" sz="2400" b="1" dirty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0" y="931863"/>
            <a:ext cx="7620000" cy="3800475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Steel shims signatures</a:t>
            </a:r>
          </a:p>
          <a:p>
            <a:pPr lvl="1"/>
            <a:r>
              <a:rPr lang="en-US" sz="2000" dirty="0"/>
              <a:t>Steel shim installation options</a:t>
            </a:r>
          </a:p>
          <a:p>
            <a:pPr lvl="1"/>
            <a:r>
              <a:rPr lang="en-US" sz="2000" dirty="0"/>
              <a:t>Poles’ re-positioning </a:t>
            </a:r>
          </a:p>
          <a:p>
            <a:pPr lvl="1"/>
            <a:r>
              <a:rPr lang="en-US" sz="2000" dirty="0"/>
              <a:t>Measurements</a:t>
            </a:r>
          </a:p>
          <a:p>
            <a:pPr lvl="1"/>
            <a:r>
              <a:rPr lang="en-US" sz="2000" dirty="0"/>
              <a:t>Tuning challenges</a:t>
            </a:r>
          </a:p>
          <a:p>
            <a:pPr lvl="1"/>
            <a:r>
              <a:rPr lang="en-US" sz="2000" dirty="0"/>
              <a:t>Summary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1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0233"/>
            <a:ext cx="7886700" cy="808917"/>
          </a:xfrm>
        </p:spPr>
        <p:txBody>
          <a:bodyPr>
            <a:normAutofit/>
          </a:bodyPr>
          <a:lstStyle/>
          <a:p>
            <a:r>
              <a:rPr lang="en-C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 measurements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D832D0F-443E-43DC-8DA5-E58D19788A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6832983"/>
              </p:ext>
            </p:extLst>
          </p:nvPr>
        </p:nvGraphicFramePr>
        <p:xfrm>
          <a:off x="1509712" y="1200150"/>
          <a:ext cx="61245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7" name="Group 26"/>
          <p:cNvGrpSpPr/>
          <p:nvPr/>
        </p:nvGrpSpPr>
        <p:grpSpPr>
          <a:xfrm>
            <a:off x="4500566" y="2214565"/>
            <a:ext cx="1571622" cy="1295397"/>
            <a:chOff x="4500566" y="2214565"/>
            <a:chExt cx="1571622" cy="1295397"/>
          </a:xfrm>
        </p:grpSpPr>
        <p:sp>
          <p:nvSpPr>
            <p:cNvPr id="21" name="TextBox 26">
              <a:extLst>
                <a:ext uri="{FF2B5EF4-FFF2-40B4-BE49-F238E27FC236}">
                  <a16:creationId xmlns:a16="http://schemas.microsoft.com/office/drawing/2014/main" id="{B48230B2-89BA-425D-B393-15D10E5E4652}"/>
                </a:ext>
              </a:extLst>
            </p:cNvPr>
            <p:cNvSpPr txBox="1"/>
            <p:nvPr/>
          </p:nvSpPr>
          <p:spPr>
            <a:xfrm>
              <a:off x="4652963" y="2871787"/>
              <a:ext cx="1419225" cy="6381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00" dirty="0"/>
                <a:t>Two points;</a:t>
              </a:r>
            </a:p>
            <a:p>
              <a:r>
                <a:rPr lang="en-US" sz="800" dirty="0"/>
                <a:t>different calibrations,</a:t>
              </a:r>
            </a:p>
            <a:p>
              <a:r>
                <a:rPr lang="en-US" sz="800" dirty="0"/>
                <a:t>Run34 &amp; Run35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D08C1D53-B933-4BF0-94F6-8B6303FD9CDF}"/>
                </a:ext>
              </a:extLst>
            </p:cNvPr>
            <p:cNvCxnSpPr/>
            <p:nvPr/>
          </p:nvCxnSpPr>
          <p:spPr>
            <a:xfrm flipH="1" flipV="1">
              <a:off x="4500566" y="2214565"/>
              <a:ext cx="276222" cy="666748"/>
            </a:xfrm>
            <a:prstGeom prst="straightConnector1">
              <a:avLst/>
            </a:prstGeom>
            <a:ln>
              <a:solidFill>
                <a:sysClr val="windowText" lastClr="00000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2514601" y="2100263"/>
            <a:ext cx="3852862" cy="1266825"/>
            <a:chOff x="2514601" y="2100263"/>
            <a:chExt cx="3852862" cy="1266825"/>
          </a:xfrm>
        </p:grpSpPr>
        <p:sp>
          <p:nvSpPr>
            <p:cNvPr id="24" name="TextBox 60">
              <a:extLst>
                <a:ext uri="{FF2B5EF4-FFF2-40B4-BE49-F238E27FC236}">
                  <a16:creationId xmlns:a16="http://schemas.microsoft.com/office/drawing/2014/main" id="{F6CF072B-43E2-4D3B-93A6-62DCE38A5C03}"/>
                </a:ext>
              </a:extLst>
            </p:cNvPr>
            <p:cNvSpPr txBox="1"/>
            <p:nvPr/>
          </p:nvSpPr>
          <p:spPr>
            <a:xfrm>
              <a:off x="5262563" y="2309813"/>
              <a:ext cx="866775" cy="35242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00" dirty="0"/>
                <a:t>Initial calibration,</a:t>
              </a:r>
            </a:p>
            <a:p>
              <a:r>
                <a:rPr lang="en-US" sz="800" dirty="0"/>
                <a:t>Run32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4646C999-C942-4253-B174-BBDEBD71B333}"/>
                </a:ext>
              </a:extLst>
            </p:cNvPr>
            <p:cNvCxnSpPr/>
            <p:nvPr/>
          </p:nvCxnSpPr>
          <p:spPr>
            <a:xfrm flipV="1">
              <a:off x="6043613" y="2100263"/>
              <a:ext cx="323850" cy="238126"/>
            </a:xfrm>
            <a:prstGeom prst="straightConnector1">
              <a:avLst/>
            </a:prstGeom>
            <a:ln>
              <a:solidFill>
                <a:sysClr val="windowText" lastClr="00000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646C999-C942-4253-B174-BBDEBD71B333}"/>
                </a:ext>
              </a:extLst>
            </p:cNvPr>
            <p:cNvCxnSpPr>
              <a:stCxn id="24" idx="1"/>
            </p:cNvCxnSpPr>
            <p:nvPr/>
          </p:nvCxnSpPr>
          <p:spPr>
            <a:xfrm flipH="1">
              <a:off x="2514601" y="2486026"/>
              <a:ext cx="2747962" cy="881062"/>
            </a:xfrm>
            <a:prstGeom prst="straightConnector1">
              <a:avLst/>
            </a:prstGeom>
            <a:ln>
              <a:solidFill>
                <a:sysClr val="windowText" lastClr="00000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2185988" y="1482185"/>
            <a:ext cx="4245769" cy="1894428"/>
            <a:chOff x="2185988" y="1482185"/>
            <a:chExt cx="4245769" cy="1894428"/>
          </a:xfrm>
        </p:grpSpPr>
        <p:sp>
          <p:nvSpPr>
            <p:cNvPr id="13" name="TextBox 5">
              <a:extLst>
                <a:ext uri="{FF2B5EF4-FFF2-40B4-BE49-F238E27FC236}">
                  <a16:creationId xmlns:a16="http://schemas.microsoft.com/office/drawing/2014/main" id="{538EA8F7-699E-4B16-8236-6B747EABF183}"/>
                </a:ext>
              </a:extLst>
            </p:cNvPr>
            <p:cNvSpPr txBox="1"/>
            <p:nvPr/>
          </p:nvSpPr>
          <p:spPr>
            <a:xfrm>
              <a:off x="2185988" y="1677462"/>
              <a:ext cx="800100" cy="34290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00" dirty="0">
                  <a:solidFill>
                    <a:srgbClr val="00B050"/>
                  </a:solidFill>
                </a:rPr>
                <a:t>       Probe</a:t>
              </a:r>
            </a:p>
            <a:p>
              <a:r>
                <a:rPr lang="en-US" sz="800" baseline="0" dirty="0">
                  <a:solidFill>
                    <a:srgbClr val="00B050"/>
                  </a:solidFill>
                </a:rPr>
                <a:t> Re-calibrated</a:t>
              </a:r>
              <a:endParaRPr lang="en-US" sz="800" dirty="0">
                <a:solidFill>
                  <a:srgbClr val="00B050"/>
                </a:solidFill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07EFD444-077F-46B0-A64B-B388AAE07818}"/>
                </a:ext>
              </a:extLst>
            </p:cNvPr>
            <p:cNvCxnSpPr/>
            <p:nvPr/>
          </p:nvCxnSpPr>
          <p:spPr>
            <a:xfrm>
              <a:off x="2938463" y="1909763"/>
              <a:ext cx="942975" cy="180975"/>
            </a:xfrm>
            <a:prstGeom prst="straightConnector1">
              <a:avLst/>
            </a:prstGeom>
            <a:ln w="3175">
              <a:solidFill>
                <a:srgbClr val="00B05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2E62AA02-854F-4AC9-9F47-564F45F02866}"/>
                </a:ext>
              </a:extLst>
            </p:cNvPr>
            <p:cNvCxnSpPr/>
            <p:nvPr/>
          </p:nvCxnSpPr>
          <p:spPr>
            <a:xfrm>
              <a:off x="2862263" y="1890713"/>
              <a:ext cx="1447800" cy="95250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A048B2E8-99E6-4E43-A59C-7BE5FEE043BA}"/>
                </a:ext>
              </a:extLst>
            </p:cNvPr>
            <p:cNvCxnSpPr/>
            <p:nvPr/>
          </p:nvCxnSpPr>
          <p:spPr>
            <a:xfrm flipV="1">
              <a:off x="2871788" y="1728788"/>
              <a:ext cx="3343275" cy="180975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C3229F5E-2798-4305-8D31-747B85BA39CF}"/>
                </a:ext>
              </a:extLst>
            </p:cNvPr>
            <p:cNvCxnSpPr/>
            <p:nvPr/>
          </p:nvCxnSpPr>
          <p:spPr>
            <a:xfrm>
              <a:off x="2862263" y="1900238"/>
              <a:ext cx="381000" cy="185738"/>
            </a:xfrm>
            <a:prstGeom prst="straightConnector1">
              <a:avLst/>
            </a:prstGeom>
            <a:ln w="3175">
              <a:solidFill>
                <a:srgbClr val="00B05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3026568" y="1482185"/>
              <a:ext cx="3405189" cy="1894428"/>
              <a:chOff x="3026568" y="1482185"/>
              <a:chExt cx="3405189" cy="1894428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15B84CC5-AC5F-4E6A-8AA4-C9EF578E9758}"/>
                  </a:ext>
                </a:extLst>
              </p:cNvPr>
              <p:cNvCxnSpPr/>
              <p:nvPr/>
            </p:nvCxnSpPr>
            <p:spPr>
              <a:xfrm>
                <a:off x="3243263" y="1652588"/>
                <a:ext cx="9525" cy="1724025"/>
              </a:xfrm>
              <a:prstGeom prst="line">
                <a:avLst/>
              </a:prstGeom>
              <a:ln w="9525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36F237C-228F-4D63-AC56-E7B6EA44249F}"/>
                  </a:ext>
                </a:extLst>
              </p:cNvPr>
              <p:cNvCxnSpPr/>
              <p:nvPr/>
            </p:nvCxnSpPr>
            <p:spPr>
              <a:xfrm>
                <a:off x="3900488" y="1652588"/>
                <a:ext cx="9525" cy="1724025"/>
              </a:xfrm>
              <a:prstGeom prst="line">
                <a:avLst/>
              </a:prstGeom>
              <a:ln w="9525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BE11D159-04FB-44BD-9C98-ED661BA7F560}"/>
                  </a:ext>
                </a:extLst>
              </p:cNvPr>
              <p:cNvCxnSpPr/>
              <p:nvPr/>
            </p:nvCxnSpPr>
            <p:spPr>
              <a:xfrm>
                <a:off x="4319588" y="1643063"/>
                <a:ext cx="9525" cy="1724025"/>
              </a:xfrm>
              <a:prstGeom prst="line">
                <a:avLst/>
              </a:prstGeom>
              <a:ln w="9525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C63F65D-457F-4B8F-B5DB-ED2A1B60AD42}"/>
                  </a:ext>
                </a:extLst>
              </p:cNvPr>
              <p:cNvCxnSpPr/>
              <p:nvPr/>
            </p:nvCxnSpPr>
            <p:spPr>
              <a:xfrm>
                <a:off x="6205538" y="1652588"/>
                <a:ext cx="9525" cy="1724025"/>
              </a:xfrm>
              <a:prstGeom prst="line">
                <a:avLst/>
              </a:prstGeom>
              <a:ln w="9525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12">
                <a:extLst>
                  <a:ext uri="{FF2B5EF4-FFF2-40B4-BE49-F238E27FC236}">
                    <a16:creationId xmlns:a16="http://schemas.microsoft.com/office/drawing/2014/main" id="{657F6935-8138-4ED4-A67A-6E1B46B534A6}"/>
                  </a:ext>
                </a:extLst>
              </p:cNvPr>
              <p:cNvSpPr txBox="1"/>
              <p:nvPr/>
            </p:nvSpPr>
            <p:spPr>
              <a:xfrm>
                <a:off x="3026568" y="1490663"/>
                <a:ext cx="452439" cy="257175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800" dirty="0" smtClean="0">
                    <a:solidFill>
                      <a:srgbClr val="00B050"/>
                    </a:solidFill>
                  </a:rPr>
                  <a:t>Run33</a:t>
                </a:r>
                <a:endParaRPr lang="en-US" sz="8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1" name="TextBox 12">
                <a:extLst>
                  <a:ext uri="{FF2B5EF4-FFF2-40B4-BE49-F238E27FC236}">
                    <a16:creationId xmlns:a16="http://schemas.microsoft.com/office/drawing/2014/main" id="{657F6935-8138-4ED4-A67A-6E1B46B534A6}"/>
                  </a:ext>
                </a:extLst>
              </p:cNvPr>
              <p:cNvSpPr txBox="1"/>
              <p:nvPr/>
            </p:nvSpPr>
            <p:spPr>
              <a:xfrm>
                <a:off x="3675177" y="1482185"/>
                <a:ext cx="452439" cy="257175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800" dirty="0" smtClean="0">
                    <a:solidFill>
                      <a:srgbClr val="00B050"/>
                    </a:solidFill>
                  </a:rPr>
                  <a:t>Run34</a:t>
                </a:r>
                <a:endParaRPr lang="en-US" sz="8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4" name="TextBox 12">
                <a:extLst>
                  <a:ext uri="{FF2B5EF4-FFF2-40B4-BE49-F238E27FC236}">
                    <a16:creationId xmlns:a16="http://schemas.microsoft.com/office/drawing/2014/main" id="{657F6935-8138-4ED4-A67A-6E1B46B534A6}"/>
                  </a:ext>
                </a:extLst>
              </p:cNvPr>
              <p:cNvSpPr txBox="1"/>
              <p:nvPr/>
            </p:nvSpPr>
            <p:spPr>
              <a:xfrm>
                <a:off x="4101422" y="1483036"/>
                <a:ext cx="452439" cy="257175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800" dirty="0" smtClean="0">
                    <a:solidFill>
                      <a:srgbClr val="00B050"/>
                    </a:solidFill>
                  </a:rPr>
                  <a:t>Run35</a:t>
                </a:r>
                <a:endParaRPr lang="en-US" sz="8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5" name="TextBox 12">
                <a:extLst>
                  <a:ext uri="{FF2B5EF4-FFF2-40B4-BE49-F238E27FC236}">
                    <a16:creationId xmlns:a16="http://schemas.microsoft.com/office/drawing/2014/main" id="{657F6935-8138-4ED4-A67A-6E1B46B534A6}"/>
                  </a:ext>
                </a:extLst>
              </p:cNvPr>
              <p:cNvSpPr txBox="1"/>
              <p:nvPr/>
            </p:nvSpPr>
            <p:spPr>
              <a:xfrm>
                <a:off x="5979318" y="1484067"/>
                <a:ext cx="452439" cy="257175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800" dirty="0" smtClean="0">
                    <a:solidFill>
                      <a:srgbClr val="00B050"/>
                    </a:solidFill>
                  </a:rPr>
                  <a:t>Run36</a:t>
                </a:r>
                <a:endParaRPr lang="en-US" sz="800" dirty="0">
                  <a:solidFill>
                    <a:srgbClr val="00B050"/>
                  </a:solidFill>
                </a:endParaRP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2297907" y="2305050"/>
            <a:ext cx="1259681" cy="395288"/>
            <a:chOff x="2297907" y="2305050"/>
            <a:chExt cx="1259681" cy="395288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41824DEB-FB7C-46AD-9737-1B9B90343250}"/>
                </a:ext>
              </a:extLst>
            </p:cNvPr>
            <p:cNvCxnSpPr/>
            <p:nvPr/>
          </p:nvCxnSpPr>
          <p:spPr>
            <a:xfrm>
              <a:off x="2852738" y="2443163"/>
              <a:ext cx="704850" cy="25717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12">
              <a:extLst>
                <a:ext uri="{FF2B5EF4-FFF2-40B4-BE49-F238E27FC236}">
                  <a16:creationId xmlns:a16="http://schemas.microsoft.com/office/drawing/2014/main" id="{657F6935-8138-4ED4-A67A-6E1B46B534A6}"/>
                </a:ext>
              </a:extLst>
            </p:cNvPr>
            <p:cNvSpPr txBox="1"/>
            <p:nvPr/>
          </p:nvSpPr>
          <p:spPr>
            <a:xfrm>
              <a:off x="2297907" y="2305050"/>
              <a:ext cx="452439" cy="2571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00" dirty="0" smtClean="0">
                  <a:solidFill>
                    <a:srgbClr val="C00000"/>
                  </a:solidFill>
                </a:rPr>
                <a:t>Gap Drift</a:t>
              </a:r>
              <a:endParaRPr lang="en-US" sz="8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435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272A8D-84F4-4618-82B8-B899965F25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04D45A-2046-4B72-9CE4-363623D5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144"/>
            <a:ext cx="7886700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352550"/>
            <a:ext cx="3657600" cy="2743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9700" y="1276349"/>
            <a:ext cx="38227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81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</Words>
  <Application>Microsoft Office PowerPoint</Application>
  <PresentationFormat>On-screen Show (16:9)</PresentationFormat>
  <Paragraphs>31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 Short prototype measurements (Hall probe measurement accuracy)</vt:lpstr>
      <vt:lpstr>Outline</vt:lpstr>
      <vt:lpstr>K measurements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2018-12-07T23:44:51Z</cp:lastPrinted>
  <dcterms:created xsi:type="dcterms:W3CDTF">2012-06-11T23:48:53Z</dcterms:created>
  <dcterms:modified xsi:type="dcterms:W3CDTF">2021-11-10T22:55:49Z</dcterms:modified>
</cp:coreProperties>
</file>