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5" r:id="rId3"/>
    <p:sldId id="266" r:id="rId4"/>
    <p:sldId id="263" r:id="rId5"/>
    <p:sldId id="261" r:id="rId6"/>
    <p:sldId id="264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33CC33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05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825B458-B8AC-95BB-8490-B947FF316C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1574641" y="4918075"/>
            <a:ext cx="5994718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b="1" dirty="0"/>
              <a:t>0.315</a:t>
            </a:r>
            <a:r>
              <a:rPr lang="en-US" sz="1600" b="1" dirty="0"/>
              <a:t>D14.39-C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Everson Tesla Drawing # 53274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4594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21-May-2025 14:31:21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30-May-2025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BCXSS4</a:t>
            </a:r>
          </a:p>
        </p:txBody>
      </p:sp>
      <p:sp>
        <p:nvSpPr>
          <p:cNvPr id="7" name="Line 16"/>
          <p:cNvSpPr>
            <a:spLocks noChangeShapeType="1"/>
          </p:cNvSpPr>
          <p:nvPr/>
        </p:nvSpPr>
        <p:spPr bwMode="auto">
          <a:xfrm rot="60000" flipV="1">
            <a:off x="3278572" y="2130957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915758" y="3609201"/>
            <a:ext cx="2779031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BL @ </a:t>
            </a:r>
            <a:r>
              <a:rPr lang="en-US" sz="1200" dirty="0" err="1">
                <a:solidFill>
                  <a:srgbClr val="FF0000"/>
                </a:solidFill>
              </a:rPr>
              <a:t>I</a:t>
            </a:r>
            <a:r>
              <a:rPr lang="en-US" sz="1200" baseline="-25000" dirty="0" err="1">
                <a:solidFill>
                  <a:srgbClr val="FF0000"/>
                </a:solidFill>
              </a:rPr>
              <a:t>main</a:t>
            </a:r>
            <a:r>
              <a:rPr lang="en-US" sz="1200" dirty="0">
                <a:solidFill>
                  <a:srgbClr val="FF0000"/>
                </a:solidFill>
              </a:rPr>
              <a:t> = 0 (after </a:t>
            </a:r>
            <a:r>
              <a:rPr lang="en-US" sz="1200" dirty="0" err="1">
                <a:solidFill>
                  <a:srgbClr val="FF0000"/>
                </a:solidFill>
              </a:rPr>
              <a:t>stdz</a:t>
            </a:r>
            <a:r>
              <a:rPr lang="en-US" sz="1200" dirty="0">
                <a:solidFill>
                  <a:srgbClr val="FF0000"/>
                </a:solidFill>
              </a:rPr>
              <a:t>): -23.14 G-m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F86C55E-B6A9-DF3A-2609-A2630D7E25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2875"/>
            <a:ext cx="3200400" cy="24003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20B1C9D0-625A-2C3A-1FB7-63C53F019D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2700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96D82CB-1D4C-60AE-8E1E-2744662438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14500"/>
            <a:ext cx="4572000" cy="3429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B0AA0E5-C782-2224-54FA-198DC7F098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714500"/>
            <a:ext cx="4572000" cy="3429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D831B6B-D4B6-8CA9-F0A8-208C59C43FC0}"/>
              </a:ext>
            </a:extLst>
          </p:cNvPr>
          <p:cNvSpPr txBox="1"/>
          <p:nvPr/>
        </p:nvSpPr>
        <p:spPr>
          <a:xfrm>
            <a:off x="5557469" y="4378523"/>
            <a:ext cx="2759089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quadrupole component removed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86EB48F-F275-85D8-7263-CFEA8D78CED3}"/>
              </a:ext>
            </a:extLst>
          </p:cNvPr>
          <p:cNvSpPr txBox="1"/>
          <p:nvPr/>
        </p:nvSpPr>
        <p:spPr>
          <a:xfrm>
            <a:off x="1320731" y="4000500"/>
            <a:ext cx="2108269" cy="5539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@ r= 10 mm</a:t>
            </a:r>
          </a:p>
          <a:p>
            <a:r>
              <a:rPr lang="pt-BR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0.001 [0.450] %</a:t>
            </a:r>
          </a:p>
          <a:p>
            <a:r>
              <a:rPr lang="pt-BR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0.041 [0.250] %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21C7331-00C9-150B-CB5D-1D27BE6AD651}"/>
              </a:ext>
            </a:extLst>
          </p:cNvPr>
          <p:cNvSpPr txBox="1"/>
          <p:nvPr/>
        </p:nvSpPr>
        <p:spPr>
          <a:xfrm>
            <a:off x="2926582" y="697468"/>
            <a:ext cx="3290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r>
              <a:rPr lang="en-US" baseline="-25000" dirty="0" err="1"/>
              <a:t>main</a:t>
            </a:r>
            <a:r>
              <a:rPr lang="en-US" dirty="0"/>
              <a:t> = 75.03 A ; BL = 3.4 </a:t>
            </a:r>
            <a:r>
              <a:rPr lang="en-US" dirty="0" err="1"/>
              <a:t>kG</a:t>
            </a:r>
            <a:r>
              <a:rPr lang="en-US" dirty="0"/>
              <a:t>-m</a:t>
            </a:r>
          </a:p>
        </p:txBody>
      </p:sp>
    </p:spTree>
    <p:extLst>
      <p:ext uri="{BB962C8B-B14F-4D97-AF65-F5344CB8AC3E}">
        <p14:creationId xmlns:p14="http://schemas.microsoft.com/office/powerpoint/2010/main" val="1446395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00E7A6A-7B09-0E9A-CDBE-6D9B6198B7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14500"/>
            <a:ext cx="4572000" cy="3429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159BC2B-8E43-71FB-73CF-48477DF3C5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714500"/>
            <a:ext cx="4572000" cy="3429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4A3E440-7D26-0079-F0BC-7E4AEDACE3C0}"/>
              </a:ext>
            </a:extLst>
          </p:cNvPr>
          <p:cNvSpPr txBox="1"/>
          <p:nvPr/>
        </p:nvSpPr>
        <p:spPr>
          <a:xfrm>
            <a:off x="5557469" y="4378523"/>
            <a:ext cx="2759089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quadrupole component removed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37EC315-5C2E-1159-B4BC-C22221DEF387}"/>
              </a:ext>
            </a:extLst>
          </p:cNvPr>
          <p:cNvSpPr txBox="1"/>
          <p:nvPr/>
        </p:nvSpPr>
        <p:spPr>
          <a:xfrm>
            <a:off x="1320731" y="4000500"/>
            <a:ext cx="2108269" cy="5539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@ r= 10 mm</a:t>
            </a:r>
          </a:p>
          <a:p>
            <a:r>
              <a:rPr lang="pt-BR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0.014 [0.450] %</a:t>
            </a:r>
          </a:p>
          <a:p>
            <a:r>
              <a:rPr lang="pt-BR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0.042 [0.250] %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DC84B71-D3B9-0740-F7D2-C0056D2C3E9C}"/>
              </a:ext>
            </a:extLst>
          </p:cNvPr>
          <p:cNvSpPr txBox="1"/>
          <p:nvPr/>
        </p:nvSpPr>
        <p:spPr>
          <a:xfrm>
            <a:off x="2862461" y="697468"/>
            <a:ext cx="3290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r>
              <a:rPr lang="en-US" baseline="-25000" dirty="0" err="1"/>
              <a:t>main</a:t>
            </a:r>
            <a:r>
              <a:rPr lang="en-US" dirty="0"/>
              <a:t> = 102.1 A ; BL = 4.5 </a:t>
            </a:r>
            <a:r>
              <a:rPr lang="en-US" dirty="0" err="1"/>
              <a:t>kG</a:t>
            </a:r>
            <a:r>
              <a:rPr lang="en-US" dirty="0"/>
              <a:t>-m</a:t>
            </a:r>
          </a:p>
        </p:txBody>
      </p:sp>
    </p:spTree>
    <p:extLst>
      <p:ext uri="{BB962C8B-B14F-4D97-AF65-F5344CB8AC3E}">
        <p14:creationId xmlns:p14="http://schemas.microsoft.com/office/powerpoint/2010/main" val="966055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DABB137F-AAF8-2EB2-D6D4-7334E5B9B1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B01BCE4-2E87-4EFD-0D3E-7283B037D6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28564" y="2286000"/>
            <a:ext cx="24432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rgbClr val="0070C0"/>
                </a:solidFill>
              </a:rPr>
              <a:t>after </a:t>
            </a:r>
            <a:r>
              <a:rPr lang="en-US" sz="1200" b="1" dirty="0">
                <a:solidFill>
                  <a:srgbClr val="0070C0"/>
                </a:solidFill>
              </a:rPr>
              <a:t>standardize</a:t>
            </a:r>
          </a:p>
          <a:p>
            <a:pPr algn="ctr"/>
            <a:r>
              <a:rPr lang="en-US" sz="1200" dirty="0" err="1">
                <a:solidFill>
                  <a:srgbClr val="0070C0"/>
                </a:solidFill>
              </a:rPr>
              <a:t>I</a:t>
            </a:r>
            <a:r>
              <a:rPr lang="en-US" sz="1200" baseline="-25000" dirty="0" err="1">
                <a:solidFill>
                  <a:srgbClr val="0070C0"/>
                </a:solidFill>
              </a:rPr>
              <a:t>main</a:t>
            </a:r>
            <a:r>
              <a:rPr lang="en-US" sz="1200" dirty="0">
                <a:solidFill>
                  <a:srgbClr val="0070C0"/>
                </a:solidFill>
              </a:rPr>
              <a:t> = 0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slope @ </a:t>
            </a:r>
            <a:r>
              <a:rPr lang="en-US" sz="1200" dirty="0" err="1">
                <a:solidFill>
                  <a:srgbClr val="0070C0"/>
                </a:solidFill>
              </a:rPr>
              <a:t>I</a:t>
            </a:r>
            <a:r>
              <a:rPr lang="en-US" sz="1200" baseline="-25000" dirty="0" err="1">
                <a:solidFill>
                  <a:srgbClr val="0070C0"/>
                </a:solidFill>
              </a:rPr>
              <a:t>trim</a:t>
            </a:r>
            <a:r>
              <a:rPr lang="en-US" sz="1200" dirty="0">
                <a:solidFill>
                  <a:srgbClr val="0070C0"/>
                </a:solidFill>
              </a:rPr>
              <a:t> = 0 : +9.8879 G-m/A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76764" y="2286000"/>
            <a:ext cx="24432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rgbClr val="0070C0"/>
                </a:solidFill>
              </a:rPr>
              <a:t>after </a:t>
            </a:r>
            <a:r>
              <a:rPr lang="en-US" sz="1200" b="1" dirty="0">
                <a:solidFill>
                  <a:srgbClr val="0070C0"/>
                </a:solidFill>
              </a:rPr>
              <a:t>standardize</a:t>
            </a:r>
          </a:p>
          <a:p>
            <a:pPr algn="ctr"/>
            <a:r>
              <a:rPr lang="en-US" sz="1200" dirty="0" err="1">
                <a:solidFill>
                  <a:srgbClr val="0070C0"/>
                </a:solidFill>
              </a:rPr>
              <a:t>I</a:t>
            </a:r>
            <a:r>
              <a:rPr lang="en-US" sz="1200" baseline="-25000" dirty="0" err="1">
                <a:solidFill>
                  <a:srgbClr val="0070C0"/>
                </a:solidFill>
              </a:rPr>
              <a:t>main</a:t>
            </a:r>
            <a:r>
              <a:rPr lang="en-US" sz="1200" dirty="0">
                <a:solidFill>
                  <a:srgbClr val="0070C0"/>
                </a:solidFill>
              </a:rPr>
              <a:t> = 102.7 A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slope @ </a:t>
            </a:r>
            <a:r>
              <a:rPr lang="en-US" sz="1200" dirty="0" err="1">
                <a:solidFill>
                  <a:srgbClr val="0070C0"/>
                </a:solidFill>
              </a:rPr>
              <a:t>I</a:t>
            </a:r>
            <a:r>
              <a:rPr lang="en-US" sz="1200" baseline="-25000" dirty="0" err="1">
                <a:solidFill>
                  <a:srgbClr val="0070C0"/>
                </a:solidFill>
              </a:rPr>
              <a:t>trim</a:t>
            </a:r>
            <a:r>
              <a:rPr lang="en-US" sz="1200" dirty="0">
                <a:solidFill>
                  <a:srgbClr val="0070C0"/>
                </a:solidFill>
              </a:rPr>
              <a:t> = 0 : +6.9992 G-m/A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2E1A742-B2BF-E631-028B-6BA4CFA984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0" y="3429000"/>
            <a:ext cx="4572000" cy="3429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56147DC-F20F-0F69-D430-CA67969CA01F}"/>
              </a:ext>
            </a:extLst>
          </p:cNvPr>
          <p:cNvSpPr txBox="1"/>
          <p:nvPr/>
        </p:nvSpPr>
        <p:spPr>
          <a:xfrm>
            <a:off x="3657601" y="5754469"/>
            <a:ext cx="24432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rgbClr val="0070C0"/>
                </a:solidFill>
              </a:rPr>
              <a:t>after </a:t>
            </a:r>
            <a:r>
              <a:rPr lang="en-US" sz="1200" b="1" dirty="0">
                <a:solidFill>
                  <a:srgbClr val="0070C0"/>
                </a:solidFill>
              </a:rPr>
              <a:t>degauss</a:t>
            </a:r>
          </a:p>
          <a:p>
            <a:pPr algn="ctr"/>
            <a:r>
              <a:rPr lang="en-US" sz="1200" dirty="0" err="1">
                <a:solidFill>
                  <a:srgbClr val="0070C0"/>
                </a:solidFill>
              </a:rPr>
              <a:t>I</a:t>
            </a:r>
            <a:r>
              <a:rPr lang="en-US" sz="1200" baseline="-25000" dirty="0" err="1">
                <a:solidFill>
                  <a:srgbClr val="0070C0"/>
                </a:solidFill>
              </a:rPr>
              <a:t>main</a:t>
            </a:r>
            <a:r>
              <a:rPr lang="en-US" sz="1200" dirty="0">
                <a:solidFill>
                  <a:srgbClr val="0070C0"/>
                </a:solidFill>
              </a:rPr>
              <a:t> = 0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slope @ </a:t>
            </a:r>
            <a:r>
              <a:rPr lang="en-US" sz="1200" dirty="0" err="1">
                <a:solidFill>
                  <a:srgbClr val="0070C0"/>
                </a:solidFill>
              </a:rPr>
              <a:t>I</a:t>
            </a:r>
            <a:r>
              <a:rPr lang="en-US" sz="1200" baseline="-25000" dirty="0" err="1">
                <a:solidFill>
                  <a:srgbClr val="0070C0"/>
                </a:solidFill>
              </a:rPr>
              <a:t>trim</a:t>
            </a:r>
            <a:r>
              <a:rPr lang="en-US" sz="1200" dirty="0">
                <a:solidFill>
                  <a:srgbClr val="0070C0"/>
                </a:solidFill>
              </a:rPr>
              <a:t> = 0 : +9.6955 G-m/A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75EDFC0-A221-CFB7-88AB-0BA8BC59ACC9}"/>
              </a:ext>
            </a:extLst>
          </p:cNvPr>
          <p:cNvSpPr txBox="1"/>
          <p:nvPr/>
        </p:nvSpPr>
        <p:spPr>
          <a:xfrm>
            <a:off x="5029200" y="3701990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C00000"/>
                </a:solidFill>
              </a:rPr>
              <a:t>wiredat.r13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F20428E-BDFF-735D-DB31-87E9C04336E9}"/>
              </a:ext>
            </a:extLst>
          </p:cNvPr>
          <p:cNvSpPr txBox="1"/>
          <p:nvPr/>
        </p:nvSpPr>
        <p:spPr>
          <a:xfrm>
            <a:off x="2819400" y="273367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C00000"/>
                </a:solidFill>
              </a:rPr>
              <a:t>wiredat.ru9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8AD1946-FD94-B089-5099-D0B451D2DE60}"/>
              </a:ext>
            </a:extLst>
          </p:cNvPr>
          <p:cNvSpPr txBox="1"/>
          <p:nvPr/>
        </p:nvSpPr>
        <p:spPr>
          <a:xfrm>
            <a:off x="7391400" y="274157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C00000"/>
                </a:solidFill>
              </a:rPr>
              <a:t>wiredat.r10</a:t>
            </a:r>
          </a:p>
        </p:txBody>
      </p:sp>
    </p:spTree>
    <p:extLst>
      <p:ext uri="{BB962C8B-B14F-4D97-AF65-F5344CB8AC3E}">
        <p14:creationId xmlns:p14="http://schemas.microsoft.com/office/powerpoint/2010/main" val="1691212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9CC1B33F-1CBB-2FE7-FD9D-A9368F7357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C74D2E3-264B-E5FF-33BD-1641BAD97C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BCXSS4_Trim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		80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		</a:t>
            </a:r>
            <a:r>
              <a:rPr lang="en-US" sz="1600" dirty="0"/>
              <a:t>18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):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4.4444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4.6958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[-6,6]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[-1.2777,+1.2777]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E247236-5327-A8C6-5076-03A622B991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429000"/>
            <a:ext cx="4572000" cy="34290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2E36C911-413D-4E3F-7448-207B5854ED22}"/>
              </a:ext>
            </a:extLst>
          </p:cNvPr>
          <p:cNvSpPr txBox="1"/>
          <p:nvPr/>
        </p:nvSpPr>
        <p:spPr>
          <a:xfrm>
            <a:off x="6457466" y="2559248"/>
            <a:ext cx="205056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 = 0 (after degauss)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4BA22CE-AA16-A597-3787-41759777D5A4}"/>
              </a:ext>
            </a:extLst>
          </p:cNvPr>
          <p:cNvSpPr txBox="1"/>
          <p:nvPr/>
        </p:nvSpPr>
        <p:spPr>
          <a:xfrm>
            <a:off x="2030300" y="2568773"/>
            <a:ext cx="18659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trim</a:t>
            </a:r>
            <a:r>
              <a:rPr lang="en-US" sz="1400" dirty="0">
                <a:solidFill>
                  <a:srgbClr val="FF0000"/>
                </a:solidFill>
              </a:rPr>
              <a:t> = 0 (|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| ≤ 95 A)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F93A09-FC25-5162-283A-BFBB97019C4C}"/>
              </a:ext>
            </a:extLst>
          </p:cNvPr>
          <p:cNvSpPr txBox="1"/>
          <p:nvPr/>
        </p:nvSpPr>
        <p:spPr>
          <a:xfrm>
            <a:off x="609600" y="1475601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wiredat.ru2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DA24C61-162C-6056-D7DA-ED24BD83CC30}"/>
              </a:ext>
            </a:extLst>
          </p:cNvPr>
          <p:cNvSpPr txBox="1"/>
          <p:nvPr/>
        </p:nvSpPr>
        <p:spPr>
          <a:xfrm>
            <a:off x="5181600" y="1474434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wiredat.r13</a:t>
            </a:r>
          </a:p>
        </p:txBody>
      </p:sp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000" y="1206773"/>
            <a:ext cx="5922000" cy="444445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DEE1F86-B9B5-1771-E559-95675325F6AF}"/>
              </a:ext>
            </a:extLst>
          </p:cNvPr>
          <p:cNvSpPr txBox="1"/>
          <p:nvPr/>
        </p:nvSpPr>
        <p:spPr>
          <a:xfrm>
            <a:off x="4035961" y="1625597"/>
            <a:ext cx="267759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</a:rPr>
              <a:t>ramp type = 3_LINEAR</a:t>
            </a:r>
          </a:p>
          <a:p>
            <a:pPr algn="ctr"/>
            <a:r>
              <a:rPr lang="en-US" sz="1200" dirty="0">
                <a:solidFill>
                  <a:srgbClr val="FF0000"/>
                </a:solidFill>
              </a:rPr>
              <a:t>ramp rate = 15 A/s</a:t>
            </a:r>
          </a:p>
          <a:p>
            <a:pPr algn="ctr"/>
            <a:r>
              <a:rPr lang="en-US" sz="1200" dirty="0">
                <a:solidFill>
                  <a:srgbClr val="FF0000"/>
                </a:solidFill>
              </a:rPr>
              <a:t>settle time = 2 s</a:t>
            </a:r>
          </a:p>
          <a:p>
            <a:pPr algn="ctr"/>
            <a:r>
              <a:rPr lang="en-US" sz="1200" dirty="0">
                <a:solidFill>
                  <a:srgbClr val="FF0000"/>
                </a:solidFill>
              </a:rPr>
              <a:t>remnant BL = -47.58 +/-  5.467 </a:t>
            </a:r>
            <a:r>
              <a:rPr lang="el-GR" sz="1200" dirty="0">
                <a:solidFill>
                  <a:srgbClr val="FF0000"/>
                </a:solidFill>
              </a:rPr>
              <a:t>μ</a:t>
            </a:r>
            <a:r>
              <a:rPr lang="en-US" sz="1200" dirty="0">
                <a:solidFill>
                  <a:srgbClr val="FF0000"/>
                </a:solidFill>
              </a:rPr>
              <a:t>T-m</a:t>
            </a:r>
          </a:p>
          <a:p>
            <a:pPr algn="ctr"/>
            <a:r>
              <a:rPr lang="en-US" sz="1200" dirty="0">
                <a:solidFill>
                  <a:srgbClr val="FF0000"/>
                </a:solidFill>
              </a:rPr>
              <a:t>degauss time = 420 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B5C878-6F56-9DEF-83C8-FC80609AA22A}"/>
              </a:ext>
            </a:extLst>
          </p:cNvPr>
          <p:cNvSpPr txBox="1"/>
          <p:nvPr/>
        </p:nvSpPr>
        <p:spPr>
          <a:xfrm>
            <a:off x="3402366" y="4724400"/>
            <a:ext cx="2365456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remnant BL taken from test plan</a:t>
            </a:r>
          </a:p>
        </p:txBody>
      </p:sp>
    </p:spTree>
    <p:extLst>
      <p:ext uri="{BB962C8B-B14F-4D97-AF65-F5344CB8AC3E}">
        <p14:creationId xmlns:p14="http://schemas.microsoft.com/office/powerpoint/2010/main" val="151476957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22898</TotalTime>
  <Words>321</Words>
  <Application>Microsoft Office PowerPoint</Application>
  <PresentationFormat>On-screen Show (4:3)</PresentationFormat>
  <Paragraphs>47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Courier New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198</cp:revision>
  <dcterms:created xsi:type="dcterms:W3CDTF">2006-04-28T20:17:03Z</dcterms:created>
  <dcterms:modified xsi:type="dcterms:W3CDTF">2025-06-01T16:13:32Z</dcterms:modified>
</cp:coreProperties>
</file>