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0" r:id="rId3"/>
    <p:sldId id="268" r:id="rId4"/>
    <p:sldId id="269" r:id="rId5"/>
    <p:sldId id="271" r:id="rId6"/>
    <p:sldId id="272" r:id="rId7"/>
    <p:sldId id="273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33CC33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05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F02F2E2-727A-48D0-96A9-3093D62C7D08}"/>
              </a:ext>
            </a:extLst>
          </p:cNvPr>
          <p:cNvSpPr txBox="1"/>
          <p:nvPr/>
        </p:nvSpPr>
        <p:spPr>
          <a:xfrm>
            <a:off x="762000" y="2090172"/>
            <a:ext cx="7620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/>
              <a:t>Note</a:t>
            </a:r>
            <a:r>
              <a:rPr lang="en-US" sz="2800" dirty="0"/>
              <a:t>: the LCLS Control System requires all dipole magnets powered in series to have </a:t>
            </a:r>
            <a:r>
              <a:rPr lang="en-US" sz="2800" b="1" dirty="0"/>
              <a:t>positive</a:t>
            </a:r>
            <a:r>
              <a:rPr lang="en-US" sz="2800" dirty="0"/>
              <a:t> IVB polynomials (</a:t>
            </a:r>
            <a:r>
              <a:rPr lang="en-US" sz="2800" i="1" dirty="0"/>
              <a:t>i.e.</a:t>
            </a:r>
            <a:r>
              <a:rPr lang="en-US" sz="2800" dirty="0"/>
              <a:t> BDES[</a:t>
            </a:r>
            <a:r>
              <a:rPr lang="en-US" sz="2800" dirty="0" err="1"/>
              <a:t>kG</a:t>
            </a:r>
            <a:r>
              <a:rPr lang="en-US" sz="2800" dirty="0"/>
              <a:t>-m] &gt; 0 gives IDES[A] &gt; 0). To that end, this dipole’s IVB (which is properly </a:t>
            </a:r>
            <a:r>
              <a:rPr lang="en-US" sz="2800" b="1" dirty="0"/>
              <a:t>negativ</a:t>
            </a:r>
            <a:r>
              <a:rPr lang="en-US" sz="2800" dirty="0"/>
              <a:t>e) has had its sign reversed both in Oracle and in EPICS.</a:t>
            </a:r>
          </a:p>
        </p:txBody>
      </p:sp>
    </p:spTree>
    <p:extLst>
      <p:ext uri="{BB962C8B-B14F-4D97-AF65-F5344CB8AC3E}">
        <p14:creationId xmlns:p14="http://schemas.microsoft.com/office/powerpoint/2010/main" val="2150561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94C28347-F91D-99FD-47AE-5857CD18A9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2552700"/>
            <a:ext cx="3200400" cy="24003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A97E811-67E4-A6E6-5D78-37FAB33B65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400800" cy="4800600"/>
          </a:xfrm>
          <a:prstGeom prst="rect">
            <a:avLst/>
          </a:prstGeom>
        </p:spPr>
      </p:pic>
      <p:sp>
        <p:nvSpPr>
          <p:cNvPr id="3" name="Text Box 7"/>
          <p:cNvSpPr txBox="1">
            <a:spLocks noChangeArrowheads="1"/>
          </p:cNvSpPr>
          <p:nvPr/>
        </p:nvSpPr>
        <p:spPr bwMode="auto">
          <a:xfrm>
            <a:off x="1621128" y="4918075"/>
            <a:ext cx="5901744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/>
              <a:t>0.315</a:t>
            </a:r>
            <a:r>
              <a:rPr lang="en-US" sz="1600" dirty="0"/>
              <a:t>D14.39-C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Everson Tesla Drawing # 53274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4593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03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14-May-2025 17:13:14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19-May-2025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BCXSS3</a:t>
            </a:r>
          </a:p>
        </p:txBody>
      </p:sp>
      <p:sp>
        <p:nvSpPr>
          <p:cNvPr id="7" name="Line 16"/>
          <p:cNvSpPr>
            <a:spLocks noChangeShapeType="1"/>
          </p:cNvSpPr>
          <p:nvPr/>
        </p:nvSpPr>
        <p:spPr bwMode="auto">
          <a:xfrm rot="21540000" flipH="1" flipV="1">
            <a:off x="2865013" y="207753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2133600" y="3609201"/>
            <a:ext cx="2727734" cy="27699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FF0000"/>
                </a:solidFill>
              </a:rPr>
              <a:t>BL @ </a:t>
            </a:r>
            <a:r>
              <a:rPr lang="en-US" sz="1200" dirty="0" err="1">
                <a:solidFill>
                  <a:srgbClr val="FF0000"/>
                </a:solidFill>
              </a:rPr>
              <a:t>I</a:t>
            </a:r>
            <a:r>
              <a:rPr lang="en-US" sz="1200" baseline="-25000" dirty="0" err="1">
                <a:solidFill>
                  <a:srgbClr val="FF0000"/>
                </a:solidFill>
              </a:rPr>
              <a:t>main</a:t>
            </a:r>
            <a:r>
              <a:rPr lang="en-US" sz="1200" dirty="0">
                <a:solidFill>
                  <a:srgbClr val="FF0000"/>
                </a:solidFill>
              </a:rPr>
              <a:t> = 0 (after </a:t>
            </a:r>
            <a:r>
              <a:rPr lang="en-US" sz="1200" dirty="0" err="1">
                <a:solidFill>
                  <a:srgbClr val="FF0000"/>
                </a:solidFill>
              </a:rPr>
              <a:t>stdz</a:t>
            </a:r>
            <a:r>
              <a:rPr lang="en-US" sz="1200" dirty="0">
                <a:solidFill>
                  <a:srgbClr val="FF0000"/>
                </a:solidFill>
              </a:rPr>
              <a:t>): 22.16 G-m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BA5EBD8-3403-D4F6-A446-D071BBB3143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142875"/>
            <a:ext cx="3200400" cy="240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5122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66DE2478-4205-C7FD-1DDE-A7E2F9485E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714500"/>
            <a:ext cx="4572000" cy="3429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0AA7C24-2377-213F-B865-DA1D0B41BC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714499"/>
            <a:ext cx="4572000" cy="3429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BEF18A9-AEA6-B068-8338-82F8EC40C586}"/>
              </a:ext>
            </a:extLst>
          </p:cNvPr>
          <p:cNvSpPr txBox="1"/>
          <p:nvPr/>
        </p:nvSpPr>
        <p:spPr>
          <a:xfrm>
            <a:off x="5557469" y="4378523"/>
            <a:ext cx="2759089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quadrupole component removed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A27837A-F299-B118-3BFA-041657CB77E4}"/>
              </a:ext>
            </a:extLst>
          </p:cNvPr>
          <p:cNvSpPr txBox="1"/>
          <p:nvPr/>
        </p:nvSpPr>
        <p:spPr>
          <a:xfrm>
            <a:off x="1320731" y="4000500"/>
            <a:ext cx="2108269" cy="55399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pt-BR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@ r= 10 mm</a:t>
            </a:r>
          </a:p>
          <a:p>
            <a:r>
              <a:rPr lang="pt-BR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|b1/b0| = 0.031 [0.450] %</a:t>
            </a:r>
          </a:p>
          <a:p>
            <a:r>
              <a:rPr lang="pt-BR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|b2/b0| = 0.039 [0.250] %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12C3346-E919-F41A-5C1F-E2892B0FF48C}"/>
              </a:ext>
            </a:extLst>
          </p:cNvPr>
          <p:cNvSpPr txBox="1"/>
          <p:nvPr/>
        </p:nvSpPr>
        <p:spPr>
          <a:xfrm>
            <a:off x="2888110" y="697468"/>
            <a:ext cx="33677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I</a:t>
            </a:r>
            <a:r>
              <a:rPr lang="en-US" baseline="-25000" dirty="0" err="1"/>
              <a:t>main</a:t>
            </a:r>
            <a:r>
              <a:rPr lang="en-US" dirty="0"/>
              <a:t> = 75.02 A ; BL = -3.4 </a:t>
            </a:r>
            <a:r>
              <a:rPr lang="en-US" dirty="0" err="1"/>
              <a:t>kG</a:t>
            </a:r>
            <a:r>
              <a:rPr lang="en-US" dirty="0"/>
              <a:t>-m</a:t>
            </a:r>
          </a:p>
        </p:txBody>
      </p:sp>
    </p:spTree>
    <p:extLst>
      <p:ext uri="{BB962C8B-B14F-4D97-AF65-F5344CB8AC3E}">
        <p14:creationId xmlns:p14="http://schemas.microsoft.com/office/powerpoint/2010/main" val="31121660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3303E869-A1F6-3B76-6FC7-3589DF1B82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714500"/>
            <a:ext cx="4572000" cy="3429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DA19C6D0-3EAB-BDF3-BE16-615215AA94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714500"/>
            <a:ext cx="4572000" cy="3429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6F4F031-E092-703F-272F-F1ADE50910E1}"/>
              </a:ext>
            </a:extLst>
          </p:cNvPr>
          <p:cNvSpPr txBox="1"/>
          <p:nvPr/>
        </p:nvSpPr>
        <p:spPr>
          <a:xfrm>
            <a:off x="5557469" y="4378523"/>
            <a:ext cx="2759089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quadrupole component removed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DAC7075-B794-0101-3197-E34B9FEA37E0}"/>
              </a:ext>
            </a:extLst>
          </p:cNvPr>
          <p:cNvSpPr txBox="1"/>
          <p:nvPr/>
        </p:nvSpPr>
        <p:spPr>
          <a:xfrm>
            <a:off x="1320731" y="4000500"/>
            <a:ext cx="2108269" cy="55399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pt-BR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@ r= 10 mm</a:t>
            </a:r>
          </a:p>
          <a:p>
            <a:r>
              <a:rPr lang="pt-BR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|b1/b0| = 0.017 [0.450] %</a:t>
            </a:r>
          </a:p>
          <a:p>
            <a:r>
              <a:rPr lang="pt-BR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|b2/b0| = 0.038 [0.250] %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CF52C87-B654-67FD-74F1-0FABCC7EBD37}"/>
              </a:ext>
            </a:extLst>
          </p:cNvPr>
          <p:cNvSpPr txBox="1"/>
          <p:nvPr/>
        </p:nvSpPr>
        <p:spPr>
          <a:xfrm>
            <a:off x="2888110" y="697468"/>
            <a:ext cx="33677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I</a:t>
            </a:r>
            <a:r>
              <a:rPr lang="en-US" baseline="-25000" dirty="0" err="1"/>
              <a:t>main</a:t>
            </a:r>
            <a:r>
              <a:rPr lang="en-US" dirty="0"/>
              <a:t> = 102.1 A ; BL = -4.5 </a:t>
            </a:r>
            <a:r>
              <a:rPr lang="en-US" dirty="0" err="1"/>
              <a:t>kG</a:t>
            </a:r>
            <a:r>
              <a:rPr lang="en-US" dirty="0"/>
              <a:t>-m</a:t>
            </a:r>
          </a:p>
        </p:txBody>
      </p:sp>
    </p:spTree>
    <p:extLst>
      <p:ext uri="{BB962C8B-B14F-4D97-AF65-F5344CB8AC3E}">
        <p14:creationId xmlns:p14="http://schemas.microsoft.com/office/powerpoint/2010/main" val="20068204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>
            <a:extLst>
              <a:ext uri="{FF2B5EF4-FFF2-40B4-BE49-F238E27FC236}">
                <a16:creationId xmlns:a16="http://schemas.microsoft.com/office/drawing/2014/main" id="{1FB3AB57-0B55-51C8-06BE-CE7B638D79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0" y="3429000"/>
            <a:ext cx="4572000" cy="34290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87AD07EF-63D5-7FC5-AF11-49BBF581B5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0"/>
            <a:ext cx="4572000" cy="3429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667DA434-16DA-DCB7-F052-4BD30124E4D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4572000" cy="3429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0087DE2-CBB5-571B-AED4-2BA8355114F9}"/>
              </a:ext>
            </a:extLst>
          </p:cNvPr>
          <p:cNvSpPr txBox="1"/>
          <p:nvPr/>
        </p:nvSpPr>
        <p:spPr>
          <a:xfrm>
            <a:off x="1572058" y="304800"/>
            <a:ext cx="24048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solidFill>
                  <a:srgbClr val="0070C0"/>
                </a:solidFill>
              </a:rPr>
              <a:t>after </a:t>
            </a:r>
            <a:r>
              <a:rPr lang="en-US" sz="1200" b="1" dirty="0">
                <a:solidFill>
                  <a:srgbClr val="0070C0"/>
                </a:solidFill>
              </a:rPr>
              <a:t>standardize</a:t>
            </a:r>
          </a:p>
          <a:p>
            <a:pPr algn="ctr"/>
            <a:r>
              <a:rPr lang="en-US" sz="1200" dirty="0" err="1">
                <a:solidFill>
                  <a:srgbClr val="0070C0"/>
                </a:solidFill>
              </a:rPr>
              <a:t>I</a:t>
            </a:r>
            <a:r>
              <a:rPr lang="en-US" sz="1200" baseline="-25000" dirty="0" err="1">
                <a:solidFill>
                  <a:srgbClr val="0070C0"/>
                </a:solidFill>
              </a:rPr>
              <a:t>main</a:t>
            </a:r>
            <a:r>
              <a:rPr lang="en-US" sz="1200" dirty="0">
                <a:solidFill>
                  <a:srgbClr val="0070C0"/>
                </a:solidFill>
              </a:rPr>
              <a:t> = 0</a:t>
            </a: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slope @ </a:t>
            </a:r>
            <a:r>
              <a:rPr lang="en-US" sz="1200" dirty="0" err="1">
                <a:solidFill>
                  <a:srgbClr val="0070C0"/>
                </a:solidFill>
              </a:rPr>
              <a:t>I</a:t>
            </a:r>
            <a:r>
              <a:rPr lang="en-US" sz="1200" baseline="-25000" dirty="0" err="1">
                <a:solidFill>
                  <a:srgbClr val="0070C0"/>
                </a:solidFill>
              </a:rPr>
              <a:t>trim</a:t>
            </a:r>
            <a:r>
              <a:rPr lang="en-US" sz="1200" dirty="0">
                <a:solidFill>
                  <a:srgbClr val="0070C0"/>
                </a:solidFill>
              </a:rPr>
              <a:t> = 0 : -9.7404 G-m/A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434D45B-33C0-3600-EE70-95E16CC0FC2A}"/>
              </a:ext>
            </a:extLst>
          </p:cNvPr>
          <p:cNvSpPr txBox="1"/>
          <p:nvPr/>
        </p:nvSpPr>
        <p:spPr>
          <a:xfrm>
            <a:off x="3008647" y="2733675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C00000"/>
                </a:solidFill>
              </a:rPr>
              <a:t>wiredat.ru9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D48A897-C2DA-50EB-FA1E-17ACE67EAFF6}"/>
              </a:ext>
            </a:extLst>
          </p:cNvPr>
          <p:cNvSpPr txBox="1"/>
          <p:nvPr/>
        </p:nvSpPr>
        <p:spPr>
          <a:xfrm>
            <a:off x="6186539" y="304800"/>
            <a:ext cx="24048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solidFill>
                  <a:srgbClr val="0070C0"/>
                </a:solidFill>
              </a:rPr>
              <a:t>after </a:t>
            </a:r>
            <a:r>
              <a:rPr lang="en-US" sz="1200" b="1" dirty="0">
                <a:solidFill>
                  <a:srgbClr val="0070C0"/>
                </a:solidFill>
              </a:rPr>
              <a:t>standardize</a:t>
            </a:r>
          </a:p>
          <a:p>
            <a:pPr algn="ctr"/>
            <a:r>
              <a:rPr lang="en-US" sz="1200" dirty="0" err="1">
                <a:solidFill>
                  <a:srgbClr val="0070C0"/>
                </a:solidFill>
              </a:rPr>
              <a:t>I</a:t>
            </a:r>
            <a:r>
              <a:rPr lang="en-US" sz="1200" baseline="-25000" dirty="0" err="1">
                <a:solidFill>
                  <a:srgbClr val="0070C0"/>
                </a:solidFill>
              </a:rPr>
              <a:t>main</a:t>
            </a:r>
            <a:r>
              <a:rPr lang="en-US" sz="1200" dirty="0">
                <a:solidFill>
                  <a:srgbClr val="0070C0"/>
                </a:solidFill>
              </a:rPr>
              <a:t> = 102.2 A</a:t>
            </a: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slope @ </a:t>
            </a:r>
            <a:r>
              <a:rPr lang="en-US" sz="1200" dirty="0" err="1">
                <a:solidFill>
                  <a:srgbClr val="0070C0"/>
                </a:solidFill>
              </a:rPr>
              <a:t>I</a:t>
            </a:r>
            <a:r>
              <a:rPr lang="en-US" sz="1200" baseline="-25000" dirty="0" err="1">
                <a:solidFill>
                  <a:srgbClr val="0070C0"/>
                </a:solidFill>
              </a:rPr>
              <a:t>trim</a:t>
            </a:r>
            <a:r>
              <a:rPr lang="en-US" sz="1200" dirty="0">
                <a:solidFill>
                  <a:srgbClr val="0070C0"/>
                </a:solidFill>
              </a:rPr>
              <a:t> = 0 : -6.8336 G-m/A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BCA0D8-2C86-B8DA-07E6-52AEC1DCD5C5}"/>
              </a:ext>
            </a:extLst>
          </p:cNvPr>
          <p:cNvSpPr txBox="1"/>
          <p:nvPr/>
        </p:nvSpPr>
        <p:spPr>
          <a:xfrm>
            <a:off x="7591513" y="2713851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C00000"/>
                </a:solidFill>
              </a:rPr>
              <a:t>wiredat.r10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D08D234-FCA8-0ABA-1280-9F400822C6E8}"/>
              </a:ext>
            </a:extLst>
          </p:cNvPr>
          <p:cNvSpPr txBox="1"/>
          <p:nvPr/>
        </p:nvSpPr>
        <p:spPr>
          <a:xfrm>
            <a:off x="3929114" y="3752850"/>
            <a:ext cx="24048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solidFill>
                  <a:srgbClr val="0070C0"/>
                </a:solidFill>
              </a:rPr>
              <a:t>after </a:t>
            </a:r>
            <a:r>
              <a:rPr lang="en-US" sz="1200" b="1" dirty="0">
                <a:solidFill>
                  <a:srgbClr val="0070C0"/>
                </a:solidFill>
              </a:rPr>
              <a:t>degauss</a:t>
            </a:r>
          </a:p>
          <a:p>
            <a:pPr algn="ctr"/>
            <a:r>
              <a:rPr lang="en-US" sz="1200" dirty="0" err="1">
                <a:solidFill>
                  <a:srgbClr val="0070C0"/>
                </a:solidFill>
              </a:rPr>
              <a:t>I</a:t>
            </a:r>
            <a:r>
              <a:rPr lang="en-US" sz="1200" baseline="-25000" dirty="0" err="1">
                <a:solidFill>
                  <a:srgbClr val="0070C0"/>
                </a:solidFill>
              </a:rPr>
              <a:t>main</a:t>
            </a:r>
            <a:r>
              <a:rPr lang="en-US" sz="1200" dirty="0">
                <a:solidFill>
                  <a:srgbClr val="0070C0"/>
                </a:solidFill>
              </a:rPr>
              <a:t> = 0</a:t>
            </a: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slope @ </a:t>
            </a:r>
            <a:r>
              <a:rPr lang="en-US" sz="1200" dirty="0" err="1">
                <a:solidFill>
                  <a:srgbClr val="0070C0"/>
                </a:solidFill>
              </a:rPr>
              <a:t>I</a:t>
            </a:r>
            <a:r>
              <a:rPr lang="en-US" sz="1200" baseline="-25000" dirty="0" err="1">
                <a:solidFill>
                  <a:srgbClr val="0070C0"/>
                </a:solidFill>
              </a:rPr>
              <a:t>trim</a:t>
            </a:r>
            <a:r>
              <a:rPr lang="en-US" sz="1200" dirty="0">
                <a:solidFill>
                  <a:srgbClr val="0070C0"/>
                </a:solidFill>
              </a:rPr>
              <a:t> = 0 : -9.6714 G-m/A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C2D52B2-248C-61A8-B7E3-27716C33DCD6}"/>
              </a:ext>
            </a:extLst>
          </p:cNvPr>
          <p:cNvSpPr txBox="1"/>
          <p:nvPr/>
        </p:nvSpPr>
        <p:spPr>
          <a:xfrm>
            <a:off x="5305513" y="6123801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C00000"/>
                </a:solidFill>
              </a:rPr>
              <a:t>wiredat.r12</a:t>
            </a:r>
          </a:p>
        </p:txBody>
      </p:sp>
    </p:spTree>
    <p:extLst>
      <p:ext uri="{BB962C8B-B14F-4D97-AF65-F5344CB8AC3E}">
        <p14:creationId xmlns:p14="http://schemas.microsoft.com/office/powerpoint/2010/main" val="10341768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C3258A9F-B3C0-A42E-846A-DD42796F68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29000"/>
            <a:ext cx="4572000" cy="34290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511C586-5EA6-C407-52DB-02B60D7940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0"/>
            <a:ext cx="4572000" cy="3429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C00BD10F-399F-EBA4-17E7-22A13113FA3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4572000" cy="3429000"/>
          </a:xfrm>
          <a:prstGeom prst="rect">
            <a:avLst/>
          </a:prstGeom>
        </p:spPr>
      </p:pic>
      <p:sp>
        <p:nvSpPr>
          <p:cNvPr id="4" name="Text Box 7">
            <a:extLst>
              <a:ext uri="{FF2B5EF4-FFF2-40B4-BE49-F238E27FC236}">
                <a16:creationId xmlns:a16="http://schemas.microsoft.com/office/drawing/2014/main" id="{8EE96AB6-7642-8A2F-C6DE-5ED6A2C270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61156" y="4236581"/>
            <a:ext cx="4592924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name: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BCXSS3T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# of main coil turns:		</a:t>
            </a:r>
            <a:r>
              <a:rPr lang="en-US" altLang="en-US" sz="1600" dirty="0"/>
              <a:t>80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# of trim coil turns:		</a:t>
            </a:r>
            <a:r>
              <a:rPr lang="en-US" sz="1600" dirty="0"/>
              <a:t>18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turns (</a:t>
            </a:r>
            <a:r>
              <a:rPr lang="en-US" altLang="en-US" sz="16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main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  <a:r>
              <a:rPr lang="en-US" altLang="en-US" sz="16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): 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4.4444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slopes (measured):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4.6974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IMMO (amps):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[-6,6]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BMMO (main coil amps):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[-1.2772,+1.2772]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8D68C62-F605-27D2-BAF5-AD0DE845520A}"/>
              </a:ext>
            </a:extLst>
          </p:cNvPr>
          <p:cNvSpPr txBox="1"/>
          <p:nvPr/>
        </p:nvSpPr>
        <p:spPr>
          <a:xfrm>
            <a:off x="5410200" y="2473524"/>
            <a:ext cx="2050561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main</a:t>
            </a:r>
            <a:r>
              <a:rPr lang="en-US" sz="1400" dirty="0">
                <a:solidFill>
                  <a:srgbClr val="FF0000"/>
                </a:solidFill>
              </a:rPr>
              <a:t> = 0 (after degauss)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A3B2988-46CE-FBD2-CECE-579552407C50}"/>
              </a:ext>
            </a:extLst>
          </p:cNvPr>
          <p:cNvSpPr txBox="1"/>
          <p:nvPr/>
        </p:nvSpPr>
        <p:spPr>
          <a:xfrm>
            <a:off x="762000" y="2473524"/>
            <a:ext cx="1865960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trim</a:t>
            </a:r>
            <a:r>
              <a:rPr lang="en-US" sz="1400" dirty="0">
                <a:solidFill>
                  <a:srgbClr val="FF0000"/>
                </a:solidFill>
              </a:rPr>
              <a:t> = 0 (|</a:t>
            </a:r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main</a:t>
            </a:r>
            <a:r>
              <a:rPr lang="en-US" sz="1400" dirty="0">
                <a:solidFill>
                  <a:srgbClr val="FF0000"/>
                </a:solidFill>
              </a:rPr>
              <a:t>| ≤ 95 A)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E0648D1-F723-B085-D4C9-9304EB9A06EF}"/>
              </a:ext>
            </a:extLst>
          </p:cNvPr>
          <p:cNvSpPr txBox="1"/>
          <p:nvPr/>
        </p:nvSpPr>
        <p:spPr>
          <a:xfrm>
            <a:off x="2228938" y="1323201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00FF"/>
                </a:solidFill>
              </a:rPr>
              <a:t>wiredat.ru2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C558A84-3B21-BCBD-3747-1C791FBB7FC8}"/>
              </a:ext>
            </a:extLst>
          </p:cNvPr>
          <p:cNvSpPr txBox="1"/>
          <p:nvPr/>
        </p:nvSpPr>
        <p:spPr>
          <a:xfrm>
            <a:off x="7620000" y="1447800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00FF"/>
                </a:solidFill>
              </a:rPr>
              <a:t>wiredat.r12</a:t>
            </a:r>
          </a:p>
        </p:txBody>
      </p:sp>
    </p:spTree>
    <p:extLst>
      <p:ext uri="{BB962C8B-B14F-4D97-AF65-F5344CB8AC3E}">
        <p14:creationId xmlns:p14="http://schemas.microsoft.com/office/powerpoint/2010/main" val="31263509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6530159-92F4-D1C6-F1F2-12E2BFCAFE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0" y="1428750"/>
            <a:ext cx="5334000" cy="40005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047580" y="1803737"/>
            <a:ext cx="259263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</a:rPr>
              <a:t>ramp type = 3_LINEAR</a:t>
            </a:r>
          </a:p>
          <a:p>
            <a:pPr algn="ctr"/>
            <a:r>
              <a:rPr lang="en-US" sz="1200" dirty="0">
                <a:solidFill>
                  <a:srgbClr val="FF0000"/>
                </a:solidFill>
              </a:rPr>
              <a:t>ramp rate = 15 A/s</a:t>
            </a:r>
          </a:p>
          <a:p>
            <a:pPr algn="ctr"/>
            <a:r>
              <a:rPr lang="en-US" sz="1200" dirty="0">
                <a:solidFill>
                  <a:srgbClr val="FF0000"/>
                </a:solidFill>
              </a:rPr>
              <a:t>settle time = 2 s</a:t>
            </a:r>
          </a:p>
          <a:p>
            <a:pPr algn="ctr"/>
            <a:r>
              <a:rPr lang="en-US" sz="1200" dirty="0">
                <a:solidFill>
                  <a:srgbClr val="FF0000"/>
                </a:solidFill>
              </a:rPr>
              <a:t>remnant BL = -12.13 +/-  0.63 </a:t>
            </a:r>
            <a:r>
              <a:rPr lang="el-GR" sz="1200" dirty="0">
                <a:solidFill>
                  <a:srgbClr val="FF0000"/>
                </a:solidFill>
              </a:rPr>
              <a:t>μ</a:t>
            </a:r>
            <a:r>
              <a:rPr lang="en-US" sz="1200" dirty="0">
                <a:solidFill>
                  <a:srgbClr val="FF0000"/>
                </a:solidFill>
              </a:rPr>
              <a:t>T-m</a:t>
            </a:r>
          </a:p>
          <a:p>
            <a:pPr algn="ctr"/>
            <a:r>
              <a:rPr lang="en-US" sz="1200" dirty="0">
                <a:solidFill>
                  <a:srgbClr val="FF0000"/>
                </a:solidFill>
              </a:rPr>
              <a:t>degauss time = 420 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10000" y="4572000"/>
            <a:ext cx="18115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00FF"/>
                </a:solidFill>
              </a:rPr>
              <a:t>remnant BL: wiredat.r11</a:t>
            </a:r>
          </a:p>
        </p:txBody>
      </p:sp>
    </p:spTree>
    <p:extLst>
      <p:ext uri="{BB962C8B-B14F-4D97-AF65-F5344CB8AC3E}">
        <p14:creationId xmlns:p14="http://schemas.microsoft.com/office/powerpoint/2010/main" val="868956579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20549</TotalTime>
  <Words>382</Words>
  <Application>Microsoft Office PowerPoint</Application>
  <PresentationFormat>On-screen Show (4:3)</PresentationFormat>
  <Paragraphs>48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Courier New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195</cp:revision>
  <dcterms:created xsi:type="dcterms:W3CDTF">2006-04-28T20:17:03Z</dcterms:created>
  <dcterms:modified xsi:type="dcterms:W3CDTF">2025-05-20T20:18:22Z</dcterms:modified>
</cp:coreProperties>
</file>