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7" r:id="rId2"/>
    <p:sldId id="268" r:id="rId3"/>
    <p:sldId id="269" r:id="rId4"/>
    <p:sldId id="270" r:id="rId5"/>
    <p:sldId id="271" r:id="rId6"/>
    <p:sldId id="272" r:id="rId7"/>
    <p:sldId id="273" r:id="rId8"/>
    <p:sldId id="274" r:id="rId9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33CC33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1056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C8B83E-6CBF-47F1-9626-7BC927F7C55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75062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C8ECD4-AEA7-4C4C-AB47-201EA31FB11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864032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500C3F-012A-4A34-B307-70ACA7544DA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54588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1E431E-619E-48F0-9C40-5065A40D329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544571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7442C7-93C5-40EF-B0D2-1006467025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872833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9EF447-7A8F-4BF2-9D58-AC0F76BD1CF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9047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1F3A19-9D36-4F09-899A-A02BE0575E6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370204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E532EC-B069-48F4-A2E1-2A12A3D885A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129499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695C7E-0BBC-494E-AAD7-391C84B1383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902287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168244-F639-4FF3-94ED-2C89527D125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196026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7E5E96-1F07-4DDD-92A9-D470BA781E7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280560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FCC59D7F-5802-4D46-8910-8A2B43DC704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e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0.e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emf"/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3.emf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>
            <a:extLst>
              <a:ext uri="{FF2B5EF4-FFF2-40B4-BE49-F238E27FC236}">
                <a16:creationId xmlns:a16="http://schemas.microsoft.com/office/drawing/2014/main" id="{2482DA01-722E-9116-7C1A-8D9B62B784B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6400800" cy="4800600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94D21350-96C4-D5EF-DF74-3BEEA8B2718A}"/>
              </a:ext>
            </a:extLst>
          </p:cNvPr>
          <p:cNvSpPr txBox="1"/>
          <p:nvPr/>
        </p:nvSpPr>
        <p:spPr>
          <a:xfrm>
            <a:off x="1915758" y="3609201"/>
            <a:ext cx="2779031" cy="276999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en-US" sz="1200" dirty="0">
                <a:solidFill>
                  <a:srgbClr val="FF0000"/>
                </a:solidFill>
              </a:rPr>
              <a:t>BL @ </a:t>
            </a:r>
            <a:r>
              <a:rPr lang="en-US" sz="1200" dirty="0" err="1">
                <a:solidFill>
                  <a:srgbClr val="FF0000"/>
                </a:solidFill>
              </a:rPr>
              <a:t>I</a:t>
            </a:r>
            <a:r>
              <a:rPr lang="en-US" sz="1200" baseline="-25000" dirty="0" err="1">
                <a:solidFill>
                  <a:srgbClr val="FF0000"/>
                </a:solidFill>
              </a:rPr>
              <a:t>main</a:t>
            </a:r>
            <a:r>
              <a:rPr lang="en-US" sz="1200" dirty="0">
                <a:solidFill>
                  <a:srgbClr val="FF0000"/>
                </a:solidFill>
              </a:rPr>
              <a:t> = 0 (after </a:t>
            </a:r>
            <a:r>
              <a:rPr lang="en-US" sz="1200" dirty="0" err="1">
                <a:solidFill>
                  <a:srgbClr val="FF0000"/>
                </a:solidFill>
              </a:rPr>
              <a:t>stdz</a:t>
            </a:r>
            <a:r>
              <a:rPr lang="en-US" sz="1200" dirty="0">
                <a:solidFill>
                  <a:srgbClr val="FF0000"/>
                </a:solidFill>
              </a:rPr>
              <a:t>): -23.10 G-m</a:t>
            </a: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01426847-C8DC-CC1D-EED5-A7D31FE01E5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43600" y="146110"/>
            <a:ext cx="3200400" cy="2400300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2F1CE827-0B4A-0144-EE89-108C2CC0078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43600" y="2555288"/>
            <a:ext cx="3200400" cy="2400300"/>
          </a:xfrm>
          <a:prstGeom prst="rect">
            <a:avLst/>
          </a:prstGeom>
        </p:spPr>
      </p:pic>
      <p:sp>
        <p:nvSpPr>
          <p:cNvPr id="16" name="Text Box 7">
            <a:extLst>
              <a:ext uri="{FF2B5EF4-FFF2-40B4-BE49-F238E27FC236}">
                <a16:creationId xmlns:a16="http://schemas.microsoft.com/office/drawing/2014/main" id="{2F4FE7F9-36A4-5F7F-7A8F-B51EDCED2A0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49982" y="4918075"/>
            <a:ext cx="5844036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engineering type:		</a:t>
            </a:r>
            <a:r>
              <a:rPr lang="en-US" altLang="en-US" sz="1600" dirty="0"/>
              <a:t>0.315</a:t>
            </a:r>
            <a:r>
              <a:rPr lang="en-US" sz="1600" dirty="0"/>
              <a:t>D14.39-C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drawing number:	Everson Tesla Drawing # 53274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magnet bar-code: 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4591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vendor serial number: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01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measured: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24-Jul-2024 11:25:45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analyzed: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09-Aug-2024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MAD assignment: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BCXSS1</a:t>
            </a:r>
          </a:p>
        </p:txBody>
      </p:sp>
      <p:sp>
        <p:nvSpPr>
          <p:cNvPr id="17" name="Line 16">
            <a:extLst>
              <a:ext uri="{FF2B5EF4-FFF2-40B4-BE49-F238E27FC236}">
                <a16:creationId xmlns:a16="http://schemas.microsoft.com/office/drawing/2014/main" id="{8DAFB63C-77FF-D8CB-F4A2-B750E36E77DA}"/>
              </a:ext>
            </a:extLst>
          </p:cNvPr>
          <p:cNvSpPr>
            <a:spLocks noChangeShapeType="1"/>
          </p:cNvSpPr>
          <p:nvPr/>
        </p:nvSpPr>
        <p:spPr bwMode="auto">
          <a:xfrm rot="60000" flipV="1">
            <a:off x="2664987" y="2517243"/>
            <a:ext cx="304841" cy="2286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0695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3F7B3CD0-9841-7CC9-56EA-70A9F98E66A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714500"/>
            <a:ext cx="4572000" cy="342900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2E27D880-6530-BF19-2B19-A0C10823396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1714500"/>
            <a:ext cx="4572000" cy="34290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3BEF18A9-AEA6-B068-8338-82F8EC40C586}"/>
              </a:ext>
            </a:extLst>
          </p:cNvPr>
          <p:cNvSpPr txBox="1"/>
          <p:nvPr/>
        </p:nvSpPr>
        <p:spPr>
          <a:xfrm>
            <a:off x="5557469" y="4378523"/>
            <a:ext cx="2759089" cy="307777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1400" dirty="0">
                <a:solidFill>
                  <a:srgbClr val="FF0000"/>
                </a:solidFill>
              </a:rPr>
              <a:t>quadrupole component removed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A27837A-F299-B118-3BFA-041657CB77E4}"/>
              </a:ext>
            </a:extLst>
          </p:cNvPr>
          <p:cNvSpPr txBox="1"/>
          <p:nvPr/>
        </p:nvSpPr>
        <p:spPr>
          <a:xfrm>
            <a:off x="1320731" y="4000500"/>
            <a:ext cx="2108269" cy="55399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pt-BR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@ r= 10 mm</a:t>
            </a:r>
          </a:p>
          <a:p>
            <a:r>
              <a:rPr lang="pt-BR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|b1/b0| = 0.057 [0.45] %</a:t>
            </a:r>
          </a:p>
          <a:p>
            <a:r>
              <a:rPr lang="pt-BR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|b2/b0| = 0.053 [0.25] %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12C3346-E919-F41A-5C1F-E2892B0FF48C}"/>
              </a:ext>
            </a:extLst>
          </p:cNvPr>
          <p:cNvSpPr txBox="1"/>
          <p:nvPr/>
        </p:nvSpPr>
        <p:spPr>
          <a:xfrm>
            <a:off x="2926582" y="697468"/>
            <a:ext cx="32908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I</a:t>
            </a:r>
            <a:r>
              <a:rPr lang="en-US" baseline="-25000" dirty="0" err="1"/>
              <a:t>main</a:t>
            </a:r>
            <a:r>
              <a:rPr lang="en-US" dirty="0"/>
              <a:t> = 75.02 A ; BL = 3.4 </a:t>
            </a:r>
            <a:r>
              <a:rPr lang="en-US" dirty="0" err="1"/>
              <a:t>kG</a:t>
            </a:r>
            <a:r>
              <a:rPr lang="en-US" dirty="0"/>
              <a:t>-m</a:t>
            </a:r>
          </a:p>
        </p:txBody>
      </p:sp>
    </p:spTree>
    <p:extLst>
      <p:ext uri="{BB962C8B-B14F-4D97-AF65-F5344CB8AC3E}">
        <p14:creationId xmlns:p14="http://schemas.microsoft.com/office/powerpoint/2010/main" val="31121660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6523FFA0-B3FB-27DC-DBDE-006738C084F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714500"/>
            <a:ext cx="4572000" cy="342900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2D9573C2-05D6-DE90-DD8D-AC4B78CA07C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1714500"/>
            <a:ext cx="4572000" cy="34290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56F4F031-E092-703F-272F-F1ADE50910E1}"/>
              </a:ext>
            </a:extLst>
          </p:cNvPr>
          <p:cNvSpPr txBox="1"/>
          <p:nvPr/>
        </p:nvSpPr>
        <p:spPr>
          <a:xfrm>
            <a:off x="5557469" y="4378523"/>
            <a:ext cx="2759089" cy="307777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1400" dirty="0">
                <a:solidFill>
                  <a:srgbClr val="FF0000"/>
                </a:solidFill>
              </a:rPr>
              <a:t>quadrupole component removed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DAC7075-B794-0101-3197-E34B9FEA37E0}"/>
              </a:ext>
            </a:extLst>
          </p:cNvPr>
          <p:cNvSpPr txBox="1"/>
          <p:nvPr/>
        </p:nvSpPr>
        <p:spPr>
          <a:xfrm>
            <a:off x="1320731" y="4000500"/>
            <a:ext cx="2108269" cy="55399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pt-BR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@ r= 10 mm</a:t>
            </a:r>
          </a:p>
          <a:p>
            <a:r>
              <a:rPr lang="pt-BR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|b1/b0| = 0.052 [0.45] %</a:t>
            </a:r>
          </a:p>
          <a:p>
            <a:r>
              <a:rPr lang="pt-BR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|b2/b0| = 0.043 [0.25] %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CF52C87-B654-67FD-74F1-0FABCC7EBD37}"/>
              </a:ext>
            </a:extLst>
          </p:cNvPr>
          <p:cNvSpPr txBox="1"/>
          <p:nvPr/>
        </p:nvSpPr>
        <p:spPr>
          <a:xfrm>
            <a:off x="2862461" y="697468"/>
            <a:ext cx="34190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I</a:t>
            </a:r>
            <a:r>
              <a:rPr lang="en-US" baseline="-25000" dirty="0" err="1"/>
              <a:t>main</a:t>
            </a:r>
            <a:r>
              <a:rPr lang="en-US" dirty="0"/>
              <a:t> = 102.37 A ; BL = 4.5 </a:t>
            </a:r>
            <a:r>
              <a:rPr lang="en-US" dirty="0" err="1"/>
              <a:t>kG</a:t>
            </a:r>
            <a:r>
              <a:rPr lang="en-US" dirty="0"/>
              <a:t>-m</a:t>
            </a:r>
          </a:p>
        </p:txBody>
      </p:sp>
    </p:spTree>
    <p:extLst>
      <p:ext uri="{BB962C8B-B14F-4D97-AF65-F5344CB8AC3E}">
        <p14:creationId xmlns:p14="http://schemas.microsoft.com/office/powerpoint/2010/main" val="20068204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59E41533-B08C-7E09-0BC2-1F5C53B6207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96979154"/>
              </p:ext>
            </p:extLst>
          </p:nvPr>
        </p:nvGraphicFramePr>
        <p:xfrm>
          <a:off x="1524000" y="1937996"/>
          <a:ext cx="6096000" cy="3017520"/>
        </p:xfrm>
        <a:graphic>
          <a:graphicData uri="http://schemas.openxmlformats.org/drawingml/2006/table">
            <a:tbl>
              <a:tblPr firstRow="1" bandRow="1">
                <a:tableStyleId>{35758FB7-9AC5-4552-8A53-C91805E547FA}</a:tableStyleId>
              </a:tblPr>
              <a:tblGrid>
                <a:gridCol w="1524000">
                  <a:extLst>
                    <a:ext uri="{9D8B030D-6E8A-4147-A177-3AD203B41FA5}">
                      <a16:colId xmlns:a16="http://schemas.microsoft.com/office/drawing/2014/main" val="1639458843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3251501833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665378007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361759284"/>
                    </a:ext>
                  </a:extLst>
                </a:gridCol>
              </a:tblGrid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dirty="0" err="1"/>
                        <a:t>I</a:t>
                      </a:r>
                      <a:r>
                        <a:rPr lang="en-US" baseline="-25000" dirty="0" err="1"/>
                        <a:t>main</a:t>
                      </a:r>
                      <a:endParaRPr lang="en-US" baseline="-25000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b</a:t>
                      </a:r>
                      <a:r>
                        <a:rPr lang="en-US" baseline="-25000" dirty="0"/>
                        <a:t>1</a:t>
                      </a:r>
                      <a:r>
                        <a:rPr lang="en-US" dirty="0"/>
                        <a:t>/b</a:t>
                      </a:r>
                      <a:r>
                        <a:rPr lang="en-US" baseline="-25000" dirty="0"/>
                        <a:t>0</a:t>
                      </a:r>
                      <a:r>
                        <a:rPr lang="en-US" baseline="0" dirty="0"/>
                        <a:t> %</a:t>
                      </a:r>
                      <a:endParaRPr lang="en-US" baseline="-25000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b</a:t>
                      </a:r>
                      <a:r>
                        <a:rPr lang="en-US" baseline="-25000" dirty="0"/>
                        <a:t>2</a:t>
                      </a:r>
                      <a:r>
                        <a:rPr lang="en-US" dirty="0"/>
                        <a:t>/b</a:t>
                      </a:r>
                      <a:r>
                        <a:rPr lang="en-US" baseline="-25000" dirty="0"/>
                        <a:t>0</a:t>
                      </a:r>
                      <a:r>
                        <a:rPr lang="en-US" baseline="0" dirty="0"/>
                        <a:t> %</a:t>
                      </a:r>
                      <a:endParaRPr lang="en-US" baseline="-25000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b</a:t>
                      </a:r>
                      <a:r>
                        <a:rPr lang="en-US" baseline="-25000" dirty="0"/>
                        <a:t>3</a:t>
                      </a:r>
                      <a:r>
                        <a:rPr lang="en-US" dirty="0"/>
                        <a:t>/b</a:t>
                      </a:r>
                      <a:r>
                        <a:rPr lang="en-US" baseline="-25000" dirty="0"/>
                        <a:t>0</a:t>
                      </a:r>
                      <a:r>
                        <a:rPr lang="en-US" baseline="0" dirty="0"/>
                        <a:t> %</a:t>
                      </a:r>
                      <a:endParaRPr lang="en-US" baseline="-25000" dirty="0"/>
                    </a:p>
                  </a:txBody>
                  <a:tcPr anchor="ctr"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33511760"/>
                  </a:ext>
                </a:extLst>
              </a:tr>
              <a:tr h="3454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-120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0.160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0.081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0.182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91815365"/>
                  </a:ext>
                </a:extLst>
              </a:tr>
              <a:tr h="3454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-60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0.131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0.075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0.162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22692288"/>
                  </a:ext>
                </a:extLst>
              </a:tr>
              <a:tr h="3454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-20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0.168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0.072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0.187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96479313"/>
                  </a:ext>
                </a:extLst>
              </a:tr>
              <a:tr h="3454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0.070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0.073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0.192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71378313"/>
                  </a:ext>
                </a:extLst>
              </a:tr>
              <a:tr h="3454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60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0.121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0.075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0.167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36286832"/>
                  </a:ext>
                </a:extLst>
              </a:tr>
              <a:tr h="3454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0.157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0.083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0.200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47443432"/>
                  </a:ext>
                </a:extLst>
              </a:tr>
              <a:tr h="3454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tolerance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0.45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0.25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55786540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9573C4D2-F574-6A84-E682-B1EA67A0A300}"/>
              </a:ext>
            </a:extLst>
          </p:cNvPr>
          <p:cNvSpPr txBox="1"/>
          <p:nvPr/>
        </p:nvSpPr>
        <p:spPr>
          <a:xfrm>
            <a:off x="2596940" y="1360913"/>
            <a:ext cx="395012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Harmonic content vs </a:t>
            </a:r>
            <a:r>
              <a:rPr lang="en-US" dirty="0" err="1"/>
              <a:t>I</a:t>
            </a:r>
            <a:r>
              <a:rPr lang="en-US" baseline="-25000" dirty="0" err="1"/>
              <a:t>main</a:t>
            </a:r>
            <a:r>
              <a:rPr lang="en-US" dirty="0"/>
              <a:t> @ </a:t>
            </a:r>
            <a:r>
              <a:rPr lang="en-US" i="1" dirty="0"/>
              <a:t>r</a:t>
            </a:r>
            <a:r>
              <a:rPr lang="en-US" dirty="0"/>
              <a:t> = 1 cm</a:t>
            </a:r>
          </a:p>
          <a:p>
            <a:pPr algn="ctr"/>
            <a:r>
              <a:rPr lang="en-US" sz="1400" dirty="0"/>
              <a:t>(rotating coil, </a:t>
            </a:r>
            <a:r>
              <a:rPr lang="en-US" sz="1400" i="1" dirty="0" err="1"/>
              <a:t>r</a:t>
            </a:r>
            <a:r>
              <a:rPr lang="en-US" sz="1400" baseline="-25000" dirty="0" err="1"/>
              <a:t>coil</a:t>
            </a:r>
            <a:r>
              <a:rPr lang="en-US" sz="1400" dirty="0"/>
              <a:t> = 3 mm)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B64F804-AE5F-A375-204E-8DA2EC765EC5}"/>
              </a:ext>
            </a:extLst>
          </p:cNvPr>
          <p:cNvSpPr txBox="1"/>
          <p:nvPr/>
        </p:nvSpPr>
        <p:spPr>
          <a:xfrm>
            <a:off x="4130213" y="5011444"/>
            <a:ext cx="88357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solidFill>
                  <a:srgbClr val="0000FF"/>
                </a:solidFill>
              </a:rPr>
              <a:t>hardat.r18</a:t>
            </a:r>
          </a:p>
        </p:txBody>
      </p:sp>
    </p:spTree>
    <p:extLst>
      <p:ext uri="{BB962C8B-B14F-4D97-AF65-F5344CB8AC3E}">
        <p14:creationId xmlns:p14="http://schemas.microsoft.com/office/powerpoint/2010/main" val="20665104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4A9EE55E-C90B-BF27-2360-1FF539D6F50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4572000" cy="342900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C0087DE2-CBB5-571B-AED4-2BA8355114F9}"/>
              </a:ext>
            </a:extLst>
          </p:cNvPr>
          <p:cNvSpPr txBox="1"/>
          <p:nvPr/>
        </p:nvSpPr>
        <p:spPr>
          <a:xfrm>
            <a:off x="1386086" y="2286000"/>
            <a:ext cx="252825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>
                <a:solidFill>
                  <a:srgbClr val="0070C0"/>
                </a:solidFill>
              </a:rPr>
              <a:t>after </a:t>
            </a:r>
            <a:r>
              <a:rPr lang="en-US" sz="1200" b="1" dirty="0">
                <a:solidFill>
                  <a:srgbClr val="0070C0"/>
                </a:solidFill>
              </a:rPr>
              <a:t>standardize</a:t>
            </a:r>
          </a:p>
          <a:p>
            <a:pPr algn="ctr"/>
            <a:r>
              <a:rPr lang="en-US" sz="1200" dirty="0" err="1">
                <a:solidFill>
                  <a:srgbClr val="0070C0"/>
                </a:solidFill>
              </a:rPr>
              <a:t>I</a:t>
            </a:r>
            <a:r>
              <a:rPr lang="en-US" sz="1200" baseline="-25000" dirty="0" err="1">
                <a:solidFill>
                  <a:srgbClr val="0070C0"/>
                </a:solidFill>
              </a:rPr>
              <a:t>main</a:t>
            </a:r>
            <a:r>
              <a:rPr lang="en-US" sz="1200" dirty="0">
                <a:solidFill>
                  <a:srgbClr val="0070C0"/>
                </a:solidFill>
              </a:rPr>
              <a:t> = 0</a:t>
            </a:r>
          </a:p>
          <a:p>
            <a:pPr algn="ctr"/>
            <a:r>
              <a:rPr lang="en-US" sz="1200" dirty="0">
                <a:solidFill>
                  <a:srgbClr val="0070C0"/>
                </a:solidFill>
              </a:rPr>
              <a:t>slope @ </a:t>
            </a:r>
            <a:r>
              <a:rPr lang="en-US" sz="1200" dirty="0" err="1">
                <a:solidFill>
                  <a:srgbClr val="0070C0"/>
                </a:solidFill>
              </a:rPr>
              <a:t>I</a:t>
            </a:r>
            <a:r>
              <a:rPr lang="en-US" sz="1200" baseline="-25000" dirty="0" err="1">
                <a:solidFill>
                  <a:srgbClr val="0070C0"/>
                </a:solidFill>
              </a:rPr>
              <a:t>trim</a:t>
            </a:r>
            <a:r>
              <a:rPr lang="en-US" sz="1200" dirty="0">
                <a:solidFill>
                  <a:srgbClr val="0070C0"/>
                </a:solidFill>
              </a:rPr>
              <a:t> = 0 : +10.3878 G-m/A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434D45B-33C0-3600-EE70-95E16CC0FC2A}"/>
              </a:ext>
            </a:extLst>
          </p:cNvPr>
          <p:cNvSpPr txBox="1"/>
          <p:nvPr/>
        </p:nvSpPr>
        <p:spPr>
          <a:xfrm>
            <a:off x="3008647" y="273367"/>
            <a:ext cx="94288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solidFill>
                  <a:srgbClr val="C00000"/>
                </a:solidFill>
              </a:rPr>
              <a:t>wiredat.ru9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90889665-7EF0-BE6F-0924-AA20222AEE3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0"/>
            <a:ext cx="4572000" cy="3429000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7D48A897-C2DA-50EB-FA1E-17ACE67EAFF6}"/>
              </a:ext>
            </a:extLst>
          </p:cNvPr>
          <p:cNvSpPr txBox="1"/>
          <p:nvPr/>
        </p:nvSpPr>
        <p:spPr>
          <a:xfrm>
            <a:off x="6076764" y="2286000"/>
            <a:ext cx="244329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>
                <a:solidFill>
                  <a:srgbClr val="0070C0"/>
                </a:solidFill>
              </a:rPr>
              <a:t>after </a:t>
            </a:r>
            <a:r>
              <a:rPr lang="en-US" sz="1200" b="1" dirty="0">
                <a:solidFill>
                  <a:srgbClr val="0070C0"/>
                </a:solidFill>
              </a:rPr>
              <a:t>standardize</a:t>
            </a:r>
          </a:p>
          <a:p>
            <a:pPr algn="ctr"/>
            <a:r>
              <a:rPr lang="en-US" sz="1200" dirty="0" err="1">
                <a:solidFill>
                  <a:srgbClr val="0070C0"/>
                </a:solidFill>
              </a:rPr>
              <a:t>I</a:t>
            </a:r>
            <a:r>
              <a:rPr lang="en-US" sz="1200" baseline="-25000" dirty="0" err="1">
                <a:solidFill>
                  <a:srgbClr val="0070C0"/>
                </a:solidFill>
              </a:rPr>
              <a:t>main</a:t>
            </a:r>
            <a:r>
              <a:rPr lang="en-US" sz="1200" dirty="0">
                <a:solidFill>
                  <a:srgbClr val="0070C0"/>
                </a:solidFill>
              </a:rPr>
              <a:t> = 102.7 A</a:t>
            </a:r>
          </a:p>
          <a:p>
            <a:pPr algn="ctr"/>
            <a:r>
              <a:rPr lang="en-US" sz="1200" dirty="0">
                <a:solidFill>
                  <a:srgbClr val="0070C0"/>
                </a:solidFill>
              </a:rPr>
              <a:t>slope @ </a:t>
            </a:r>
            <a:r>
              <a:rPr lang="en-US" sz="1200" dirty="0" err="1">
                <a:solidFill>
                  <a:srgbClr val="0070C0"/>
                </a:solidFill>
              </a:rPr>
              <a:t>I</a:t>
            </a:r>
            <a:r>
              <a:rPr lang="en-US" sz="1200" baseline="-25000" dirty="0" err="1">
                <a:solidFill>
                  <a:srgbClr val="0070C0"/>
                </a:solidFill>
              </a:rPr>
              <a:t>trim</a:t>
            </a:r>
            <a:r>
              <a:rPr lang="en-US" sz="1200" dirty="0">
                <a:solidFill>
                  <a:srgbClr val="0070C0"/>
                </a:solidFill>
              </a:rPr>
              <a:t> = 0 : +7.0762 G-m/A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ABCA0D8-2C86-B8DA-07E6-52AEC1DCD5C5}"/>
              </a:ext>
            </a:extLst>
          </p:cNvPr>
          <p:cNvSpPr txBox="1"/>
          <p:nvPr/>
        </p:nvSpPr>
        <p:spPr>
          <a:xfrm>
            <a:off x="7591513" y="274157"/>
            <a:ext cx="94288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solidFill>
                  <a:srgbClr val="C00000"/>
                </a:solidFill>
              </a:rPr>
              <a:t>wiredat.r10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D9211351-84E9-58B4-7326-F375AFD7949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86000" y="3429000"/>
            <a:ext cx="4572000" cy="3429000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7D08D234-FCA8-0ABA-1280-9F400822C6E8}"/>
              </a:ext>
            </a:extLst>
          </p:cNvPr>
          <p:cNvSpPr txBox="1"/>
          <p:nvPr/>
        </p:nvSpPr>
        <p:spPr>
          <a:xfrm>
            <a:off x="3657601" y="5754469"/>
            <a:ext cx="244329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>
                <a:solidFill>
                  <a:srgbClr val="0070C0"/>
                </a:solidFill>
              </a:rPr>
              <a:t>after </a:t>
            </a:r>
            <a:r>
              <a:rPr lang="en-US" sz="1200" b="1" dirty="0">
                <a:solidFill>
                  <a:srgbClr val="0070C0"/>
                </a:solidFill>
              </a:rPr>
              <a:t>degauss</a:t>
            </a:r>
          </a:p>
          <a:p>
            <a:pPr algn="ctr"/>
            <a:r>
              <a:rPr lang="en-US" sz="1200" dirty="0" err="1">
                <a:solidFill>
                  <a:srgbClr val="0070C0"/>
                </a:solidFill>
              </a:rPr>
              <a:t>I</a:t>
            </a:r>
            <a:r>
              <a:rPr lang="en-US" sz="1200" baseline="-25000" dirty="0" err="1">
                <a:solidFill>
                  <a:srgbClr val="0070C0"/>
                </a:solidFill>
              </a:rPr>
              <a:t>main</a:t>
            </a:r>
            <a:r>
              <a:rPr lang="en-US" sz="1200" dirty="0">
                <a:solidFill>
                  <a:srgbClr val="0070C0"/>
                </a:solidFill>
              </a:rPr>
              <a:t> = 0</a:t>
            </a:r>
          </a:p>
          <a:p>
            <a:pPr algn="ctr"/>
            <a:r>
              <a:rPr lang="en-US" sz="1200" dirty="0">
                <a:solidFill>
                  <a:srgbClr val="0070C0"/>
                </a:solidFill>
              </a:rPr>
              <a:t>slope @ </a:t>
            </a:r>
            <a:r>
              <a:rPr lang="en-US" sz="1200" dirty="0" err="1">
                <a:solidFill>
                  <a:srgbClr val="0070C0"/>
                </a:solidFill>
              </a:rPr>
              <a:t>I</a:t>
            </a:r>
            <a:r>
              <a:rPr lang="en-US" sz="1200" baseline="-25000" dirty="0" err="1">
                <a:solidFill>
                  <a:srgbClr val="0070C0"/>
                </a:solidFill>
              </a:rPr>
              <a:t>trim</a:t>
            </a:r>
            <a:r>
              <a:rPr lang="en-US" sz="1200" dirty="0">
                <a:solidFill>
                  <a:srgbClr val="0070C0"/>
                </a:solidFill>
              </a:rPr>
              <a:t> = 0 : +9.7072 G-m/A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CC2D52B2-248C-61A8-B7E3-27716C33DCD6}"/>
              </a:ext>
            </a:extLst>
          </p:cNvPr>
          <p:cNvSpPr txBox="1"/>
          <p:nvPr/>
        </p:nvSpPr>
        <p:spPr>
          <a:xfrm>
            <a:off x="5305513" y="3701990"/>
            <a:ext cx="94288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solidFill>
                  <a:srgbClr val="C00000"/>
                </a:solidFill>
              </a:rPr>
              <a:t>wiredat.r15</a:t>
            </a:r>
          </a:p>
        </p:txBody>
      </p:sp>
    </p:spTree>
    <p:extLst>
      <p:ext uri="{BB962C8B-B14F-4D97-AF65-F5344CB8AC3E}">
        <p14:creationId xmlns:p14="http://schemas.microsoft.com/office/powerpoint/2010/main" val="10341768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>
            <a:extLst>
              <a:ext uri="{FF2B5EF4-FFF2-40B4-BE49-F238E27FC236}">
                <a16:creationId xmlns:a16="http://schemas.microsoft.com/office/drawing/2014/main" id="{E4999938-4D89-8B54-8B06-5D129BECA04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429000"/>
            <a:ext cx="4572000" cy="3429000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8B08F952-0BCF-51BB-9218-F39CE444305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0"/>
            <a:ext cx="4572000" cy="3429000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E57C49E6-B589-1106-ED91-CBD575846AA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4572000" cy="3429000"/>
          </a:xfrm>
          <a:prstGeom prst="rect">
            <a:avLst/>
          </a:prstGeom>
        </p:spPr>
      </p:pic>
      <p:sp>
        <p:nvSpPr>
          <p:cNvPr id="4" name="Text Box 7">
            <a:extLst>
              <a:ext uri="{FF2B5EF4-FFF2-40B4-BE49-F238E27FC236}">
                <a16:creationId xmlns:a16="http://schemas.microsoft.com/office/drawing/2014/main" id="{8EE96AB6-7642-8A2F-C6DE-5ED6A2C270B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61156" y="4236581"/>
            <a:ext cx="4592924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name: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BCXSS1T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# of main coil turns:		</a:t>
            </a:r>
            <a:r>
              <a:rPr lang="en-US" altLang="en-US" sz="1600" dirty="0"/>
              <a:t>80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# of trim coil turns:		</a:t>
            </a:r>
            <a:r>
              <a:rPr lang="en-US" sz="1600" dirty="0"/>
              <a:t>18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ratio of turns (</a:t>
            </a:r>
            <a:r>
              <a:rPr lang="en-US" altLang="en-US" sz="16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N</a:t>
            </a:r>
            <a:r>
              <a:rPr lang="en-US" altLang="en-US" sz="1600" baseline="-250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main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/</a:t>
            </a:r>
            <a:r>
              <a:rPr lang="en-US" altLang="en-US" sz="16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N</a:t>
            </a:r>
            <a:r>
              <a:rPr lang="en-US" altLang="en-US" sz="1600" baseline="-250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trim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): 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4.4444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ratio of slopes (measured):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4.6936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IMMO (amps):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[-6,6]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BMMO (main coil amps):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[-1.2783,+1.2783]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8D68C62-F605-27D2-BAF5-AD0DE845520A}"/>
              </a:ext>
            </a:extLst>
          </p:cNvPr>
          <p:cNvSpPr txBox="1"/>
          <p:nvPr/>
        </p:nvSpPr>
        <p:spPr>
          <a:xfrm>
            <a:off x="6457466" y="2473524"/>
            <a:ext cx="2050561" cy="30777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1400" dirty="0" err="1">
                <a:solidFill>
                  <a:srgbClr val="FF0000"/>
                </a:solidFill>
              </a:rPr>
              <a:t>I</a:t>
            </a:r>
            <a:r>
              <a:rPr lang="en-US" sz="1400" baseline="-25000" dirty="0" err="1">
                <a:solidFill>
                  <a:srgbClr val="FF0000"/>
                </a:solidFill>
              </a:rPr>
              <a:t>main</a:t>
            </a:r>
            <a:r>
              <a:rPr lang="en-US" sz="1400" dirty="0">
                <a:solidFill>
                  <a:srgbClr val="FF0000"/>
                </a:solidFill>
              </a:rPr>
              <a:t> = 0 (after degauss)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A3B2988-46CE-FBD2-CECE-579552407C50}"/>
              </a:ext>
            </a:extLst>
          </p:cNvPr>
          <p:cNvSpPr txBox="1"/>
          <p:nvPr/>
        </p:nvSpPr>
        <p:spPr>
          <a:xfrm>
            <a:off x="2096973" y="2473524"/>
            <a:ext cx="1865960" cy="307777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pPr algn="ctr"/>
            <a:r>
              <a:rPr lang="en-US" sz="1400" dirty="0" err="1">
                <a:solidFill>
                  <a:srgbClr val="FF0000"/>
                </a:solidFill>
              </a:rPr>
              <a:t>I</a:t>
            </a:r>
            <a:r>
              <a:rPr lang="en-US" sz="1400" baseline="-25000" dirty="0" err="1">
                <a:solidFill>
                  <a:srgbClr val="FF0000"/>
                </a:solidFill>
              </a:rPr>
              <a:t>trim</a:t>
            </a:r>
            <a:r>
              <a:rPr lang="en-US" sz="1400" dirty="0">
                <a:solidFill>
                  <a:srgbClr val="FF0000"/>
                </a:solidFill>
              </a:rPr>
              <a:t> = 0 (|</a:t>
            </a:r>
            <a:r>
              <a:rPr lang="en-US" sz="1400" dirty="0" err="1">
                <a:solidFill>
                  <a:srgbClr val="FF0000"/>
                </a:solidFill>
              </a:rPr>
              <a:t>I</a:t>
            </a:r>
            <a:r>
              <a:rPr lang="en-US" sz="1400" baseline="-25000" dirty="0" err="1">
                <a:solidFill>
                  <a:srgbClr val="FF0000"/>
                </a:solidFill>
              </a:rPr>
              <a:t>main</a:t>
            </a:r>
            <a:r>
              <a:rPr lang="en-US" sz="1400" dirty="0">
                <a:solidFill>
                  <a:srgbClr val="FF0000"/>
                </a:solidFill>
              </a:rPr>
              <a:t>| ≤ 95 A)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5E0648D1-F723-B085-D4C9-9304EB9A06EF}"/>
              </a:ext>
            </a:extLst>
          </p:cNvPr>
          <p:cNvSpPr txBox="1"/>
          <p:nvPr/>
        </p:nvSpPr>
        <p:spPr>
          <a:xfrm>
            <a:off x="581025" y="1275576"/>
            <a:ext cx="94288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solidFill>
                  <a:srgbClr val="0000FF"/>
                </a:solidFill>
              </a:rPr>
              <a:t>wiredat.ru2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6C558A84-3B21-BCBD-3747-1C791FBB7FC8}"/>
              </a:ext>
            </a:extLst>
          </p:cNvPr>
          <p:cNvSpPr txBox="1"/>
          <p:nvPr/>
        </p:nvSpPr>
        <p:spPr>
          <a:xfrm>
            <a:off x="5153025" y="1419225"/>
            <a:ext cx="94288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solidFill>
                  <a:srgbClr val="0000FF"/>
                </a:solidFill>
              </a:rPr>
              <a:t>wiredat.r15</a:t>
            </a:r>
          </a:p>
        </p:txBody>
      </p:sp>
    </p:spTree>
    <p:extLst>
      <p:ext uri="{BB962C8B-B14F-4D97-AF65-F5344CB8AC3E}">
        <p14:creationId xmlns:p14="http://schemas.microsoft.com/office/powerpoint/2010/main" val="31263509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181254E7-9535-FD5C-4BFD-ABB5B28299A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09344" y="1207008"/>
            <a:ext cx="5925312" cy="4443984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45317CF7-46E6-8D68-41FB-9882540BD7E6}"/>
              </a:ext>
            </a:extLst>
          </p:cNvPr>
          <p:cNvSpPr txBox="1"/>
          <p:nvPr/>
        </p:nvSpPr>
        <p:spPr>
          <a:xfrm>
            <a:off x="4120920" y="1625597"/>
            <a:ext cx="2507674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>
                <a:solidFill>
                  <a:srgbClr val="FF0000"/>
                </a:solidFill>
              </a:rPr>
              <a:t>ramp type = 3_LINEAR</a:t>
            </a:r>
          </a:p>
          <a:p>
            <a:pPr algn="ctr"/>
            <a:r>
              <a:rPr lang="en-US" sz="1200" dirty="0">
                <a:solidFill>
                  <a:srgbClr val="FF0000"/>
                </a:solidFill>
              </a:rPr>
              <a:t>ramp rate = 15 A/s</a:t>
            </a:r>
          </a:p>
          <a:p>
            <a:pPr algn="ctr"/>
            <a:r>
              <a:rPr lang="en-US" sz="1200" dirty="0">
                <a:solidFill>
                  <a:srgbClr val="FF0000"/>
                </a:solidFill>
              </a:rPr>
              <a:t>settle time = 2 s</a:t>
            </a:r>
          </a:p>
          <a:p>
            <a:pPr algn="ctr"/>
            <a:r>
              <a:rPr lang="en-US" sz="1200" dirty="0">
                <a:solidFill>
                  <a:srgbClr val="FF0000"/>
                </a:solidFill>
              </a:rPr>
              <a:t>remnant BL = -5.56 +/-  0.76 </a:t>
            </a:r>
            <a:r>
              <a:rPr lang="el-GR" sz="1200" dirty="0">
                <a:solidFill>
                  <a:srgbClr val="FF0000"/>
                </a:solidFill>
              </a:rPr>
              <a:t>μ</a:t>
            </a:r>
            <a:r>
              <a:rPr lang="en-US" sz="1200" dirty="0">
                <a:solidFill>
                  <a:srgbClr val="FF0000"/>
                </a:solidFill>
              </a:rPr>
              <a:t>T-m</a:t>
            </a:r>
          </a:p>
          <a:p>
            <a:pPr algn="ctr"/>
            <a:r>
              <a:rPr lang="en-US" sz="1200" dirty="0">
                <a:solidFill>
                  <a:srgbClr val="FF0000"/>
                </a:solidFill>
              </a:rPr>
              <a:t>degauss time = 420 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AF9BFEF-9D5B-CB24-1BF3-0CDBACDCFEF7}"/>
              </a:ext>
            </a:extLst>
          </p:cNvPr>
          <p:cNvSpPr txBox="1"/>
          <p:nvPr/>
        </p:nvSpPr>
        <p:spPr>
          <a:xfrm>
            <a:off x="3402366" y="4724400"/>
            <a:ext cx="2365456" cy="276999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1200" dirty="0">
                <a:solidFill>
                  <a:srgbClr val="FF0000"/>
                </a:solidFill>
              </a:rPr>
              <a:t>remnant BL taken from test plan</a:t>
            </a:r>
          </a:p>
        </p:txBody>
      </p:sp>
    </p:spTree>
    <p:extLst>
      <p:ext uri="{BB962C8B-B14F-4D97-AF65-F5344CB8AC3E}">
        <p14:creationId xmlns:p14="http://schemas.microsoft.com/office/powerpoint/2010/main" val="238648938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31055A92-479C-B26E-61AC-32C6C97EB92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09344" y="1207008"/>
            <a:ext cx="5925312" cy="4443984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58FEA8C4-9C42-E6E4-9718-0E229E6B0DEB}"/>
              </a:ext>
            </a:extLst>
          </p:cNvPr>
          <p:cNvSpPr txBox="1"/>
          <p:nvPr/>
        </p:nvSpPr>
        <p:spPr>
          <a:xfrm>
            <a:off x="5638800" y="1676400"/>
            <a:ext cx="106311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solidFill>
                  <a:srgbClr val="0000FF"/>
                </a:solidFill>
              </a:rPr>
              <a:t>bhvszdat.r16</a:t>
            </a:r>
          </a:p>
        </p:txBody>
      </p:sp>
    </p:spTree>
    <p:extLst>
      <p:ext uri="{BB962C8B-B14F-4D97-AF65-F5344CB8AC3E}">
        <p14:creationId xmlns:p14="http://schemas.microsoft.com/office/powerpoint/2010/main" val="440516989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25892</TotalTime>
  <Words>387</Words>
  <Application>Microsoft Office PowerPoint</Application>
  <PresentationFormat>On-screen Show (4:3)</PresentationFormat>
  <Paragraphs>83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Courier New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Stanford Linear Accelerator Center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Paul Emma</dc:creator>
  <cp:lastModifiedBy>Woodley, Mark D.</cp:lastModifiedBy>
  <cp:revision>208</cp:revision>
  <dcterms:created xsi:type="dcterms:W3CDTF">2006-04-28T20:17:03Z</dcterms:created>
  <dcterms:modified xsi:type="dcterms:W3CDTF">2025-05-20T20:16:05Z</dcterms:modified>
</cp:coreProperties>
</file>