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6" r:id="rId3"/>
    <p:sldId id="267" r:id="rId4"/>
    <p:sldId id="268" r:id="rId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33CC33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44" d="100"/>
          <a:sy n="144" d="100"/>
        </p:scale>
        <p:origin x="120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C8B83E-6CBF-47F1-9626-7BC927F7C5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5062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1E431E-619E-48F0-9C40-5065A40D329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4457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7442C7-93C5-40EF-B0D2-10064670251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7283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9EF447-7A8F-4BF2-9D58-AC0F76BD1C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9047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F3A19-9D36-4F09-899A-A02BE0575E6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7020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E532EC-B069-48F4-A2E1-2A12A3D885A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2949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695C7E-0BBC-494E-AAD7-391C84B13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0228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168244-F639-4FF3-94ED-2C89527D12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9602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7E5E96-1F07-4DDD-92A9-D470BA781E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8056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C8ECD4-AEA7-4C4C-AB47-201EA31FB1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6403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500C3F-012A-4A34-B307-70ACA7544D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458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CC59D7F-5802-4D46-8910-8A2B43DC704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5A1DFFC-589D-04DA-607D-84F47868B9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400800" cy="4800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DE02C7-C8D7-468D-433B-585C57CE3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2545385"/>
            <a:ext cx="3200400" cy="2400300"/>
          </a:xfrm>
          <a:prstGeom prst="rect">
            <a:avLst/>
          </a:prstGeom>
        </p:spPr>
      </p:pic>
      <p:sp>
        <p:nvSpPr>
          <p:cNvPr id="3" name="Text Box 7"/>
          <p:cNvSpPr txBox="1">
            <a:spLocks noChangeArrowheads="1"/>
          </p:cNvSpPr>
          <p:nvPr/>
        </p:nvSpPr>
        <p:spPr bwMode="auto">
          <a:xfrm>
            <a:off x="3860772" y="4918075"/>
            <a:ext cx="5280613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engineering type:		</a:t>
            </a:r>
            <a:r>
              <a:rPr lang="en-US" altLang="en-US" sz="1600" dirty="0"/>
              <a:t>0.315</a:t>
            </a:r>
            <a:r>
              <a:rPr lang="en-US" sz="1600" dirty="0"/>
              <a:t>D13.08-C</a:t>
            </a:r>
            <a:endParaRPr lang="en-US" altLang="en-US" sz="16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SLAC drawing number:	</a:t>
            </a:r>
            <a:r>
              <a:rPr lang="en-US" altLang="en-US" sz="14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Stangenes</a:t>
            </a:r>
            <a:r>
              <a:rPr lang="en-US" altLang="en-US" sz="1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731-30822-10 r2</a:t>
            </a:r>
            <a:endParaRPr lang="en-US" altLang="en-US" sz="16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SLAC magnet bar-code: 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4598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vendor serial number: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30822-3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when measured: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03-Dec-2025 13:05:09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when reanalyzed: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03-Feb-2026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MAD assignment: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	</a:t>
            </a:r>
            <a:r>
              <a:rPr lang="en-US" alt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BCX203286</a:t>
            </a:r>
          </a:p>
        </p:txBody>
      </p:sp>
      <p:sp>
        <p:nvSpPr>
          <p:cNvPr id="7" name="Line 16"/>
          <p:cNvSpPr>
            <a:spLocks noChangeShapeType="1"/>
          </p:cNvSpPr>
          <p:nvPr/>
        </p:nvSpPr>
        <p:spPr bwMode="auto">
          <a:xfrm rot="11160000" flipV="1">
            <a:off x="3189246" y="2453707"/>
            <a:ext cx="304841" cy="22860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225C69-29BD-4AF8-8287-B765392F65F7}"/>
              </a:ext>
            </a:extLst>
          </p:cNvPr>
          <p:cNvSpPr txBox="1"/>
          <p:nvPr/>
        </p:nvSpPr>
        <p:spPr>
          <a:xfrm>
            <a:off x="2890619" y="3407361"/>
            <a:ext cx="2358338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400" dirty="0" err="1">
                <a:solidFill>
                  <a:srgbClr val="FF0000"/>
                </a:solidFill>
              </a:rPr>
              <a:t>I</a:t>
            </a:r>
            <a:r>
              <a:rPr lang="en-US" sz="1400" baseline="-25000" dirty="0" err="1">
                <a:solidFill>
                  <a:srgbClr val="FF0000"/>
                </a:solidFill>
              </a:rPr>
              <a:t>trim</a:t>
            </a:r>
            <a:r>
              <a:rPr lang="en-US" sz="1400" dirty="0">
                <a:solidFill>
                  <a:srgbClr val="FF0000"/>
                </a:solidFill>
              </a:rPr>
              <a:t> = 0 (</a:t>
            </a:r>
            <a:r>
              <a:rPr lang="en-US" sz="1050" dirty="0">
                <a:solidFill>
                  <a:srgbClr val="FF0000"/>
                </a:solidFill>
              </a:rPr>
              <a:t>after bipolar standardize)</a:t>
            </a: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4B101F-5E62-7289-A25E-14DADA854C81}"/>
              </a:ext>
            </a:extLst>
          </p:cNvPr>
          <p:cNvSpPr txBox="1"/>
          <p:nvPr/>
        </p:nvSpPr>
        <p:spPr>
          <a:xfrm>
            <a:off x="2667000" y="3048000"/>
            <a:ext cx="2805576" cy="276999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00B050"/>
                </a:solidFill>
              </a:rPr>
              <a:t>|</a:t>
            </a:r>
            <a:r>
              <a:rPr lang="el-GR" sz="1200" dirty="0">
                <a:solidFill>
                  <a:srgbClr val="00B050"/>
                </a:solidFill>
              </a:rPr>
              <a:t>Δ</a:t>
            </a:r>
            <a:r>
              <a:rPr lang="en-US" sz="1200" dirty="0">
                <a:solidFill>
                  <a:srgbClr val="00B050"/>
                </a:solidFill>
              </a:rPr>
              <a:t>B/B</a:t>
            </a:r>
            <a:r>
              <a:rPr lang="en-US" sz="1200" baseline="-25000" dirty="0">
                <a:solidFill>
                  <a:srgbClr val="00B050"/>
                </a:solidFill>
              </a:rPr>
              <a:t>0</a:t>
            </a:r>
            <a:r>
              <a:rPr lang="en-US" sz="1200" dirty="0">
                <a:solidFill>
                  <a:srgbClr val="00B050"/>
                </a:solidFill>
              </a:rPr>
              <a:t>| = 0.38% @ X = +9 mm &lt; 0.5%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94B8A-6C2E-4703-6C98-1B7B95F44E39}"/>
              </a:ext>
            </a:extLst>
          </p:cNvPr>
          <p:cNvSpPr txBox="1"/>
          <p:nvPr/>
        </p:nvSpPr>
        <p:spPr>
          <a:xfrm>
            <a:off x="6965030" y="2839113"/>
            <a:ext cx="144623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err="1">
                <a:solidFill>
                  <a:srgbClr val="0000FF"/>
                </a:solidFill>
              </a:rPr>
              <a:t>I</a:t>
            </a:r>
            <a:r>
              <a:rPr lang="en-US" sz="900" baseline="-25000" dirty="0" err="1">
                <a:solidFill>
                  <a:srgbClr val="0000FF"/>
                </a:solidFill>
              </a:rPr>
              <a:t>main</a:t>
            </a:r>
            <a:r>
              <a:rPr lang="en-US" sz="900" dirty="0">
                <a:solidFill>
                  <a:srgbClr val="0000FF"/>
                </a:solidFill>
              </a:rPr>
              <a:t> = 13 A (wirevsx.ru8)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CB6AAC-CF49-837E-46EF-DBF44E9B019D}"/>
              </a:ext>
            </a:extLst>
          </p:cNvPr>
          <p:cNvSpPr txBox="1"/>
          <p:nvPr/>
        </p:nvSpPr>
        <p:spPr>
          <a:xfrm>
            <a:off x="6940054" y="2497522"/>
            <a:ext cx="1497526" cy="25391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050" b="1" i="1" dirty="0"/>
              <a:t>BCX203286: BL vs X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1F5D72-18BA-83E0-CB67-06D29A13E79A}"/>
              </a:ext>
            </a:extLst>
          </p:cNvPr>
          <p:cNvSpPr txBox="1"/>
          <p:nvPr/>
        </p:nvSpPr>
        <p:spPr>
          <a:xfrm>
            <a:off x="4058478" y="2067580"/>
            <a:ext cx="1566454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1400" dirty="0">
                <a:solidFill>
                  <a:srgbClr val="C00000"/>
                </a:solidFill>
              </a:rPr>
              <a:t>measured bipolar</a:t>
            </a:r>
          </a:p>
          <a:p>
            <a:pPr algn="ctr"/>
            <a:r>
              <a:rPr lang="en-US" sz="1400" dirty="0">
                <a:solidFill>
                  <a:srgbClr val="C00000"/>
                </a:solidFill>
              </a:rPr>
              <a:t>operate unipolar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DE7C1F-F8CB-1F63-C4FC-F2BB3BEAF931}"/>
              </a:ext>
            </a:extLst>
          </p:cNvPr>
          <p:cNvSpPr txBox="1"/>
          <p:nvPr/>
        </p:nvSpPr>
        <p:spPr>
          <a:xfrm>
            <a:off x="878883" y="5502851"/>
            <a:ext cx="2566728" cy="646331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BTRM(BDES) = -0.07089 A</a:t>
            </a:r>
            <a:r>
              <a:rPr lang="en-US" sz="1200" b="1" baseline="-250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main</a:t>
            </a:r>
          </a:p>
          <a:p>
            <a:r>
              <a:rPr lang="en-US" sz="1200" b="1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BTRM(IDES) = -0.2939 </a:t>
            </a:r>
            <a:r>
              <a:rPr lang="en-US" sz="1200" b="1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</a:t>
            </a:r>
            <a:r>
              <a:rPr lang="en-US" sz="1200" b="1" baseline="-250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trim</a:t>
            </a:r>
            <a:endParaRPr lang="en-US" sz="1200" b="1" baseline="-25000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ctr"/>
            <a:r>
              <a:rPr lang="en-US" sz="1200" b="1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 BL = 0 </a:t>
            </a:r>
            <a:r>
              <a:rPr lang="en-US" sz="1200" b="1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kG</a:t>
            </a:r>
            <a:r>
              <a:rPr lang="en-US" sz="1200" b="1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-m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5FED88B-8207-EE49-E90C-F5D36C9C6E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139148"/>
            <a:ext cx="32004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512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84C5E66-B9FC-468E-A9CB-9BCC53680ED9}"/>
              </a:ext>
            </a:extLst>
          </p:cNvPr>
          <p:cNvSpPr txBox="1"/>
          <p:nvPr/>
        </p:nvSpPr>
        <p:spPr>
          <a:xfrm>
            <a:off x="1910054" y="1359009"/>
            <a:ext cx="5323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Harmonic tolerance: |</a:t>
            </a:r>
            <a:r>
              <a:rPr lang="el-GR" dirty="0"/>
              <a:t>Δ</a:t>
            </a:r>
            <a:r>
              <a:rPr lang="en-US" dirty="0"/>
              <a:t>B/B</a:t>
            </a:r>
            <a:r>
              <a:rPr lang="en-US" baseline="-25000" dirty="0"/>
              <a:t>0</a:t>
            </a:r>
            <a:r>
              <a:rPr lang="en-US" dirty="0"/>
              <a:t>| &lt; 0.5% @ |X| ≤ 9 mm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848AB8-5F56-AABF-69FB-C5E899AE17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72030"/>
            <a:ext cx="4572000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EBE91C-4395-03C8-CF1B-AFC1516F8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072030"/>
            <a:ext cx="4572000" cy="3429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D88883A-B90C-BCB9-DFA6-CF93113B4A8B}"/>
              </a:ext>
            </a:extLst>
          </p:cNvPr>
          <p:cNvSpPr txBox="1"/>
          <p:nvPr/>
        </p:nvSpPr>
        <p:spPr>
          <a:xfrm>
            <a:off x="1278924" y="2051680"/>
            <a:ext cx="2172390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000" b="1" dirty="0"/>
              <a:t>BCX203286 (</a:t>
            </a:r>
            <a:r>
              <a:rPr lang="en-US" sz="1000" b="1" dirty="0" err="1"/>
              <a:t>Imain</a:t>
            </a:r>
            <a:r>
              <a:rPr lang="en-US" sz="1000" b="1" dirty="0"/>
              <a:t>=13 A, </a:t>
            </a:r>
            <a:r>
              <a:rPr lang="en-US" sz="1000" b="1" dirty="0" err="1"/>
              <a:t>Itrim</a:t>
            </a:r>
            <a:r>
              <a:rPr lang="en-US" sz="1000" b="1" dirty="0"/>
              <a:t>=0)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117DC6-B6EE-DDB8-6DE0-EF71A01F943D}"/>
              </a:ext>
            </a:extLst>
          </p:cNvPr>
          <p:cNvSpPr txBox="1"/>
          <p:nvPr/>
        </p:nvSpPr>
        <p:spPr>
          <a:xfrm>
            <a:off x="5791200" y="2051680"/>
            <a:ext cx="2278188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000" b="1" dirty="0"/>
              <a:t>BCX203286 (</a:t>
            </a:r>
            <a:r>
              <a:rPr lang="en-US" sz="1000" b="1" dirty="0" err="1"/>
              <a:t>Imain</a:t>
            </a:r>
            <a:r>
              <a:rPr lang="en-US" sz="1000" b="1" dirty="0"/>
              <a:t>=14.5 A, </a:t>
            </a:r>
            <a:r>
              <a:rPr lang="en-US" sz="1000" b="1" dirty="0" err="1"/>
              <a:t>Itrim</a:t>
            </a:r>
            <a:r>
              <a:rPr lang="en-US" sz="1000" b="1" dirty="0"/>
              <a:t>=0)</a:t>
            </a:r>
          </a:p>
        </p:txBody>
      </p:sp>
    </p:spTree>
    <p:extLst>
      <p:ext uri="{BB962C8B-B14F-4D97-AF65-F5344CB8AC3E}">
        <p14:creationId xmlns:p14="http://schemas.microsoft.com/office/powerpoint/2010/main" val="571752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C1043095-BC4C-090F-C14A-9A7512E4B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29000"/>
            <a:ext cx="4572000" cy="3429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D414C2A-DB9C-A1EE-CA6D-E18DB40D2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0E2CA9F-91D1-E71E-26E4-CF91465141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48400" y="2362200"/>
            <a:ext cx="2302233" cy="30777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1400" dirty="0" err="1">
                <a:solidFill>
                  <a:srgbClr val="FF0000"/>
                </a:solidFill>
              </a:rPr>
              <a:t>I</a:t>
            </a:r>
            <a:r>
              <a:rPr lang="en-US" sz="1400" baseline="-25000" dirty="0" err="1">
                <a:solidFill>
                  <a:srgbClr val="FF0000"/>
                </a:solidFill>
              </a:rPr>
              <a:t>main</a:t>
            </a:r>
            <a:r>
              <a:rPr lang="en-US" sz="1400" dirty="0">
                <a:solidFill>
                  <a:srgbClr val="FF0000"/>
                </a:solidFill>
              </a:rPr>
              <a:t> = 0 </a:t>
            </a:r>
            <a:r>
              <a:rPr lang="en-US" sz="1000" dirty="0">
                <a:solidFill>
                  <a:srgbClr val="FF0000"/>
                </a:solidFill>
              </a:rPr>
              <a:t>(after bipolar standardize)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70137" y="3392149"/>
            <a:ext cx="9428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0000FF"/>
                </a:solidFill>
              </a:rPr>
              <a:t>wiredat.ru4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48224" y="2372380"/>
            <a:ext cx="1803442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</a:rPr>
              <a:t>|</a:t>
            </a:r>
            <a:r>
              <a:rPr lang="en-US" sz="1400" dirty="0" err="1">
                <a:solidFill>
                  <a:srgbClr val="FF0000"/>
                </a:solidFill>
              </a:rPr>
              <a:t>I</a:t>
            </a:r>
            <a:r>
              <a:rPr lang="en-US" sz="1400" baseline="-25000" dirty="0" err="1">
                <a:solidFill>
                  <a:srgbClr val="FF0000"/>
                </a:solidFill>
              </a:rPr>
              <a:t>main</a:t>
            </a:r>
            <a:r>
              <a:rPr lang="en-US" sz="1400" dirty="0">
                <a:solidFill>
                  <a:srgbClr val="FF0000"/>
                </a:solidFill>
              </a:rPr>
              <a:t>| &lt; 10 A, </a:t>
            </a:r>
            <a:r>
              <a:rPr lang="en-US" sz="1400" dirty="0" err="1">
                <a:solidFill>
                  <a:srgbClr val="FF0000"/>
                </a:solidFill>
              </a:rPr>
              <a:t>I</a:t>
            </a:r>
            <a:r>
              <a:rPr lang="en-US" sz="1400" baseline="-25000" dirty="0" err="1">
                <a:solidFill>
                  <a:srgbClr val="FF0000"/>
                </a:solidFill>
              </a:rPr>
              <a:t>trim</a:t>
            </a:r>
            <a:r>
              <a:rPr lang="en-US" sz="1400" dirty="0">
                <a:solidFill>
                  <a:srgbClr val="FF0000"/>
                </a:solidFill>
              </a:rPr>
              <a:t> = 0</a:t>
            </a:r>
          </a:p>
          <a:p>
            <a:r>
              <a:rPr lang="en-US" sz="1400" dirty="0">
                <a:solidFill>
                  <a:srgbClr val="FF0000"/>
                </a:solidFill>
              </a:rPr>
              <a:t>(</a:t>
            </a:r>
            <a:r>
              <a:rPr lang="en-US" sz="1050" dirty="0">
                <a:solidFill>
                  <a:srgbClr val="FF0000"/>
                </a:solidFill>
              </a:rPr>
              <a:t>after bipolar standardize)</a:t>
            </a: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1" name="Text Box 7">
            <a:extLst>
              <a:ext uri="{FF2B5EF4-FFF2-40B4-BE49-F238E27FC236}">
                <a16:creationId xmlns:a16="http://schemas.microsoft.com/office/drawing/2014/main" id="{1650A49E-37F1-46CF-A095-4F9F724288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1156" y="4236581"/>
            <a:ext cx="4592924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name: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	</a:t>
            </a:r>
            <a:r>
              <a:rPr lang="en-US" alt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BCX203286T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# of main coil turns:	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668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# of trim coil turns:	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164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ratio of turns (</a:t>
            </a:r>
            <a:r>
              <a:rPr lang="en-US" altLang="en-US" sz="16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N</a:t>
            </a:r>
            <a:r>
              <a:rPr lang="en-US" altLang="en-US" sz="1600" baseline="-25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main</a:t>
            </a: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/</a:t>
            </a:r>
            <a:r>
              <a:rPr lang="en-US" altLang="en-US" sz="16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N</a:t>
            </a:r>
            <a:r>
              <a:rPr lang="en-US" altLang="en-US" sz="1600" baseline="-25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trim</a:t>
            </a: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): 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4.0732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ratio of slopes (measured):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4.1451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IMMO (amps):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[-6,6]</a:t>
            </a:r>
          </a:p>
          <a:p>
            <a:pPr>
              <a:defRPr/>
            </a:pPr>
            <a:r>
              <a:rPr lang="en-US" altLang="en-US" sz="16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BMMO (main coil amps):	</a:t>
            </a:r>
            <a:r>
              <a:rPr lang="en-US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[-1.4474,+1.4474]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9865CC6-DC99-E480-52AA-2966C4BF2102}"/>
              </a:ext>
            </a:extLst>
          </p:cNvPr>
          <p:cNvSpPr txBox="1"/>
          <p:nvPr/>
        </p:nvSpPr>
        <p:spPr>
          <a:xfrm>
            <a:off x="583278" y="1177635"/>
            <a:ext cx="124745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fit to DOWN data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37AE40-D7ED-C312-6F04-97FB134B73CE}"/>
              </a:ext>
            </a:extLst>
          </p:cNvPr>
          <p:cNvSpPr txBox="1"/>
          <p:nvPr/>
        </p:nvSpPr>
        <p:spPr>
          <a:xfrm>
            <a:off x="5149872" y="1159626"/>
            <a:ext cx="99738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fit to UP data</a:t>
            </a:r>
          </a:p>
        </p:txBody>
      </p:sp>
    </p:spTree>
    <p:extLst>
      <p:ext uri="{BB962C8B-B14F-4D97-AF65-F5344CB8AC3E}">
        <p14:creationId xmlns:p14="http://schemas.microsoft.com/office/powerpoint/2010/main" val="1143331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F5617784-03E3-4A0F-BEEB-084C3ED66D30}"/>
              </a:ext>
            </a:extLst>
          </p:cNvPr>
          <p:cNvSpPr txBox="1"/>
          <p:nvPr/>
        </p:nvSpPr>
        <p:spPr>
          <a:xfrm>
            <a:off x="4144532" y="5438001"/>
            <a:ext cx="1051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0000FF"/>
                </a:solidFill>
              </a:rPr>
              <a:t>bhvszdat.r11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ABFFEC-1498-2274-7C38-0318347755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1428750"/>
            <a:ext cx="5334000" cy="40005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29A3EF-2D10-6B7B-CD63-01B0311E3BD6}"/>
              </a:ext>
            </a:extLst>
          </p:cNvPr>
          <p:cNvSpPr txBox="1"/>
          <p:nvPr/>
        </p:nvSpPr>
        <p:spPr>
          <a:xfrm>
            <a:off x="5965390" y="1862897"/>
            <a:ext cx="621965" cy="138499"/>
          </a:xfrm>
          <a:prstGeom prst="rect">
            <a:avLst/>
          </a:prstGeom>
          <a:solidFill>
            <a:schemeClr val="bg1"/>
          </a:solidFill>
        </p:spPr>
        <p:txBody>
          <a:bodyPr wrap="none" lIns="0" tIns="0" rIns="0" bIns="0" rtlCol="0">
            <a:spAutoFit/>
          </a:bodyPr>
          <a:lstStyle/>
          <a:p>
            <a:r>
              <a:rPr lang="en-US" sz="900" dirty="0"/>
              <a:t>BCX203286</a:t>
            </a:r>
          </a:p>
        </p:txBody>
      </p:sp>
    </p:spTree>
    <p:extLst>
      <p:ext uri="{BB962C8B-B14F-4D97-AF65-F5344CB8AC3E}">
        <p14:creationId xmlns:p14="http://schemas.microsoft.com/office/powerpoint/2010/main" val="105664863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34379</TotalTime>
  <Words>252</Words>
  <Application>Microsoft Office PowerPoint</Application>
  <PresentationFormat>On-screen Show (4:3)</PresentationFormat>
  <Paragraphs>34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Courier New</vt:lpstr>
      <vt:lpstr>Default Design</vt:lpstr>
      <vt:lpstr>PowerPoint Presentation</vt:lpstr>
      <vt:lpstr>PowerPoint Presentation</vt:lpstr>
      <vt:lpstr>PowerPoint Presentation</vt:lpstr>
      <vt:lpstr>PowerPoint Presentation</vt:lpstr>
    </vt:vector>
  </TitlesOfParts>
  <Company>Stanford Linear Accelerator Center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Paul Emma</dc:creator>
  <cp:lastModifiedBy>Woodley, Mark D.</cp:lastModifiedBy>
  <cp:revision>229</cp:revision>
  <dcterms:created xsi:type="dcterms:W3CDTF">2006-04-28T20:17:03Z</dcterms:created>
  <dcterms:modified xsi:type="dcterms:W3CDTF">2026-02-03T18:39:05Z</dcterms:modified>
</cp:coreProperties>
</file>