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6" r:id="rId4"/>
    <p:sldId id="267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7B6280-288A-9C82-99AE-5E8554361B15}"/>
              </a:ext>
            </a:extLst>
          </p:cNvPr>
          <p:cNvSpPr txBox="1"/>
          <p:nvPr/>
        </p:nvSpPr>
        <p:spPr>
          <a:xfrm>
            <a:off x="762000" y="2090172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Note</a:t>
            </a:r>
            <a:r>
              <a:rPr lang="en-US" sz="2800" dirty="0"/>
              <a:t>: the LCLS Control System requires all dipole magnets powered in series to have </a:t>
            </a:r>
            <a:r>
              <a:rPr lang="en-US" sz="2800" b="1" dirty="0"/>
              <a:t>positive</a:t>
            </a:r>
            <a:r>
              <a:rPr lang="en-US" sz="2800" dirty="0"/>
              <a:t> IVB polynomials (</a:t>
            </a:r>
            <a:r>
              <a:rPr lang="en-US" sz="2800" i="1" dirty="0"/>
              <a:t>i.e.</a:t>
            </a:r>
            <a:r>
              <a:rPr lang="en-US" sz="2800" dirty="0"/>
              <a:t> BDES[</a:t>
            </a:r>
            <a:r>
              <a:rPr lang="en-US" sz="2800" dirty="0" err="1"/>
              <a:t>kG</a:t>
            </a:r>
            <a:r>
              <a:rPr lang="en-US" sz="2800" dirty="0"/>
              <a:t>-m] &gt; 0 gives IDES[A] &gt; 0). To that end, this dipole’s IVB (which is properly </a:t>
            </a:r>
            <a:r>
              <a:rPr lang="en-US" sz="2800" b="1" dirty="0"/>
              <a:t>negative</a:t>
            </a:r>
            <a:r>
              <a:rPr lang="en-US" sz="2800" dirty="0"/>
              <a:t>) has had its sign reversed both in Oracle and in EPICS.</a:t>
            </a:r>
          </a:p>
        </p:txBody>
      </p:sp>
    </p:spTree>
    <p:extLst>
      <p:ext uri="{BB962C8B-B14F-4D97-AF65-F5344CB8AC3E}">
        <p14:creationId xmlns:p14="http://schemas.microsoft.com/office/powerpoint/2010/main" val="306705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319CE2E-A826-328D-14C7-B5602541CB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45385"/>
            <a:ext cx="3200400" cy="2400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5D6361-EEC2-077F-C596-827EC93622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36245"/>
            <a:ext cx="3200400" cy="24003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B3E0ABD-56FA-96F6-7E62-62DF3CB036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2806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21-Nov-2025 11:08:56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02-Dec-2025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BCX203284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240000" flipH="1" flipV="1">
            <a:off x="2427246" y="181349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1143000" y="3407361"/>
            <a:ext cx="235833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79933" y="5373469"/>
            <a:ext cx="3300905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14.76 ± 0.16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0.157 ± 0.035 G-m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1179170" y="2861831"/>
            <a:ext cx="2285999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 anchor="ctr" anchorCtr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| ≤ 0.46% for |X| ≤ 9 mm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E2921E-81F1-A5A3-592A-8907CCEE7337}"/>
              </a:ext>
            </a:extLst>
          </p:cNvPr>
          <p:cNvSpPr txBox="1"/>
          <p:nvPr/>
        </p:nvSpPr>
        <p:spPr>
          <a:xfrm>
            <a:off x="6907990" y="2864108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(wirevsx.ru8)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1218CF-1014-F09F-2FA4-E7D9AAAD0BB7}"/>
              </a:ext>
            </a:extLst>
          </p:cNvPr>
          <p:cNvSpPr txBox="1"/>
          <p:nvPr/>
        </p:nvSpPr>
        <p:spPr>
          <a:xfrm>
            <a:off x="1915395" y="41190"/>
            <a:ext cx="280076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/>
              <a:t>BCX203284: set on the way 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258A99-FA04-5049-5925-F40BCD05612C}"/>
              </a:ext>
            </a:extLst>
          </p:cNvPr>
          <p:cNvSpPr txBox="1"/>
          <p:nvPr/>
        </p:nvSpPr>
        <p:spPr>
          <a:xfrm>
            <a:off x="6940054" y="2497522"/>
            <a:ext cx="1497526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50" b="1" i="1" dirty="0"/>
              <a:t>BCX203284: BL vs X</a:t>
            </a: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1BBB35C-0AA0-F9CD-43B6-8FCD38235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7203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905245" y="1359009"/>
            <a:ext cx="5333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for |X| ≤ 9 mm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0BB4650-5901-EE1E-6AF6-0FFA03B2DD26}"/>
              </a:ext>
            </a:extLst>
          </p:cNvPr>
          <p:cNvSpPr/>
          <p:nvPr/>
        </p:nvSpPr>
        <p:spPr>
          <a:xfrm>
            <a:off x="8538665" y="4492698"/>
            <a:ext cx="152400" cy="554182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83FC35-3AD7-942E-EECD-F15B52EBF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7203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44B857-F28D-8B9E-24AA-1FAE459A7084}"/>
              </a:ext>
            </a:extLst>
          </p:cNvPr>
          <p:cNvSpPr txBox="1"/>
          <p:nvPr/>
        </p:nvSpPr>
        <p:spPr>
          <a:xfrm>
            <a:off x="1905000" y="4791826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10A9C1-8272-6277-28B4-F5BA5A11611A}"/>
              </a:ext>
            </a:extLst>
          </p:cNvPr>
          <p:cNvSpPr txBox="1"/>
          <p:nvPr/>
        </p:nvSpPr>
        <p:spPr>
          <a:xfrm>
            <a:off x="6473508" y="478597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3E3367-6A2B-952D-ADBA-02E0BA32D704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6152E6-BA10-1463-8534-AC814F589259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B9288093-0D32-E46D-208E-800A6AAFD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FFC5825-B29A-E55A-59C5-B9467D51F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46BACAB-D62C-20AE-3AF8-82C50185F5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578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9758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BCX203284T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4.1771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[-1.4363,+1.4363]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01AB3-9274-C169-4651-F1CFD15B55E1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main coil: BL vs 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EF2960-3FCF-0768-E7F9-3BFE33D85F3E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trim coil: BL vs 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AF3CAC-B0ED-69C7-52EF-AE2487FC4347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trim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C6B9813-81E2-1BBD-28BA-5CE5E575D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F5C9C9-D654-1CCD-D93C-209A56E54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0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wiredat.ru7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7CB7CE-B91A-248E-9D72-6BC418D331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EBC513-38A8-ED92-D2CB-3A24D93EA082}"/>
              </a:ext>
            </a:extLst>
          </p:cNvPr>
          <p:cNvSpPr txBox="1"/>
          <p:nvPr/>
        </p:nvSpPr>
        <p:spPr>
          <a:xfrm>
            <a:off x="939758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5FD701-D880-C954-5AA9-5732F97260FD}"/>
              </a:ext>
            </a:extLst>
          </p:cNvPr>
          <p:cNvSpPr txBox="1"/>
          <p:nvPr/>
        </p:nvSpPr>
        <p:spPr>
          <a:xfrm>
            <a:off x="1388801" y="0"/>
            <a:ext cx="196399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main coil: BL vs 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CC14EF-4886-F10C-99BD-56B541B68CFF}"/>
              </a:ext>
            </a:extLst>
          </p:cNvPr>
          <p:cNvSpPr txBox="1"/>
          <p:nvPr/>
        </p:nvSpPr>
        <p:spPr>
          <a:xfrm>
            <a:off x="5983953" y="0"/>
            <a:ext cx="190789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trim coil: BL vs 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71A66D-94F2-EDC6-C0EC-32ED26FE60CF}"/>
              </a:ext>
            </a:extLst>
          </p:cNvPr>
          <p:cNvSpPr txBox="1"/>
          <p:nvPr/>
        </p:nvSpPr>
        <p:spPr>
          <a:xfrm>
            <a:off x="1791000" y="3429000"/>
            <a:ext cx="1156086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trim</a:t>
            </a: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07092F-CAB2-82EF-7786-CF3F1CEE3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72038" y="1796490"/>
            <a:ext cx="236154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settle time = 3 s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remnant BL = +0.157 ±  0.035 G-m</a:t>
            </a:r>
          </a:p>
          <a:p>
            <a:pPr algn="ctr"/>
            <a:r>
              <a:rPr lang="en-US" sz="1100" dirty="0">
                <a:solidFill>
                  <a:srgbClr val="FF0000"/>
                </a:solidFill>
              </a:rPr>
              <a:t>degauss time = 268 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572000"/>
            <a:ext cx="3384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remnant BL: </a:t>
            </a:r>
            <a:r>
              <a:rPr lang="en-US" sz="1200" i="1" dirty="0">
                <a:solidFill>
                  <a:srgbClr val="0000FF"/>
                </a:solidFill>
              </a:rPr>
              <a:t>Degauss Run Summary 4597.xlsx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45679C-5BBF-8EDC-C9C7-052E1F65581A}"/>
              </a:ext>
            </a:extLst>
          </p:cNvPr>
          <p:cNvSpPr txBox="1"/>
          <p:nvPr/>
        </p:nvSpPr>
        <p:spPr>
          <a:xfrm>
            <a:off x="3886200" y="1456038"/>
            <a:ext cx="1431802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BCX203284 degauss</a:t>
            </a: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34734</TotalTime>
  <Words>406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222</cp:revision>
  <dcterms:created xsi:type="dcterms:W3CDTF">2006-04-28T20:17:03Z</dcterms:created>
  <dcterms:modified xsi:type="dcterms:W3CDTF">2026-01-09T22:14:39Z</dcterms:modified>
</cp:coreProperties>
</file>