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6" r:id="rId3"/>
    <p:sldId id="267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3CC33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02" y="7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0FE9FEB-6D2C-A6C6-2FBC-F0D2CFF778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62F48A1-75EA-4CA7-D443-28B7273D04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2541683"/>
            <a:ext cx="3200400" cy="2400300"/>
          </a:xfrm>
          <a:prstGeom prst="rect">
            <a:avLst/>
          </a:prstGeom>
        </p:spPr>
      </p:pic>
      <p:sp>
        <p:nvSpPr>
          <p:cNvPr id="3" name="Text Box 7"/>
          <p:cNvSpPr txBox="1">
            <a:spLocks noChangeArrowheads="1"/>
          </p:cNvSpPr>
          <p:nvPr/>
        </p:nvSpPr>
        <p:spPr bwMode="auto">
          <a:xfrm>
            <a:off x="3860772" y="4918075"/>
            <a:ext cx="518122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/>
              <a:t>0.315</a:t>
            </a:r>
            <a:r>
              <a:rPr lang="en-US" sz="1600" dirty="0"/>
              <a:t>D13.08-C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4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Stangenes</a:t>
            </a:r>
            <a:r>
              <a:rPr lang="en-US" altLang="en-US" sz="1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731-30822-10 r2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4595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30822-4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06-Nov-2025 16:10:28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reanalyzed: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03-Feb-2026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BCX203280</a:t>
            </a:r>
          </a:p>
        </p:txBody>
      </p:sp>
      <p:sp>
        <p:nvSpPr>
          <p:cNvPr id="7" name="Line 16"/>
          <p:cNvSpPr>
            <a:spLocks noChangeShapeType="1"/>
          </p:cNvSpPr>
          <p:nvPr/>
        </p:nvSpPr>
        <p:spPr bwMode="auto">
          <a:xfrm rot="300000" flipH="1">
            <a:off x="3343377" y="242555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225C69-29BD-4AF8-8287-B765392F65F7}"/>
              </a:ext>
            </a:extLst>
          </p:cNvPr>
          <p:cNvSpPr txBox="1"/>
          <p:nvPr/>
        </p:nvSpPr>
        <p:spPr>
          <a:xfrm>
            <a:off x="2892107" y="3538452"/>
            <a:ext cx="2340705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 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EAB722-AA02-40B7-984A-552D8A6A3F1D}"/>
              </a:ext>
            </a:extLst>
          </p:cNvPr>
          <p:cNvSpPr txBox="1"/>
          <p:nvPr/>
        </p:nvSpPr>
        <p:spPr>
          <a:xfrm>
            <a:off x="878883" y="5502851"/>
            <a:ext cx="2566728" cy="64633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BTRM(BDES) = -0.06884 A</a:t>
            </a:r>
            <a:r>
              <a:rPr lang="en-US" sz="1200" b="1" baseline="-250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</a:p>
          <a:p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BTRM(IDES) = -0.2853 </a:t>
            </a:r>
            <a:r>
              <a:rPr lang="en-US" sz="12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sz="1200" b="1" baseline="-250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trim</a:t>
            </a:r>
            <a:endParaRPr lang="en-US" sz="1200" b="1" baseline="-250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/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 BL = 0 </a:t>
            </a:r>
            <a:r>
              <a:rPr lang="en-US" sz="1200" b="1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kG</a:t>
            </a:r>
            <a:r>
              <a:rPr lang="en-US" sz="1200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84B101F-5E62-7289-A25E-14DADA854C81}"/>
              </a:ext>
            </a:extLst>
          </p:cNvPr>
          <p:cNvSpPr txBox="1"/>
          <p:nvPr/>
        </p:nvSpPr>
        <p:spPr>
          <a:xfrm>
            <a:off x="2514600" y="3152001"/>
            <a:ext cx="3095719" cy="276999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B050"/>
                </a:solidFill>
              </a:rPr>
              <a:t>|</a:t>
            </a:r>
            <a:r>
              <a:rPr lang="el-GR" sz="1200" dirty="0">
                <a:solidFill>
                  <a:srgbClr val="00B050"/>
                </a:solidFill>
              </a:rPr>
              <a:t>Δ</a:t>
            </a:r>
            <a:r>
              <a:rPr lang="en-US" sz="1200" dirty="0">
                <a:solidFill>
                  <a:srgbClr val="00B050"/>
                </a:solidFill>
              </a:rPr>
              <a:t>B/B</a:t>
            </a:r>
            <a:r>
              <a:rPr lang="en-US" sz="1200" baseline="-25000" dirty="0">
                <a:solidFill>
                  <a:srgbClr val="00B050"/>
                </a:solidFill>
              </a:rPr>
              <a:t>0</a:t>
            </a:r>
            <a:r>
              <a:rPr lang="en-US" sz="1200" dirty="0">
                <a:solidFill>
                  <a:srgbClr val="00B050"/>
                </a:solidFill>
              </a:rPr>
              <a:t>|</a:t>
            </a:r>
            <a:r>
              <a:rPr lang="en-US" sz="1200" baseline="-25000" dirty="0">
                <a:solidFill>
                  <a:srgbClr val="00B050"/>
                </a:solidFill>
              </a:rPr>
              <a:t>max</a:t>
            </a:r>
            <a:r>
              <a:rPr lang="en-US" sz="1200" dirty="0">
                <a:solidFill>
                  <a:srgbClr val="00B050"/>
                </a:solidFill>
              </a:rPr>
              <a:t> = 0.48% @ X = +9 mm &lt; 0.5%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69AD0CB-ACA6-EF61-BF25-B4F461DAAF3D}"/>
              </a:ext>
            </a:extLst>
          </p:cNvPr>
          <p:cNvSpPr txBox="1"/>
          <p:nvPr/>
        </p:nvSpPr>
        <p:spPr>
          <a:xfrm>
            <a:off x="6907990" y="2817168"/>
            <a:ext cx="144623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err="1">
                <a:solidFill>
                  <a:srgbClr val="0000FF"/>
                </a:solidFill>
              </a:rPr>
              <a:t>I</a:t>
            </a:r>
            <a:r>
              <a:rPr lang="en-US" sz="900" baseline="-25000" dirty="0" err="1">
                <a:solidFill>
                  <a:srgbClr val="0000FF"/>
                </a:solidFill>
              </a:rPr>
              <a:t>main</a:t>
            </a:r>
            <a:r>
              <a:rPr lang="en-US" sz="900" dirty="0">
                <a:solidFill>
                  <a:srgbClr val="0000FF"/>
                </a:solidFill>
              </a:rPr>
              <a:t> = 13 A (wirevsx.ru9)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CAE4C8-1918-2218-B67E-DB4B88ECF481}"/>
              </a:ext>
            </a:extLst>
          </p:cNvPr>
          <p:cNvSpPr txBox="1"/>
          <p:nvPr/>
        </p:nvSpPr>
        <p:spPr>
          <a:xfrm>
            <a:off x="4131920" y="2067580"/>
            <a:ext cx="1566454" cy="52322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>
                <a:solidFill>
                  <a:srgbClr val="C00000"/>
                </a:solidFill>
              </a:rPr>
              <a:t>measured bipolar</a:t>
            </a:r>
          </a:p>
          <a:p>
            <a:pPr algn="ctr"/>
            <a:r>
              <a:rPr lang="en-US" sz="1400" dirty="0">
                <a:solidFill>
                  <a:srgbClr val="C00000"/>
                </a:solidFill>
              </a:rPr>
              <a:t>operate unipolar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B34872E-A51B-550F-4474-A62F6B7857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144087"/>
            <a:ext cx="32004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12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8278953-505B-0B74-B5E8-CC8B4A12B2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072030"/>
            <a:ext cx="4572000" cy="3429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284C5E66-B9FC-468E-A9CB-9BCC53680ED9}"/>
              </a:ext>
            </a:extLst>
          </p:cNvPr>
          <p:cNvSpPr txBox="1"/>
          <p:nvPr/>
        </p:nvSpPr>
        <p:spPr>
          <a:xfrm>
            <a:off x="1841124" y="1359009"/>
            <a:ext cx="5461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Harmonic tolerance: |</a:t>
            </a:r>
            <a:r>
              <a:rPr lang="el-GR" dirty="0"/>
              <a:t>Δ</a:t>
            </a:r>
            <a:r>
              <a:rPr lang="en-US" dirty="0"/>
              <a:t>B/B</a:t>
            </a:r>
            <a:r>
              <a:rPr lang="en-US" baseline="-25000" dirty="0"/>
              <a:t>0</a:t>
            </a:r>
            <a:r>
              <a:rPr lang="en-US" dirty="0"/>
              <a:t>| &lt; 0.5% for |X| ≤ 9 mm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37A1D68A-ED46-453D-107D-3F27417A01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069991"/>
            <a:ext cx="4572000" cy="3429000"/>
          </a:xfrm>
          <a:prstGeom prst="rect">
            <a:avLst/>
          </a:prstGeom>
        </p:spPr>
      </p:pic>
      <p:sp>
        <p:nvSpPr>
          <p:cNvPr id="19" name="Oval 18">
            <a:extLst>
              <a:ext uri="{FF2B5EF4-FFF2-40B4-BE49-F238E27FC236}">
                <a16:creationId xmlns:a16="http://schemas.microsoft.com/office/drawing/2014/main" id="{C0BB4650-5901-EE1E-6AF6-0FFA03B2DD26}"/>
              </a:ext>
            </a:extLst>
          </p:cNvPr>
          <p:cNvSpPr/>
          <p:nvPr/>
        </p:nvSpPr>
        <p:spPr>
          <a:xfrm>
            <a:off x="8450885" y="4384188"/>
            <a:ext cx="152400" cy="554182"/>
          </a:xfrm>
          <a:prstGeom prst="ellipse">
            <a:avLst/>
          </a:prstGeom>
          <a:noFill/>
          <a:ln w="31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7EFBCA-8A93-064B-61E6-055281F9B89D}"/>
              </a:ext>
            </a:extLst>
          </p:cNvPr>
          <p:cNvSpPr txBox="1"/>
          <p:nvPr/>
        </p:nvSpPr>
        <p:spPr>
          <a:xfrm>
            <a:off x="1982356" y="4808324"/>
            <a:ext cx="7681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00FF"/>
                </a:solidFill>
              </a:rPr>
              <a:t>wirevsx.ru9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886C62-B347-9DF4-C891-EBCD5BEC319D}"/>
              </a:ext>
            </a:extLst>
          </p:cNvPr>
          <p:cNvSpPr txBox="1"/>
          <p:nvPr/>
        </p:nvSpPr>
        <p:spPr>
          <a:xfrm>
            <a:off x="6554356" y="4808324"/>
            <a:ext cx="76815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rgbClr val="0000FF"/>
                </a:solidFill>
              </a:rPr>
              <a:t>wirevsx.r10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C6D2543-A025-AA87-7F70-E0987B885E4B}"/>
              </a:ext>
            </a:extLst>
          </p:cNvPr>
          <p:cNvSpPr txBox="1"/>
          <p:nvPr/>
        </p:nvSpPr>
        <p:spPr>
          <a:xfrm>
            <a:off x="1278924" y="2051680"/>
            <a:ext cx="2172390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BCX203280 (</a:t>
            </a:r>
            <a:r>
              <a:rPr lang="en-US" sz="1000" b="1" dirty="0" err="1"/>
              <a:t>Imain</a:t>
            </a:r>
            <a:r>
              <a:rPr lang="en-US" sz="1000" b="1" dirty="0"/>
              <a:t>=13 A, </a:t>
            </a:r>
            <a:r>
              <a:rPr lang="en-US" sz="1000" b="1" dirty="0" err="1"/>
              <a:t>Itrim</a:t>
            </a:r>
            <a:r>
              <a:rPr lang="en-US" sz="1000" b="1" dirty="0"/>
              <a:t>=0)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8973FB-738A-C01C-3D6E-D94DE9088B3E}"/>
              </a:ext>
            </a:extLst>
          </p:cNvPr>
          <p:cNvSpPr txBox="1"/>
          <p:nvPr/>
        </p:nvSpPr>
        <p:spPr>
          <a:xfrm>
            <a:off x="5791200" y="2051680"/>
            <a:ext cx="2278188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000" b="1" dirty="0"/>
              <a:t>BCX203280 (</a:t>
            </a:r>
            <a:r>
              <a:rPr lang="en-US" sz="1000" b="1" dirty="0" err="1"/>
              <a:t>Imain</a:t>
            </a:r>
            <a:r>
              <a:rPr lang="en-US" sz="1000" b="1" dirty="0"/>
              <a:t>=14.5 A, </a:t>
            </a:r>
            <a:r>
              <a:rPr lang="en-US" sz="1000" b="1" dirty="0" err="1"/>
              <a:t>Itrim</a:t>
            </a:r>
            <a:r>
              <a:rPr lang="en-US" sz="1000" b="1" dirty="0"/>
              <a:t>=0)</a:t>
            </a:r>
          </a:p>
        </p:txBody>
      </p:sp>
    </p:spTree>
    <p:extLst>
      <p:ext uri="{BB962C8B-B14F-4D97-AF65-F5344CB8AC3E}">
        <p14:creationId xmlns:p14="http://schemas.microsoft.com/office/powerpoint/2010/main" val="571752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9409055B-1219-41D3-1D10-F3836F46FE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9000"/>
            <a:ext cx="4572000" cy="34290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B8778D3-2DB5-9A92-1E17-384B3549AB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290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9E892C3-7F39-D758-69A6-F3C2BBF30B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29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248400" y="2362200"/>
            <a:ext cx="2302233" cy="30777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= 0 </a:t>
            </a:r>
            <a:r>
              <a:rPr lang="en-US" sz="1000" dirty="0">
                <a:solidFill>
                  <a:srgbClr val="FF0000"/>
                </a:solidFill>
              </a:rPr>
              <a:t>(after bipolar standardize)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</a:rPr>
              <a:t>wiredat.ru4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48224" y="2372380"/>
            <a:ext cx="1803442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|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| &lt; 10 A, </a:t>
            </a:r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trim</a:t>
            </a:r>
            <a:r>
              <a:rPr lang="en-US" sz="1400" dirty="0">
                <a:solidFill>
                  <a:srgbClr val="FF0000"/>
                </a:solidFill>
              </a:rPr>
              <a:t> = 0</a:t>
            </a:r>
          </a:p>
          <a:p>
            <a:r>
              <a:rPr lang="en-US" sz="1400" dirty="0">
                <a:solidFill>
                  <a:srgbClr val="FF0000"/>
                </a:solidFill>
              </a:rPr>
              <a:t>(</a:t>
            </a:r>
            <a:r>
              <a:rPr lang="en-US" sz="1050" dirty="0">
                <a:solidFill>
                  <a:srgbClr val="FF0000"/>
                </a:solidFill>
              </a:rPr>
              <a:t>after bipolar standardize)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1650A49E-37F1-46CF-A095-4F9F724288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BCX203280T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	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668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	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164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): 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4.0732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4.1447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IMMO (trim coil 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[-6,6]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[-1.4476,+1.4476]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9411D61-8F3F-0BFD-F476-996B4EF931A9}"/>
              </a:ext>
            </a:extLst>
          </p:cNvPr>
          <p:cNvSpPr txBox="1"/>
          <p:nvPr/>
        </p:nvSpPr>
        <p:spPr>
          <a:xfrm>
            <a:off x="615978" y="1227513"/>
            <a:ext cx="1247457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</a:rPr>
              <a:t>fit to DOWN data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E783160-FB8C-DA03-A4EA-187ED05678EE}"/>
              </a:ext>
            </a:extLst>
          </p:cNvPr>
          <p:cNvSpPr txBox="1"/>
          <p:nvPr/>
        </p:nvSpPr>
        <p:spPr>
          <a:xfrm>
            <a:off x="5166498" y="1227513"/>
            <a:ext cx="997389" cy="2616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</a:rPr>
              <a:t>fit to UP data</a:t>
            </a:r>
          </a:p>
        </p:txBody>
      </p:sp>
    </p:spTree>
    <p:extLst>
      <p:ext uri="{BB962C8B-B14F-4D97-AF65-F5344CB8AC3E}">
        <p14:creationId xmlns:p14="http://schemas.microsoft.com/office/powerpoint/2010/main" val="114333184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36161</TotalTime>
  <Words>251</Words>
  <Application>Microsoft Office PowerPoint</Application>
  <PresentationFormat>On-screen Show (4:3)</PresentationFormat>
  <Paragraphs>33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235</cp:revision>
  <dcterms:created xsi:type="dcterms:W3CDTF">2006-04-28T20:17:03Z</dcterms:created>
  <dcterms:modified xsi:type="dcterms:W3CDTF">2026-02-03T18:35:55Z</dcterms:modified>
</cp:coreProperties>
</file>