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9" r:id="rId4"/>
  </p:sldMasterIdLst>
  <p:notesMasterIdLst>
    <p:notesMasterId r:id="rId59"/>
  </p:notesMasterIdLst>
  <p:handoutMasterIdLst>
    <p:handoutMasterId r:id="rId60"/>
  </p:handoutMasterIdLst>
  <p:sldIdLst>
    <p:sldId id="662" r:id="rId5"/>
    <p:sldId id="619" r:id="rId6"/>
    <p:sldId id="756" r:id="rId7"/>
    <p:sldId id="795" r:id="rId8"/>
    <p:sldId id="804" r:id="rId9"/>
    <p:sldId id="757" r:id="rId10"/>
    <p:sldId id="758" r:id="rId11"/>
    <p:sldId id="759" r:id="rId12"/>
    <p:sldId id="760" r:id="rId13"/>
    <p:sldId id="761" r:id="rId14"/>
    <p:sldId id="762" r:id="rId15"/>
    <p:sldId id="763" r:id="rId16"/>
    <p:sldId id="803" r:id="rId17"/>
    <p:sldId id="764" r:id="rId18"/>
    <p:sldId id="805" r:id="rId19"/>
    <p:sldId id="796" r:id="rId20"/>
    <p:sldId id="743" r:id="rId21"/>
    <p:sldId id="744" r:id="rId22"/>
    <p:sldId id="749" r:id="rId23"/>
    <p:sldId id="750" r:id="rId24"/>
    <p:sldId id="766" r:id="rId25"/>
    <p:sldId id="767" r:id="rId26"/>
    <p:sldId id="769" r:id="rId27"/>
    <p:sldId id="771" r:id="rId28"/>
    <p:sldId id="775" r:id="rId29"/>
    <p:sldId id="786" r:id="rId30"/>
    <p:sldId id="806" r:id="rId31"/>
    <p:sldId id="810" r:id="rId32"/>
    <p:sldId id="808" r:id="rId33"/>
    <p:sldId id="787" r:id="rId34"/>
    <p:sldId id="670" r:id="rId35"/>
    <p:sldId id="792" r:id="rId36"/>
    <p:sldId id="793" r:id="rId37"/>
    <p:sldId id="794" r:id="rId38"/>
    <p:sldId id="797" r:id="rId39"/>
    <p:sldId id="798" r:id="rId40"/>
    <p:sldId id="799" r:id="rId41"/>
    <p:sldId id="789" r:id="rId42"/>
    <p:sldId id="790" r:id="rId43"/>
    <p:sldId id="791" r:id="rId44"/>
    <p:sldId id="801" r:id="rId45"/>
    <p:sldId id="802" r:id="rId46"/>
    <p:sldId id="693" r:id="rId47"/>
    <p:sldId id="694" r:id="rId48"/>
    <p:sldId id="696" r:id="rId49"/>
    <p:sldId id="811" r:id="rId50"/>
    <p:sldId id="812" r:id="rId51"/>
    <p:sldId id="697" r:id="rId52"/>
    <p:sldId id="728" r:id="rId53"/>
    <p:sldId id="800" r:id="rId54"/>
    <p:sldId id="736" r:id="rId55"/>
    <p:sldId id="729" r:id="rId56"/>
    <p:sldId id="730" r:id="rId57"/>
    <p:sldId id="688" r:id="rId58"/>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001D"/>
    <a:srgbClr val="9A0000"/>
    <a:srgbClr val="FFCC99"/>
    <a:srgbClr val="9D3431"/>
    <a:srgbClr val="0000FF"/>
    <a:srgbClr val="FFFFCC"/>
    <a:srgbClr val="FF0000"/>
    <a:srgbClr val="FF9966"/>
    <a:srgbClr val="0080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04" autoAdjust="0"/>
    <p:restoredTop sz="89680" autoAdjust="0"/>
  </p:normalViewPr>
  <p:slideViewPr>
    <p:cSldViewPr snapToGrid="0">
      <p:cViewPr varScale="1">
        <p:scale>
          <a:sx n="88" d="100"/>
          <a:sy n="88" d="100"/>
        </p:scale>
        <p:origin x="-8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0" d="100"/>
          <a:sy n="80" d="100"/>
        </p:scale>
        <p:origin x="-3498" y="-7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hdr" sz="quarter"/>
          </p:nvPr>
        </p:nvSpPr>
        <p:spPr bwMode="auto">
          <a:xfrm>
            <a:off x="1"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defRPr sz="1200">
                <a:latin typeface="Arial" charset="0"/>
                <a:ea typeface="+mn-ea"/>
              </a:defRPr>
            </a:lvl1pPr>
          </a:lstStyle>
          <a:p>
            <a:pPr>
              <a:defRPr/>
            </a:pPr>
            <a:endParaRPr lang="en-US" dirty="0"/>
          </a:p>
        </p:txBody>
      </p:sp>
      <p:sp>
        <p:nvSpPr>
          <p:cNvPr id="701443" name="Rectangle 3"/>
          <p:cNvSpPr>
            <a:spLocks noGrp="1" noChangeArrowheads="1"/>
          </p:cNvSpPr>
          <p:nvPr>
            <p:ph type="dt" sz="quarter" idx="1"/>
          </p:nvPr>
        </p:nvSpPr>
        <p:spPr bwMode="auto">
          <a:xfrm>
            <a:off x="3955953"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701444" name="Rectangle 4"/>
          <p:cNvSpPr>
            <a:spLocks noGrp="1" noChangeArrowheads="1"/>
          </p:cNvSpPr>
          <p:nvPr>
            <p:ph type="ftr" sz="quarter" idx="2"/>
          </p:nvPr>
        </p:nvSpPr>
        <p:spPr bwMode="auto">
          <a:xfrm>
            <a:off x="1"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defRPr sz="1200">
                <a:latin typeface="Arial" charset="0"/>
                <a:ea typeface="+mn-ea"/>
              </a:defRPr>
            </a:lvl1pPr>
          </a:lstStyle>
          <a:p>
            <a:pPr>
              <a:defRPr/>
            </a:pPr>
            <a:endParaRPr lang="en-US" dirty="0"/>
          </a:p>
        </p:txBody>
      </p:sp>
      <p:sp>
        <p:nvSpPr>
          <p:cNvPr id="701445" name="Rectangle 5"/>
          <p:cNvSpPr>
            <a:spLocks noGrp="1" noChangeArrowheads="1"/>
          </p:cNvSpPr>
          <p:nvPr>
            <p:ph type="sldNum" sz="quarter" idx="3"/>
          </p:nvPr>
        </p:nvSpPr>
        <p:spPr bwMode="auto">
          <a:xfrm>
            <a:off x="3955953"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lgn="r">
              <a:defRPr sz="1200">
                <a:latin typeface="Arial" pitchFamily="34" charset="0"/>
              </a:defRPr>
            </a:lvl1pPr>
          </a:lstStyle>
          <a:p>
            <a:pPr>
              <a:defRPr/>
            </a:pPr>
            <a:fld id="{E8226311-62EA-456F-8B76-9220A4C1A652}" type="slidenum">
              <a:rPr lang="en-US"/>
              <a:pPr>
                <a:defRPr/>
              </a:pPr>
              <a:t>‹#›</a:t>
            </a:fld>
            <a:endParaRPr lang="en-US" dirty="0"/>
          </a:p>
        </p:txBody>
      </p:sp>
    </p:spTree>
    <p:extLst>
      <p:ext uri="{BB962C8B-B14F-4D97-AF65-F5344CB8AC3E}">
        <p14:creationId xmlns:p14="http://schemas.microsoft.com/office/powerpoint/2010/main" val="3757807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099" name="Rectangle 3"/>
          <p:cNvSpPr>
            <a:spLocks noGrp="1" noChangeArrowheads="1"/>
          </p:cNvSpPr>
          <p:nvPr>
            <p:ph type="dt" idx="1"/>
          </p:nvPr>
        </p:nvSpPr>
        <p:spPr bwMode="auto">
          <a:xfrm>
            <a:off x="3955953"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algn="r" defTabSz="929627">
              <a:defRPr sz="1300">
                <a:latin typeface="Arial" charset="0"/>
                <a:ea typeface="+mn-ea"/>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9133" y="4410392"/>
            <a:ext cx="5586735" cy="4175763"/>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103" name="Rectangle 7"/>
          <p:cNvSpPr>
            <a:spLocks noGrp="1" noChangeArrowheads="1"/>
          </p:cNvSpPr>
          <p:nvPr>
            <p:ph type="sldNum" sz="quarter" idx="5"/>
          </p:nvPr>
        </p:nvSpPr>
        <p:spPr bwMode="auto">
          <a:xfrm>
            <a:off x="3955953"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algn="r" defTabSz="929627">
              <a:defRPr sz="1300">
                <a:latin typeface="Arial" pitchFamily="34" charset="0"/>
              </a:defRPr>
            </a:lvl1pPr>
          </a:lstStyle>
          <a:p>
            <a:pPr>
              <a:defRPr/>
            </a:pPr>
            <a:fld id="{8C1C09D7-2034-4A7F-959F-75165A7C71A3}" type="slidenum">
              <a:rPr lang="en-US"/>
              <a:pPr>
                <a:defRPr/>
              </a:pPr>
              <a:t>‹#›</a:t>
            </a:fld>
            <a:endParaRPr lang="en-US" dirty="0"/>
          </a:p>
        </p:txBody>
      </p:sp>
    </p:spTree>
    <p:extLst>
      <p:ext uri="{BB962C8B-B14F-4D97-AF65-F5344CB8AC3E}">
        <p14:creationId xmlns:p14="http://schemas.microsoft.com/office/powerpoint/2010/main" val="2535317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333358E-CE59-44A9-940C-F5E33043BB0D}" type="slidenum">
              <a:rPr lang="en-US" smtClean="0">
                <a:solidFill>
                  <a:prstClr val="black"/>
                </a:solidFill>
              </a:rPr>
              <a:pPr/>
              <a:t>1</a:t>
            </a:fld>
            <a:endParaRPr lang="en-US" dirty="0" smtClean="0">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smtClean="0">
              <a:latin typeface="Arial" pitchFamily="34" charset="0"/>
              <a:ea typeface="ＭＳ Ｐゴシック" pitchFamily="-11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gi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FAC Review, February 5-6, 2015</a:t>
            </a:r>
            <a:endParaRPr lang="en-US"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FAC Review, February 5-6, 2015</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6461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FAC Review, February 5-6, 2015</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4724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LCLS-II FAC Review, February 5-6, 2015</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97469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FAC Review, February 5-6, 2015</a:t>
            </a:r>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30" r:id="rId8"/>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tiff"/><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4.png"/><Relationship Id="rId7" Type="http://schemas.openxmlformats.org/officeDocument/2006/relationships/image" Target="../media/image57.png"/><Relationship Id="rId12"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4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image" Target="../media/image90.tiff"/><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01.tiff"/><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tiff"/></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52.xml.rels><?xml version="1.0" encoding="UTF-8" standalone="yes"?>
<Relationships xmlns="http://schemas.openxmlformats.org/package/2006/relationships"><Relationship Id="rId3" Type="http://schemas.openxmlformats.org/officeDocument/2006/relationships/image" Target="../media/image118.tif"/><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tif"/></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tiff"/><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57213" y="1567531"/>
            <a:ext cx="8008937" cy="864281"/>
          </a:xfrm>
        </p:spPr>
        <p:txBody>
          <a:bodyPr/>
          <a:lstStyle/>
          <a:p>
            <a:r>
              <a:rPr lang="en-US" sz="3600" dirty="0" smtClean="0"/>
              <a:t>LCLS-II Undulator Measurements</a:t>
            </a:r>
            <a:endParaRPr lang="en-US" sz="3600" dirty="0"/>
          </a:p>
        </p:txBody>
      </p:sp>
      <p:sp>
        <p:nvSpPr>
          <p:cNvPr id="5" name="Rectangle 5"/>
          <p:cNvSpPr>
            <a:spLocks noGrp="1" noChangeArrowheads="1"/>
          </p:cNvSpPr>
          <p:nvPr>
            <p:ph type="subTitle" idx="1"/>
          </p:nvPr>
        </p:nvSpPr>
        <p:spPr>
          <a:xfrm>
            <a:off x="533564" y="2877317"/>
            <a:ext cx="7989887" cy="2652522"/>
          </a:xfrm>
        </p:spPr>
        <p:txBody>
          <a:bodyPr/>
          <a:lstStyle/>
          <a:p>
            <a:r>
              <a:rPr lang="en-US" sz="1800" dirty="0" smtClean="0"/>
              <a:t>Zachary Wolf</a:t>
            </a:r>
          </a:p>
          <a:p>
            <a:r>
              <a:rPr lang="en-US" sz="1800" dirty="0" smtClean="0"/>
              <a:t>XFEL</a:t>
            </a:r>
          </a:p>
          <a:p>
            <a:r>
              <a:rPr lang="en-US" sz="1800" dirty="0" smtClean="0"/>
              <a:t>January, 2017</a:t>
            </a:r>
          </a:p>
        </p:txBody>
      </p:sp>
    </p:spTree>
    <p:extLst>
      <p:ext uri="{BB962C8B-B14F-4D97-AF65-F5344CB8AC3E}">
        <p14:creationId xmlns:p14="http://schemas.microsoft.com/office/powerpoint/2010/main" val="173521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10</a:t>
            </a:fld>
            <a:endParaRPr lang="en-US" dirty="0"/>
          </a:p>
        </p:txBody>
      </p:sp>
      <p:sp>
        <p:nvSpPr>
          <p:cNvPr id="3" name="Title 2"/>
          <p:cNvSpPr>
            <a:spLocks noGrp="1"/>
          </p:cNvSpPr>
          <p:nvPr>
            <p:ph type="title"/>
          </p:nvPr>
        </p:nvSpPr>
        <p:spPr/>
        <p:txBody>
          <a:bodyPr/>
          <a:lstStyle/>
          <a:p>
            <a:r>
              <a:rPr lang="en-US" dirty="0" smtClean="0"/>
              <a:t>Delta-II K Value Position Dependence</a:t>
            </a:r>
            <a:endParaRPr lang="en-US" dirty="0"/>
          </a:p>
        </p:txBody>
      </p:sp>
      <p:pic>
        <p:nvPicPr>
          <p:cNvPr id="5122" name="Picture 2"/>
          <p:cNvPicPr>
            <a:picLocks noChangeAspect="1" noChangeArrowheads="1"/>
          </p:cNvPicPr>
          <p:nvPr/>
        </p:nvPicPr>
        <p:blipFill>
          <a:blip r:embed="rId2"/>
          <a:srcRect/>
          <a:stretch>
            <a:fillRect/>
          </a:stretch>
        </p:blipFill>
        <p:spPr bwMode="auto">
          <a:xfrm>
            <a:off x="2520689" y="1621481"/>
            <a:ext cx="4010025" cy="4124325"/>
          </a:xfrm>
          <a:prstGeom prst="rect">
            <a:avLst/>
          </a:prstGeom>
          <a:noFill/>
          <a:ln w="9525">
            <a:noFill/>
            <a:miter lim="800000"/>
            <a:headEnd/>
            <a:tailEnd/>
          </a:ln>
        </p:spPr>
      </p:pic>
      <p:sp>
        <p:nvSpPr>
          <p:cNvPr id="4" name="TextBox 3"/>
          <p:cNvSpPr txBox="1"/>
          <p:nvPr/>
        </p:nvSpPr>
        <p:spPr>
          <a:xfrm>
            <a:off x="1295400" y="5976257"/>
            <a:ext cx="6521337" cy="369332"/>
          </a:xfrm>
          <a:prstGeom prst="rect">
            <a:avLst/>
          </a:prstGeom>
          <a:noFill/>
        </p:spPr>
        <p:txBody>
          <a:bodyPr wrap="none" rtlCol="0">
            <a:spAutoFit/>
          </a:bodyPr>
          <a:lstStyle/>
          <a:p>
            <a:r>
              <a:rPr lang="en-US" dirty="0" smtClean="0"/>
              <a:t>The fields are calculated from the scalar potential.  B = grad </a:t>
            </a:r>
            <a:r>
              <a:rPr lang="el-GR" dirty="0" smtClean="0">
                <a:latin typeface="Calibri"/>
              </a:rPr>
              <a:t>Φ</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11</a:t>
            </a:fld>
            <a:endParaRPr lang="en-US" dirty="0"/>
          </a:p>
        </p:txBody>
      </p:sp>
      <p:sp>
        <p:nvSpPr>
          <p:cNvPr id="3" name="Title 2"/>
          <p:cNvSpPr>
            <a:spLocks noGrp="1"/>
          </p:cNvSpPr>
          <p:nvPr>
            <p:ph type="title"/>
          </p:nvPr>
        </p:nvSpPr>
        <p:spPr/>
        <p:txBody>
          <a:bodyPr/>
          <a:lstStyle/>
          <a:p>
            <a:r>
              <a:rPr lang="en-US" dirty="0" smtClean="0"/>
              <a:t>Delta-II K Value Position Dependence</a:t>
            </a:r>
            <a:endParaRPr lang="en-US" dirty="0"/>
          </a:p>
        </p:txBody>
      </p:sp>
      <p:pic>
        <p:nvPicPr>
          <p:cNvPr id="6146" name="Picture 2"/>
          <p:cNvPicPr>
            <a:picLocks noChangeAspect="1" noChangeArrowheads="1"/>
          </p:cNvPicPr>
          <p:nvPr/>
        </p:nvPicPr>
        <p:blipFill>
          <a:blip r:embed="rId2"/>
          <a:srcRect/>
          <a:stretch>
            <a:fillRect/>
          </a:stretch>
        </p:blipFill>
        <p:spPr bwMode="auto">
          <a:xfrm>
            <a:off x="819615" y="1967068"/>
            <a:ext cx="3333750" cy="1990725"/>
          </a:xfrm>
          <a:prstGeom prst="rect">
            <a:avLst/>
          </a:prstGeom>
          <a:noFill/>
          <a:ln w="9525">
            <a:noFill/>
            <a:miter lim="800000"/>
            <a:headEnd/>
            <a:tailEnd/>
          </a:ln>
        </p:spPr>
      </p:pic>
      <p:pic>
        <p:nvPicPr>
          <p:cNvPr id="6147" name="Picture 3"/>
          <p:cNvPicPr>
            <a:picLocks noChangeAspect="1" noChangeArrowheads="1"/>
          </p:cNvPicPr>
          <p:nvPr/>
        </p:nvPicPr>
        <p:blipFill>
          <a:blip r:embed="rId3"/>
          <a:srcRect/>
          <a:stretch>
            <a:fillRect/>
          </a:stretch>
        </p:blipFill>
        <p:spPr bwMode="auto">
          <a:xfrm>
            <a:off x="5743214" y="2034111"/>
            <a:ext cx="2171700" cy="1000125"/>
          </a:xfrm>
          <a:prstGeom prst="rect">
            <a:avLst/>
          </a:prstGeom>
          <a:noFill/>
          <a:ln w="9525">
            <a:noFill/>
            <a:miter lim="800000"/>
            <a:headEnd/>
            <a:tailEnd/>
          </a:ln>
        </p:spPr>
      </p:pic>
      <p:pic>
        <p:nvPicPr>
          <p:cNvPr id="6148" name="Picture 4"/>
          <p:cNvPicPr>
            <a:picLocks noChangeAspect="1" noChangeArrowheads="1"/>
          </p:cNvPicPr>
          <p:nvPr/>
        </p:nvPicPr>
        <p:blipFill>
          <a:blip r:embed="rId4"/>
          <a:srcRect/>
          <a:stretch>
            <a:fillRect/>
          </a:stretch>
        </p:blipFill>
        <p:spPr bwMode="auto">
          <a:xfrm>
            <a:off x="5659659" y="3722630"/>
            <a:ext cx="2686050" cy="933450"/>
          </a:xfrm>
          <a:prstGeom prst="rect">
            <a:avLst/>
          </a:prstGeom>
          <a:noFill/>
          <a:ln w="9525">
            <a:noFill/>
            <a:miter lim="800000"/>
            <a:headEnd/>
            <a:tailEnd/>
          </a:ln>
        </p:spPr>
      </p:pic>
      <p:pic>
        <p:nvPicPr>
          <p:cNvPr id="6149" name="Picture 5"/>
          <p:cNvPicPr>
            <a:picLocks noChangeAspect="1" noChangeArrowheads="1"/>
          </p:cNvPicPr>
          <p:nvPr/>
        </p:nvPicPr>
        <p:blipFill>
          <a:blip r:embed="rId5"/>
          <a:srcRect/>
          <a:stretch>
            <a:fillRect/>
          </a:stretch>
        </p:blipFill>
        <p:spPr bwMode="auto">
          <a:xfrm>
            <a:off x="5639826" y="2959363"/>
            <a:ext cx="2447925" cy="885825"/>
          </a:xfrm>
          <a:prstGeom prst="rect">
            <a:avLst/>
          </a:prstGeom>
          <a:noFill/>
          <a:ln w="9525">
            <a:noFill/>
            <a:miter lim="800000"/>
            <a:headEnd/>
            <a:tailEnd/>
          </a:ln>
        </p:spPr>
      </p:pic>
      <p:pic>
        <p:nvPicPr>
          <p:cNvPr id="6150" name="Picture 6"/>
          <p:cNvPicPr>
            <a:picLocks noChangeAspect="1" noChangeArrowheads="1"/>
          </p:cNvPicPr>
          <p:nvPr/>
        </p:nvPicPr>
        <p:blipFill>
          <a:blip r:embed="rId6"/>
          <a:srcRect/>
          <a:stretch>
            <a:fillRect/>
          </a:stretch>
        </p:blipFill>
        <p:spPr bwMode="auto">
          <a:xfrm>
            <a:off x="3139150" y="4741856"/>
            <a:ext cx="2819400" cy="971550"/>
          </a:xfrm>
          <a:prstGeom prst="rect">
            <a:avLst/>
          </a:prstGeom>
          <a:noFill/>
          <a:ln w="9525">
            <a:noFill/>
            <a:miter lim="800000"/>
            <a:headEnd/>
            <a:tailEnd/>
          </a:ln>
        </p:spPr>
      </p:pic>
      <p:pic>
        <p:nvPicPr>
          <p:cNvPr id="6151" name="Picture 7"/>
          <p:cNvPicPr>
            <a:picLocks noChangeAspect="1" noChangeArrowheads="1"/>
          </p:cNvPicPr>
          <p:nvPr/>
        </p:nvPicPr>
        <p:blipFill>
          <a:blip r:embed="rId7"/>
          <a:srcRect/>
          <a:stretch>
            <a:fillRect/>
          </a:stretch>
        </p:blipFill>
        <p:spPr bwMode="auto">
          <a:xfrm>
            <a:off x="2996939" y="5421635"/>
            <a:ext cx="3057525" cy="1371600"/>
          </a:xfrm>
          <a:prstGeom prst="rect">
            <a:avLst/>
          </a:prstGeom>
          <a:noFill/>
          <a:ln w="9525">
            <a:noFill/>
            <a:miter lim="800000"/>
            <a:headEnd/>
            <a:tailEnd/>
          </a:ln>
        </p:spPr>
      </p:pic>
      <p:sp>
        <p:nvSpPr>
          <p:cNvPr id="4" name="TextBox 3"/>
          <p:cNvSpPr txBox="1"/>
          <p:nvPr/>
        </p:nvSpPr>
        <p:spPr>
          <a:xfrm>
            <a:off x="892629" y="1338943"/>
            <a:ext cx="3339376" cy="646331"/>
          </a:xfrm>
          <a:prstGeom prst="rect">
            <a:avLst/>
          </a:prstGeom>
          <a:noFill/>
        </p:spPr>
        <p:txBody>
          <a:bodyPr wrap="none" rtlCol="0">
            <a:spAutoFit/>
          </a:bodyPr>
          <a:lstStyle/>
          <a:p>
            <a:r>
              <a:rPr lang="en-US" dirty="0" smtClean="0"/>
              <a:t>Knowing the fields, the velocity</a:t>
            </a:r>
          </a:p>
          <a:p>
            <a:r>
              <a:rPr lang="en-US" dirty="0" smtClean="0"/>
              <a:t>components can be found:</a:t>
            </a:r>
            <a:endParaRPr lang="en-US" dirty="0"/>
          </a:p>
        </p:txBody>
      </p:sp>
      <p:sp>
        <p:nvSpPr>
          <p:cNvPr id="5" name="TextBox 4"/>
          <p:cNvSpPr txBox="1"/>
          <p:nvPr/>
        </p:nvSpPr>
        <p:spPr>
          <a:xfrm>
            <a:off x="5627915" y="1349828"/>
            <a:ext cx="2890535" cy="646331"/>
          </a:xfrm>
          <a:prstGeom prst="rect">
            <a:avLst/>
          </a:prstGeom>
          <a:noFill/>
        </p:spPr>
        <p:txBody>
          <a:bodyPr wrap="none" rtlCol="0">
            <a:spAutoFit/>
          </a:bodyPr>
          <a:lstStyle/>
          <a:p>
            <a:r>
              <a:rPr lang="en-US" dirty="0" smtClean="0"/>
              <a:t>Knowing the velocity,</a:t>
            </a:r>
          </a:p>
          <a:p>
            <a:r>
              <a:rPr lang="en-US" dirty="0" smtClean="0"/>
              <a:t>the slippage can be found:</a:t>
            </a:r>
            <a:endParaRPr lang="en-US" dirty="0"/>
          </a:p>
        </p:txBody>
      </p:sp>
      <p:sp>
        <p:nvSpPr>
          <p:cNvPr id="6" name="TextBox 5"/>
          <p:cNvSpPr txBox="1"/>
          <p:nvPr/>
        </p:nvSpPr>
        <p:spPr>
          <a:xfrm>
            <a:off x="1534886" y="4484918"/>
            <a:ext cx="6032421" cy="369332"/>
          </a:xfrm>
          <a:prstGeom prst="rect">
            <a:avLst/>
          </a:prstGeom>
          <a:noFill/>
        </p:spPr>
        <p:txBody>
          <a:bodyPr wrap="none" rtlCol="0">
            <a:spAutoFit/>
          </a:bodyPr>
          <a:lstStyle/>
          <a:p>
            <a:r>
              <a:rPr lang="en-US" dirty="0" smtClean="0"/>
              <a:t>The K value is calculated from the constant part of </a:t>
            </a:r>
            <a:r>
              <a:rPr lang="en-US" dirty="0" err="1" smtClean="0"/>
              <a:t>dS</a:t>
            </a:r>
            <a:r>
              <a:rPr lang="en-US" dirty="0" smtClean="0"/>
              <a:t>/</a:t>
            </a:r>
            <a:r>
              <a:rPr lang="en-US" dirty="0" err="1" smtClean="0"/>
              <a:t>dz</a:t>
            </a:r>
            <a:r>
              <a:rPr lang="en-US" dirty="0" smtClean="0"/>
              <a:t>:</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12</a:t>
            </a:fld>
            <a:endParaRPr lang="en-US" dirty="0"/>
          </a:p>
        </p:txBody>
      </p:sp>
      <p:sp>
        <p:nvSpPr>
          <p:cNvPr id="3" name="Title 2"/>
          <p:cNvSpPr>
            <a:spLocks noGrp="1"/>
          </p:cNvSpPr>
          <p:nvPr>
            <p:ph type="title"/>
          </p:nvPr>
        </p:nvSpPr>
        <p:spPr/>
        <p:txBody>
          <a:bodyPr/>
          <a:lstStyle/>
          <a:p>
            <a:r>
              <a:rPr lang="en-US" dirty="0" smtClean="0"/>
              <a:t>Delta-II K Value Position Dependence</a:t>
            </a:r>
            <a:endParaRPr lang="en-US" dirty="0"/>
          </a:p>
        </p:txBody>
      </p:sp>
      <p:pic>
        <p:nvPicPr>
          <p:cNvPr id="7170" name="Picture 2"/>
          <p:cNvPicPr>
            <a:picLocks noChangeAspect="1" noChangeArrowheads="1"/>
          </p:cNvPicPr>
          <p:nvPr/>
        </p:nvPicPr>
        <p:blipFill>
          <a:blip r:embed="rId2"/>
          <a:srcRect/>
          <a:stretch>
            <a:fillRect/>
          </a:stretch>
        </p:blipFill>
        <p:spPr bwMode="auto">
          <a:xfrm>
            <a:off x="785813" y="1645238"/>
            <a:ext cx="7572375" cy="3914775"/>
          </a:xfrm>
          <a:prstGeom prst="rect">
            <a:avLst/>
          </a:prstGeom>
          <a:noFill/>
          <a:ln w="9525">
            <a:noFill/>
            <a:miter lim="800000"/>
            <a:headEnd/>
            <a:tailEnd/>
          </a:ln>
        </p:spPr>
      </p:pic>
      <p:pic>
        <p:nvPicPr>
          <p:cNvPr id="7171" name="Picture 3"/>
          <p:cNvPicPr>
            <a:picLocks noChangeAspect="1" noChangeArrowheads="1"/>
          </p:cNvPicPr>
          <p:nvPr/>
        </p:nvPicPr>
        <p:blipFill>
          <a:blip r:embed="rId3"/>
          <a:srcRect/>
          <a:stretch>
            <a:fillRect/>
          </a:stretch>
        </p:blipFill>
        <p:spPr bwMode="auto">
          <a:xfrm>
            <a:off x="6384523" y="1383839"/>
            <a:ext cx="2000250" cy="409575"/>
          </a:xfrm>
          <a:prstGeom prst="rect">
            <a:avLst/>
          </a:prstGeom>
          <a:noFill/>
          <a:ln w="9525">
            <a:noFill/>
            <a:miter lim="800000"/>
            <a:headEnd/>
            <a:tailEnd/>
          </a:ln>
        </p:spPr>
      </p:pic>
      <p:sp>
        <p:nvSpPr>
          <p:cNvPr id="4" name="TextBox 3"/>
          <p:cNvSpPr txBox="1"/>
          <p:nvPr/>
        </p:nvSpPr>
        <p:spPr>
          <a:xfrm>
            <a:off x="925285" y="5823857"/>
            <a:ext cx="7353295" cy="923330"/>
          </a:xfrm>
          <a:prstGeom prst="rect">
            <a:avLst/>
          </a:prstGeom>
          <a:noFill/>
        </p:spPr>
        <p:txBody>
          <a:bodyPr wrap="none" rtlCol="0">
            <a:spAutoFit/>
          </a:bodyPr>
          <a:lstStyle/>
          <a:p>
            <a:r>
              <a:rPr lang="en-US" dirty="0" smtClean="0"/>
              <a:t>This is the K value to second order in position away from the magnetic</a:t>
            </a:r>
          </a:p>
          <a:p>
            <a:r>
              <a:rPr lang="en-US" dirty="0" smtClean="0"/>
              <a:t>center line (x=0, y=0).  (x</a:t>
            </a:r>
            <a:r>
              <a:rPr lang="en-US" baseline="-25000" dirty="0" smtClean="0"/>
              <a:t>0</a:t>
            </a:r>
            <a:r>
              <a:rPr lang="en-US" dirty="0" smtClean="0"/>
              <a:t>, y</a:t>
            </a:r>
            <a:r>
              <a:rPr lang="en-US" baseline="-25000" dirty="0" smtClean="0"/>
              <a:t>0</a:t>
            </a:r>
            <a:r>
              <a:rPr lang="en-US" dirty="0" smtClean="0"/>
              <a:t>) is the beam position.</a:t>
            </a:r>
          </a:p>
          <a:p>
            <a:r>
              <a:rPr lang="en-US" dirty="0" smtClean="0"/>
              <a:t>Note that there is a linear term.  This causes alignment problems.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13</a:t>
            </a:fld>
            <a:endParaRPr lang="en-US" dirty="0"/>
          </a:p>
        </p:txBody>
      </p:sp>
      <p:sp>
        <p:nvSpPr>
          <p:cNvPr id="3" name="Title 2"/>
          <p:cNvSpPr>
            <a:spLocks noGrp="1"/>
          </p:cNvSpPr>
          <p:nvPr>
            <p:ph type="title"/>
          </p:nvPr>
        </p:nvSpPr>
        <p:spPr/>
        <p:txBody>
          <a:bodyPr/>
          <a:lstStyle/>
          <a:p>
            <a:r>
              <a:rPr lang="en-US" dirty="0"/>
              <a:t>Delta-II K Value Position Dependence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411" y="1879814"/>
            <a:ext cx="4114800" cy="2643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851" y="1949893"/>
            <a:ext cx="4114800" cy="2719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606803" y="622139"/>
            <a:ext cx="1685077" cy="369332"/>
          </a:xfrm>
          <a:prstGeom prst="rect">
            <a:avLst/>
          </a:prstGeom>
          <a:noFill/>
        </p:spPr>
        <p:txBody>
          <a:bodyPr wrap="none" rtlCol="0">
            <a:spAutoFit/>
          </a:bodyPr>
          <a:lstStyle/>
          <a:p>
            <a:r>
              <a:rPr lang="en-US" dirty="0" smtClean="0"/>
              <a:t>LCLS-TN-16-1</a:t>
            </a:r>
            <a:endParaRPr lang="en-US" dirty="0"/>
          </a:p>
        </p:txBody>
      </p:sp>
      <p:sp>
        <p:nvSpPr>
          <p:cNvPr id="5" name="TextBox 4"/>
          <p:cNvSpPr txBox="1"/>
          <p:nvPr/>
        </p:nvSpPr>
        <p:spPr>
          <a:xfrm>
            <a:off x="740228" y="4920349"/>
            <a:ext cx="7609114" cy="1477328"/>
          </a:xfrm>
          <a:prstGeom prst="rect">
            <a:avLst/>
          </a:prstGeom>
          <a:noFill/>
        </p:spPr>
        <p:txBody>
          <a:bodyPr wrap="square" rtlCol="0">
            <a:spAutoFit/>
          </a:bodyPr>
          <a:lstStyle/>
          <a:p>
            <a:r>
              <a:rPr lang="en-US" dirty="0" smtClean="0"/>
              <a:t>In the linear modes K vs x does not have a slope at the beam axis.  In the circular modes, however, K vs x does have a slope at the beam axis.</a:t>
            </a:r>
          </a:p>
          <a:p>
            <a:endParaRPr lang="en-US" dirty="0"/>
          </a:p>
          <a:p>
            <a:r>
              <a:rPr lang="en-US" dirty="0" smtClean="0"/>
              <a:t>This can make setting several undulators to the same K value almost impossible using calibration and alignment techniques.</a:t>
            </a:r>
            <a:endParaRPr lang="en-US" dirty="0"/>
          </a:p>
        </p:txBody>
      </p:sp>
      <p:sp>
        <p:nvSpPr>
          <p:cNvPr id="6" name="TextBox 5"/>
          <p:cNvSpPr txBox="1"/>
          <p:nvPr/>
        </p:nvSpPr>
        <p:spPr>
          <a:xfrm>
            <a:off x="1077685" y="1349828"/>
            <a:ext cx="1903085" cy="369332"/>
          </a:xfrm>
          <a:prstGeom prst="rect">
            <a:avLst/>
          </a:prstGeom>
          <a:noFill/>
        </p:spPr>
        <p:txBody>
          <a:bodyPr wrap="none" rtlCol="0">
            <a:spAutoFit/>
          </a:bodyPr>
          <a:lstStyle/>
          <a:p>
            <a:r>
              <a:rPr lang="en-US" dirty="0" smtClean="0"/>
              <a:t>Undulator frame.</a:t>
            </a:r>
            <a:endParaRPr lang="en-US" dirty="0"/>
          </a:p>
        </p:txBody>
      </p:sp>
      <p:sp>
        <p:nvSpPr>
          <p:cNvPr id="8" name="TextBox 7"/>
          <p:cNvSpPr txBox="1"/>
          <p:nvPr/>
        </p:nvSpPr>
        <p:spPr>
          <a:xfrm>
            <a:off x="3897086" y="2601687"/>
            <a:ext cx="1354858" cy="276999"/>
          </a:xfrm>
          <a:prstGeom prst="rect">
            <a:avLst/>
          </a:prstGeom>
          <a:noFill/>
        </p:spPr>
        <p:txBody>
          <a:bodyPr wrap="none" rtlCol="0">
            <a:spAutoFit/>
          </a:bodyPr>
          <a:lstStyle/>
          <a:p>
            <a:r>
              <a:rPr lang="en-US" sz="1200" dirty="0" smtClean="0"/>
              <a:t>Full formula </a:t>
            </a:r>
            <a:r>
              <a:rPr lang="en-US" sz="1200" dirty="0" smtClean="0"/>
              <a:t>for </a:t>
            </a:r>
            <a:r>
              <a:rPr lang="en-US" sz="1200" dirty="0" smtClean="0"/>
              <a:t>K</a:t>
            </a:r>
            <a:endParaRPr lang="en-US" sz="1200" dirty="0"/>
          </a:p>
        </p:txBody>
      </p:sp>
      <p:sp>
        <p:nvSpPr>
          <p:cNvPr id="10" name="TextBox 9"/>
          <p:cNvSpPr txBox="1"/>
          <p:nvPr/>
        </p:nvSpPr>
        <p:spPr>
          <a:xfrm>
            <a:off x="4114799" y="1774370"/>
            <a:ext cx="1191352" cy="461665"/>
          </a:xfrm>
          <a:prstGeom prst="rect">
            <a:avLst/>
          </a:prstGeom>
          <a:noFill/>
        </p:spPr>
        <p:txBody>
          <a:bodyPr wrap="none" rtlCol="0">
            <a:spAutoFit/>
          </a:bodyPr>
          <a:lstStyle/>
          <a:p>
            <a:r>
              <a:rPr lang="en-US" sz="1200" dirty="0"/>
              <a:t>A</a:t>
            </a:r>
            <a:r>
              <a:rPr lang="en-US" sz="1200" dirty="0" smtClean="0"/>
              <a:t>pproximate K</a:t>
            </a:r>
          </a:p>
          <a:p>
            <a:r>
              <a:rPr lang="en-US" sz="1200" dirty="0" smtClean="0"/>
              <a:t>near center</a:t>
            </a:r>
            <a:endParaRPr lang="en-US" sz="1200" dirty="0"/>
          </a:p>
        </p:txBody>
      </p:sp>
      <p:cxnSp>
        <p:nvCxnSpPr>
          <p:cNvPr id="12" name="Straight Arrow Connector 11"/>
          <p:cNvCxnSpPr/>
          <p:nvPr/>
        </p:nvCxnSpPr>
        <p:spPr>
          <a:xfrm flipH="1">
            <a:off x="3755571" y="2057400"/>
            <a:ext cx="381000" cy="185057"/>
          </a:xfrm>
          <a:prstGeom prst="straightConnector1">
            <a:avLst/>
          </a:prstGeom>
          <a:ln w="15875">
            <a:solidFill>
              <a:srgbClr val="0070C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88229" y="2852057"/>
            <a:ext cx="326571" cy="152400"/>
          </a:xfrm>
          <a:prstGeom prst="straightConnector1">
            <a:avLst/>
          </a:prstGeom>
          <a:ln w="15875">
            <a:solidFill>
              <a:srgbClr val="0070C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99457" y="1687286"/>
            <a:ext cx="1467068" cy="369332"/>
          </a:xfrm>
          <a:prstGeom prst="rect">
            <a:avLst/>
          </a:prstGeom>
          <a:noFill/>
        </p:spPr>
        <p:txBody>
          <a:bodyPr wrap="none" rtlCol="0">
            <a:spAutoFit/>
          </a:bodyPr>
          <a:lstStyle/>
          <a:p>
            <a:r>
              <a:rPr lang="en-US" dirty="0" smtClean="0"/>
              <a:t>Linear mode</a:t>
            </a:r>
            <a:endParaRPr lang="en-US" dirty="0"/>
          </a:p>
        </p:txBody>
      </p:sp>
      <p:sp>
        <p:nvSpPr>
          <p:cNvPr id="11" name="TextBox 10"/>
          <p:cNvSpPr txBox="1"/>
          <p:nvPr/>
        </p:nvSpPr>
        <p:spPr>
          <a:xfrm>
            <a:off x="5704113" y="1676402"/>
            <a:ext cx="1620957" cy="369332"/>
          </a:xfrm>
          <a:prstGeom prst="rect">
            <a:avLst/>
          </a:prstGeom>
          <a:noFill/>
        </p:spPr>
        <p:txBody>
          <a:bodyPr wrap="none" rtlCol="0">
            <a:spAutoFit/>
          </a:bodyPr>
          <a:lstStyle/>
          <a:p>
            <a:r>
              <a:rPr lang="en-US" dirty="0" smtClean="0"/>
              <a:t>Circular mode</a:t>
            </a:r>
            <a:endParaRPr lang="en-US" dirty="0"/>
          </a:p>
        </p:txBody>
      </p:sp>
    </p:spTree>
    <p:extLst>
      <p:ext uri="{BB962C8B-B14F-4D97-AF65-F5344CB8AC3E}">
        <p14:creationId xmlns:p14="http://schemas.microsoft.com/office/powerpoint/2010/main" val="719984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14</a:t>
            </a:fld>
            <a:endParaRPr lang="en-US" dirty="0"/>
          </a:p>
        </p:txBody>
      </p:sp>
      <p:sp>
        <p:nvSpPr>
          <p:cNvPr id="3" name="Title 2"/>
          <p:cNvSpPr>
            <a:spLocks noGrp="1"/>
          </p:cNvSpPr>
          <p:nvPr>
            <p:ph type="title"/>
          </p:nvPr>
        </p:nvSpPr>
        <p:spPr/>
        <p:txBody>
          <a:bodyPr/>
          <a:lstStyle/>
          <a:p>
            <a:r>
              <a:rPr lang="en-US" dirty="0" smtClean="0"/>
              <a:t>Delta-II K Value Position Dependence</a:t>
            </a:r>
            <a:endParaRPr lang="en-US" dirty="0"/>
          </a:p>
        </p:txBody>
      </p:sp>
      <p:pic>
        <p:nvPicPr>
          <p:cNvPr id="8194" name="Picture 2"/>
          <p:cNvPicPr>
            <a:picLocks noChangeAspect="1" noChangeArrowheads="1"/>
          </p:cNvPicPr>
          <p:nvPr/>
        </p:nvPicPr>
        <p:blipFill>
          <a:blip r:embed="rId2"/>
          <a:srcRect/>
          <a:stretch>
            <a:fillRect/>
          </a:stretch>
        </p:blipFill>
        <p:spPr bwMode="auto">
          <a:xfrm>
            <a:off x="1323975" y="2466975"/>
            <a:ext cx="6496050" cy="1924050"/>
          </a:xfrm>
          <a:prstGeom prst="rect">
            <a:avLst/>
          </a:prstGeom>
          <a:noFill/>
          <a:ln w="9525">
            <a:noFill/>
            <a:miter lim="800000"/>
            <a:headEnd/>
            <a:tailEnd/>
          </a:ln>
        </p:spPr>
      </p:pic>
      <p:sp>
        <p:nvSpPr>
          <p:cNvPr id="6" name="TextBox 5"/>
          <p:cNvSpPr txBox="1"/>
          <p:nvPr/>
        </p:nvSpPr>
        <p:spPr>
          <a:xfrm>
            <a:off x="955600" y="1487760"/>
            <a:ext cx="7237879" cy="923330"/>
          </a:xfrm>
          <a:prstGeom prst="rect">
            <a:avLst/>
          </a:prstGeom>
          <a:noFill/>
        </p:spPr>
        <p:txBody>
          <a:bodyPr wrap="none" rtlCol="0">
            <a:spAutoFit/>
          </a:bodyPr>
          <a:lstStyle/>
          <a:p>
            <a:r>
              <a:rPr lang="en-US" dirty="0" smtClean="0"/>
              <a:t>Going to the laboratory frame and setting the relative shifts of the two</a:t>
            </a:r>
          </a:p>
          <a:p>
            <a:r>
              <a:rPr lang="en-US" dirty="0" smtClean="0"/>
              <a:t>variable phase undulators to be the same, the formula simplifies.</a:t>
            </a:r>
          </a:p>
          <a:p>
            <a:r>
              <a:rPr lang="en-US" dirty="0" smtClean="0"/>
              <a:t>There is a gradient in x, but not in y.</a:t>
            </a:r>
            <a:endParaRPr lang="en-US" dirty="0"/>
          </a:p>
        </p:txBody>
      </p:sp>
      <p:pic>
        <p:nvPicPr>
          <p:cNvPr id="8195" name="Picture 3"/>
          <p:cNvPicPr>
            <a:picLocks noChangeAspect="1" noChangeArrowheads="1"/>
          </p:cNvPicPr>
          <p:nvPr/>
        </p:nvPicPr>
        <p:blipFill>
          <a:blip r:embed="rId3"/>
          <a:srcRect/>
          <a:stretch>
            <a:fillRect/>
          </a:stretch>
        </p:blipFill>
        <p:spPr bwMode="auto">
          <a:xfrm>
            <a:off x="5524835" y="4667052"/>
            <a:ext cx="2000250" cy="409575"/>
          </a:xfrm>
          <a:prstGeom prst="rect">
            <a:avLst/>
          </a:prstGeom>
          <a:noFill/>
          <a:ln w="9525">
            <a:noFill/>
            <a:miter lim="800000"/>
            <a:headEnd/>
            <a:tailEnd/>
          </a:ln>
        </p:spPr>
      </p:pic>
      <p:pic>
        <p:nvPicPr>
          <p:cNvPr id="8196" name="Picture 4"/>
          <p:cNvPicPr>
            <a:picLocks noChangeAspect="1" noChangeArrowheads="1"/>
          </p:cNvPicPr>
          <p:nvPr/>
        </p:nvPicPr>
        <p:blipFill>
          <a:blip r:embed="rId4"/>
          <a:srcRect/>
          <a:stretch>
            <a:fillRect/>
          </a:stretch>
        </p:blipFill>
        <p:spPr bwMode="auto">
          <a:xfrm>
            <a:off x="1868217" y="4477663"/>
            <a:ext cx="1676400" cy="400050"/>
          </a:xfrm>
          <a:prstGeom prst="rect">
            <a:avLst/>
          </a:prstGeom>
          <a:noFill/>
          <a:ln w="9525">
            <a:noFill/>
            <a:miter lim="800000"/>
            <a:headEnd/>
            <a:tailEnd/>
          </a:ln>
        </p:spPr>
      </p:pic>
      <p:pic>
        <p:nvPicPr>
          <p:cNvPr id="8197" name="Picture 5"/>
          <p:cNvPicPr>
            <a:picLocks noChangeAspect="1" noChangeArrowheads="1"/>
          </p:cNvPicPr>
          <p:nvPr/>
        </p:nvPicPr>
        <p:blipFill>
          <a:blip r:embed="rId5"/>
          <a:srcRect/>
          <a:stretch>
            <a:fillRect/>
          </a:stretch>
        </p:blipFill>
        <p:spPr bwMode="auto">
          <a:xfrm>
            <a:off x="1813789" y="4854943"/>
            <a:ext cx="1828800" cy="552450"/>
          </a:xfrm>
          <a:prstGeom prst="rect">
            <a:avLst/>
          </a:prstGeom>
          <a:noFill/>
          <a:ln w="9525">
            <a:noFill/>
            <a:miter lim="800000"/>
            <a:headEnd/>
            <a:tailEnd/>
          </a:ln>
        </p:spPr>
      </p:pic>
      <p:pic>
        <p:nvPicPr>
          <p:cNvPr id="8198" name="Picture 6"/>
          <p:cNvPicPr>
            <a:picLocks noChangeAspect="1" noChangeArrowheads="1"/>
          </p:cNvPicPr>
          <p:nvPr/>
        </p:nvPicPr>
        <p:blipFill>
          <a:blip r:embed="rId6"/>
          <a:srcRect/>
          <a:stretch>
            <a:fillRect/>
          </a:stretch>
        </p:blipFill>
        <p:spPr bwMode="auto">
          <a:xfrm>
            <a:off x="3662681" y="4808006"/>
            <a:ext cx="1781175" cy="647700"/>
          </a:xfrm>
          <a:prstGeom prst="rect">
            <a:avLst/>
          </a:prstGeom>
          <a:noFill/>
          <a:ln w="9525">
            <a:noFill/>
            <a:miter lim="800000"/>
            <a:headEnd/>
            <a:tailEnd/>
          </a:ln>
        </p:spPr>
      </p:pic>
      <p:pic>
        <p:nvPicPr>
          <p:cNvPr id="8199" name="Picture 7"/>
          <p:cNvPicPr>
            <a:picLocks noChangeAspect="1" noChangeArrowheads="1"/>
          </p:cNvPicPr>
          <p:nvPr/>
        </p:nvPicPr>
        <p:blipFill>
          <a:blip r:embed="rId7"/>
          <a:srcRect/>
          <a:stretch>
            <a:fillRect/>
          </a:stretch>
        </p:blipFill>
        <p:spPr bwMode="auto">
          <a:xfrm>
            <a:off x="3691255" y="4447064"/>
            <a:ext cx="1724025" cy="485775"/>
          </a:xfrm>
          <a:prstGeom prst="rect">
            <a:avLst/>
          </a:prstGeom>
          <a:noFill/>
          <a:ln w="9525">
            <a:noFill/>
            <a:miter lim="800000"/>
            <a:headEnd/>
            <a:tailEnd/>
          </a:ln>
        </p:spPr>
      </p:pic>
      <p:sp>
        <p:nvSpPr>
          <p:cNvPr id="11" name="TextBox 10"/>
          <p:cNvSpPr txBox="1"/>
          <p:nvPr/>
        </p:nvSpPr>
        <p:spPr>
          <a:xfrm>
            <a:off x="6606803" y="622139"/>
            <a:ext cx="1685077" cy="369332"/>
          </a:xfrm>
          <a:prstGeom prst="rect">
            <a:avLst/>
          </a:prstGeom>
          <a:noFill/>
        </p:spPr>
        <p:txBody>
          <a:bodyPr wrap="none" rtlCol="0">
            <a:spAutoFit/>
          </a:bodyPr>
          <a:lstStyle/>
          <a:p>
            <a:r>
              <a:rPr lang="en-US" dirty="0" smtClean="0"/>
              <a:t>LCLS-TN-16-1</a:t>
            </a:r>
            <a:endParaRPr lang="en-US" dirty="0"/>
          </a:p>
        </p:txBody>
      </p:sp>
      <p:sp>
        <p:nvSpPr>
          <p:cNvPr id="4" name="TextBox 3"/>
          <p:cNvSpPr txBox="1"/>
          <p:nvPr/>
        </p:nvSpPr>
        <p:spPr>
          <a:xfrm>
            <a:off x="849086" y="5747657"/>
            <a:ext cx="7315200" cy="646331"/>
          </a:xfrm>
          <a:prstGeom prst="rect">
            <a:avLst/>
          </a:prstGeom>
          <a:noFill/>
        </p:spPr>
        <p:txBody>
          <a:bodyPr wrap="square" rtlCol="0">
            <a:spAutoFit/>
          </a:bodyPr>
          <a:lstStyle/>
          <a:p>
            <a:r>
              <a:rPr lang="en-US" dirty="0" smtClean="0"/>
              <a:t>Note that the gradient comes from the field </a:t>
            </a:r>
            <a:r>
              <a:rPr lang="en-US" dirty="0" err="1" smtClean="0"/>
              <a:t>rolloff</a:t>
            </a:r>
            <a:r>
              <a:rPr lang="en-US" dirty="0" smtClean="0"/>
              <a:t> </a:t>
            </a:r>
            <a:r>
              <a:rPr lang="en-US" dirty="0" err="1" smtClean="0"/>
              <a:t>k</a:t>
            </a:r>
            <a:r>
              <a:rPr lang="en-US" baseline="-25000" dirty="0" err="1" smtClean="0"/>
              <a:t>s</a:t>
            </a:r>
            <a:r>
              <a:rPr lang="en-US" dirty="0" smtClean="0"/>
              <a:t>.  It grows as the row shift </a:t>
            </a:r>
            <a:r>
              <a:rPr lang="el-GR" dirty="0" smtClean="0">
                <a:cs typeface="Arial" panose="020B0604020202020204" pitchFamily="34" charset="0"/>
              </a:rPr>
              <a:t>Δ</a:t>
            </a:r>
            <a:r>
              <a:rPr lang="en-US" dirty="0" smtClean="0">
                <a:cs typeface="Arial" panose="020B0604020202020204" pitchFamily="34" charset="0"/>
              </a:rPr>
              <a:t> increases</a:t>
            </a:r>
            <a:r>
              <a:rPr lang="en-US" dirty="0" smtClean="0">
                <a:latin typeface="Calibri"/>
              </a:rPr>
              <a:t>.  </a:t>
            </a:r>
            <a:r>
              <a:rPr lang="en-US" dirty="0" smtClean="0">
                <a:cs typeface="Arial" panose="020B0604020202020204" pitchFamily="34" charset="0"/>
              </a:rPr>
              <a:t>It is largest in the circular modes where </a:t>
            </a:r>
            <a:r>
              <a:rPr lang="el-GR" dirty="0" smtClean="0">
                <a:cs typeface="Arial" panose="020B0604020202020204" pitchFamily="34" charset="0"/>
              </a:rPr>
              <a:t>δ</a:t>
            </a:r>
            <a:r>
              <a:rPr lang="en-US" dirty="0">
                <a:cs typeface="Arial" panose="020B0604020202020204" pitchFamily="34" charset="0"/>
              </a:rPr>
              <a:t> </a:t>
            </a:r>
            <a:r>
              <a:rPr lang="en-US" dirty="0" smtClean="0">
                <a:cs typeface="Arial" panose="020B0604020202020204" pitchFamily="34" charset="0"/>
              </a:rPr>
              <a:t>= </a:t>
            </a:r>
            <a:r>
              <a:rPr lang="el-GR" dirty="0" smtClean="0">
                <a:cs typeface="Arial" panose="020B0604020202020204" pitchFamily="34" charset="0"/>
              </a:rPr>
              <a:t>π</a:t>
            </a:r>
            <a:r>
              <a:rPr lang="en-US" dirty="0" smtClean="0">
                <a:cs typeface="Arial" panose="020B0604020202020204" pitchFamily="34" charset="0"/>
              </a:rPr>
              <a:t>/2.</a:t>
            </a:r>
            <a:endParaRPr lang="en-US" dirty="0">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15</a:t>
            </a:fld>
            <a:endParaRPr lang="en-US" dirty="0"/>
          </a:p>
        </p:txBody>
      </p:sp>
      <p:sp>
        <p:nvSpPr>
          <p:cNvPr id="3" name="Title 2"/>
          <p:cNvSpPr>
            <a:spLocks noGrp="1"/>
          </p:cNvSpPr>
          <p:nvPr>
            <p:ph type="title"/>
          </p:nvPr>
        </p:nvSpPr>
        <p:spPr/>
        <p:txBody>
          <a:bodyPr/>
          <a:lstStyle/>
          <a:p>
            <a:r>
              <a:rPr lang="en-US" dirty="0" smtClean="0"/>
              <a:t>With A Delta-like Undulator</a:t>
            </a:r>
            <a:br>
              <a:rPr lang="en-US" dirty="0" smtClean="0"/>
            </a:br>
            <a:r>
              <a:rPr lang="en-US" dirty="0" smtClean="0"/>
              <a:t>Predicted DELTA-II </a:t>
            </a:r>
            <a:r>
              <a:rPr lang="en-US" dirty="0"/>
              <a:t>RMS </a:t>
            </a:r>
            <a:r>
              <a:rPr lang="en-US" dirty="0" smtClean="0"/>
              <a:t>X-Resonance Width</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9200" y="13716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94560" y="2596896"/>
            <a:ext cx="762000" cy="152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228600" y="1371600"/>
                <a:ext cx="1144223" cy="5366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900" i="1" smtClean="0">
                              <a:latin typeface="Cambria Math"/>
                            </a:rPr>
                          </m:ctrlPr>
                        </m:sSubPr>
                        <m:e>
                          <m:r>
                            <a:rPr lang="en-US" sz="900" i="1" smtClean="0">
                              <a:latin typeface="Cambria Math"/>
                              <a:ea typeface="Cambria Math"/>
                            </a:rPr>
                            <m:t>𝜎</m:t>
                          </m:r>
                        </m:e>
                        <m:sub>
                          <m:r>
                            <m:rPr>
                              <m:sty m:val="p"/>
                            </m:rPr>
                            <a:rPr lang="el-GR" sz="900" i="1" smtClean="0">
                              <a:latin typeface="Cambria Math"/>
                              <a:ea typeface="Cambria Math"/>
                            </a:rPr>
                            <m:t>Δ</m:t>
                          </m:r>
                          <m:r>
                            <a:rPr lang="en-US" sz="900" b="0" i="1" smtClean="0">
                              <a:latin typeface="Cambria Math"/>
                              <a:ea typeface="Cambria Math"/>
                            </a:rPr>
                            <m:t>𝑥</m:t>
                          </m:r>
                        </m:sub>
                      </m:sSub>
                      <m:r>
                        <a:rPr lang="en-US" sz="900" i="1">
                          <a:latin typeface="Cambria Math"/>
                        </a:rPr>
                        <m:t>=</m:t>
                      </m:r>
                      <m:f>
                        <m:fPr>
                          <m:ctrlPr>
                            <a:rPr lang="en-US" sz="900" i="1">
                              <a:latin typeface="Cambria Math"/>
                            </a:rPr>
                          </m:ctrlPr>
                        </m:fPr>
                        <m:num>
                          <m:r>
                            <a:rPr lang="en-US" sz="900" b="0" i="1" smtClean="0">
                              <a:latin typeface="Cambria Math"/>
                            </a:rPr>
                            <m:t>1.25 </m:t>
                          </m:r>
                          <m:sSub>
                            <m:sSubPr>
                              <m:ctrlPr>
                                <a:rPr lang="en-US" sz="900" b="0" i="1" smtClean="0">
                                  <a:latin typeface="Cambria Math"/>
                                </a:rPr>
                              </m:ctrlPr>
                            </m:sSubPr>
                            <m:e>
                              <m:r>
                                <a:rPr lang="en-US" sz="900" b="0" i="1" smtClean="0">
                                  <a:latin typeface="Cambria Math"/>
                                  <a:ea typeface="Cambria Math"/>
                                </a:rPr>
                                <m:t>𝜌</m:t>
                              </m:r>
                            </m:e>
                            <m:sub>
                              <m:r>
                                <a:rPr lang="en-US" sz="900" b="0" i="1" smtClean="0">
                                  <a:latin typeface="Cambria Math"/>
                                </a:rPr>
                                <m:t>1</m:t>
                              </m:r>
                              <m:r>
                                <a:rPr lang="en-US" sz="900" b="0" i="1" smtClean="0">
                                  <a:latin typeface="Cambria Math"/>
                                </a:rPr>
                                <m:t>𝐷</m:t>
                              </m:r>
                            </m:sub>
                          </m:sSub>
                        </m:num>
                        <m:den>
                          <m:sSub>
                            <m:sSubPr>
                              <m:ctrlPr>
                                <a:rPr lang="en-US" sz="900" i="1">
                                  <a:latin typeface="Cambria Math"/>
                                </a:rPr>
                              </m:ctrlPr>
                            </m:sSubPr>
                            <m:e>
                              <m:d>
                                <m:dPr>
                                  <m:begChr m:val=""/>
                                  <m:endChr m:val="|"/>
                                  <m:ctrlPr>
                                    <a:rPr lang="en-US" sz="900" i="1">
                                      <a:latin typeface="Cambria Math"/>
                                    </a:rPr>
                                  </m:ctrlPr>
                                </m:dPr>
                                <m:e>
                                  <m:f>
                                    <m:fPr>
                                      <m:ctrlPr>
                                        <a:rPr lang="en-US" sz="900" i="1">
                                          <a:latin typeface="Cambria Math"/>
                                        </a:rPr>
                                      </m:ctrlPr>
                                    </m:fPr>
                                    <m:num>
                                      <m:r>
                                        <a:rPr lang="en-US" sz="900">
                                          <a:latin typeface="Cambria Math"/>
                                        </a:rPr>
                                        <m:t>1</m:t>
                                      </m:r>
                                    </m:num>
                                    <m:den>
                                      <m:r>
                                        <a:rPr lang="en-US" sz="900">
                                          <a:latin typeface="Cambria Math"/>
                                        </a:rPr>
                                        <m:t>𝐾</m:t>
                                      </m:r>
                                    </m:den>
                                  </m:f>
                                  <m:f>
                                    <m:fPr>
                                      <m:ctrlPr>
                                        <a:rPr lang="en-US" sz="900" i="1">
                                          <a:latin typeface="Cambria Math"/>
                                        </a:rPr>
                                      </m:ctrlPr>
                                    </m:fPr>
                                    <m:num>
                                      <m:r>
                                        <a:rPr lang="en-US" sz="900">
                                          <a:latin typeface="Cambria Math"/>
                                        </a:rPr>
                                        <m:t>𝜕</m:t>
                                      </m:r>
                                      <m:r>
                                        <a:rPr lang="en-US" sz="900">
                                          <a:latin typeface="Cambria Math"/>
                                        </a:rPr>
                                        <m:t>𝐾</m:t>
                                      </m:r>
                                    </m:num>
                                    <m:den>
                                      <m:r>
                                        <a:rPr lang="en-US" sz="900">
                                          <a:latin typeface="Cambria Math"/>
                                        </a:rPr>
                                        <m:t>𝜕</m:t>
                                      </m:r>
                                      <m:r>
                                        <a:rPr lang="en-US" sz="900">
                                          <a:latin typeface="Cambria Math"/>
                                        </a:rPr>
                                        <m:t>𝑥</m:t>
                                      </m:r>
                                    </m:den>
                                  </m:f>
                                </m:e>
                              </m:d>
                            </m:e>
                            <m:sub>
                              <m:r>
                                <a:rPr lang="en-US" sz="900">
                                  <a:latin typeface="Cambria Math"/>
                                </a:rPr>
                                <m:t>𝑥</m:t>
                              </m:r>
                              <m:r>
                                <a:rPr lang="en-US" sz="900">
                                  <a:latin typeface="Cambria Math"/>
                                </a:rPr>
                                <m:t>=</m:t>
                              </m:r>
                              <m:r>
                                <a:rPr lang="en-US" sz="900">
                                  <a:latin typeface="Cambria Math"/>
                                </a:rPr>
                                <m:t>𝑦</m:t>
                              </m:r>
                              <m:r>
                                <a:rPr lang="en-US" sz="900">
                                  <a:latin typeface="Cambria Math"/>
                                </a:rPr>
                                <m:t>=0</m:t>
                              </m:r>
                            </m:sub>
                          </m:sSub>
                        </m:den>
                      </m:f>
                    </m:oMath>
                  </m:oMathPara>
                </a14:m>
                <a:endParaRPr lang="en-US" sz="900" dirty="0"/>
              </a:p>
            </p:txBody>
          </p:sp>
        </mc:Choice>
        <mc:Fallback xmlns="">
          <p:sp>
            <p:nvSpPr>
              <p:cNvPr id="7" name="Rectangle 6"/>
              <p:cNvSpPr>
                <a:spLocks noRot="1" noChangeAspect="1" noMove="1" noResize="1" noEditPoints="1" noAdjustHandles="1" noChangeArrowheads="1" noChangeShapeType="1" noTextEdit="1"/>
              </p:cNvSpPr>
              <p:nvPr/>
            </p:nvSpPr>
            <p:spPr>
              <a:xfrm>
                <a:off x="228600" y="1371600"/>
                <a:ext cx="1144223" cy="536622"/>
              </a:xfrm>
              <a:prstGeom prst="rect">
                <a:avLst/>
              </a:prstGeom>
              <a:blipFill rotWithShape="1">
                <a:blip r:embed="rId3"/>
                <a:stretch>
                  <a:fillRect t="-65909" r="-5348" b="-129545"/>
                </a:stretch>
              </a:blipFill>
            </p:spPr>
            <p:txBody>
              <a:bodyPr/>
              <a:lstStyle/>
              <a:p>
                <a:r>
                  <a:rPr lang="en-US">
                    <a:noFill/>
                  </a:rPr>
                  <a:t> </a:t>
                </a:r>
              </a:p>
            </p:txBody>
          </p:sp>
        </mc:Fallback>
      </mc:AlternateContent>
      <p:sp>
        <p:nvSpPr>
          <p:cNvPr id="8" name="TextBox 7"/>
          <p:cNvSpPr txBox="1"/>
          <p:nvPr/>
        </p:nvSpPr>
        <p:spPr>
          <a:xfrm>
            <a:off x="6977743" y="685802"/>
            <a:ext cx="2082621" cy="369332"/>
          </a:xfrm>
          <a:prstGeom prst="rect">
            <a:avLst/>
          </a:prstGeom>
          <a:noFill/>
        </p:spPr>
        <p:txBody>
          <a:bodyPr wrap="none" rtlCol="0">
            <a:spAutoFit/>
          </a:bodyPr>
          <a:lstStyle/>
          <a:p>
            <a:r>
              <a:rPr lang="en-US" dirty="0" smtClean="0"/>
              <a:t>Heinz-Dieter Nuhn</a:t>
            </a:r>
            <a:endParaRPr lang="en-US" dirty="0"/>
          </a:p>
        </p:txBody>
      </p:sp>
      <p:sp>
        <p:nvSpPr>
          <p:cNvPr id="4" name="TextBox 3"/>
          <p:cNvSpPr txBox="1"/>
          <p:nvPr/>
        </p:nvSpPr>
        <p:spPr>
          <a:xfrm>
            <a:off x="0" y="6281058"/>
            <a:ext cx="2010487" cy="461665"/>
          </a:xfrm>
          <a:prstGeom prst="rect">
            <a:avLst/>
          </a:prstGeom>
          <a:noFill/>
        </p:spPr>
        <p:txBody>
          <a:bodyPr wrap="none" rtlCol="0">
            <a:spAutoFit/>
          </a:bodyPr>
          <a:lstStyle/>
          <a:p>
            <a:r>
              <a:rPr lang="en-US" sz="1200" dirty="0" smtClean="0">
                <a:solidFill>
                  <a:srgbClr val="FF0000"/>
                </a:solidFill>
              </a:rPr>
              <a:t>No gap change.</a:t>
            </a:r>
          </a:p>
          <a:p>
            <a:r>
              <a:rPr lang="en-US" sz="1200" dirty="0" smtClean="0">
                <a:solidFill>
                  <a:srgbClr val="FF0000"/>
                </a:solidFill>
              </a:rPr>
              <a:t>Change K by shifting rows.</a:t>
            </a:r>
            <a:endParaRPr lang="en-US" sz="1200" dirty="0">
              <a:solidFill>
                <a:srgbClr val="FF0000"/>
              </a:solidFill>
            </a:endParaRPr>
          </a:p>
        </p:txBody>
      </p:sp>
    </p:spTree>
    <p:extLst>
      <p:ext uri="{BB962C8B-B14F-4D97-AF65-F5344CB8AC3E}">
        <p14:creationId xmlns:p14="http://schemas.microsoft.com/office/powerpoint/2010/main" val="2617347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2742" y="2873828"/>
            <a:ext cx="6652219"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1"/>
          </p:nvPr>
        </p:nvSpPr>
        <p:spPr/>
        <p:txBody>
          <a:bodyPr/>
          <a:lstStyle/>
          <a:p>
            <a:fld id="{5BD36294-2849-48A8-8531-5354CF3095D2}" type="slidenum">
              <a:rPr lang="en-US" smtClean="0"/>
              <a:pPr/>
              <a:t>16</a:t>
            </a:fld>
            <a:endParaRPr lang="en-US" dirty="0"/>
          </a:p>
        </p:txBody>
      </p:sp>
      <p:sp>
        <p:nvSpPr>
          <p:cNvPr id="3" name="Title 2"/>
          <p:cNvSpPr>
            <a:spLocks noGrp="1"/>
          </p:cNvSpPr>
          <p:nvPr>
            <p:ph type="title"/>
          </p:nvPr>
        </p:nvSpPr>
        <p:spPr/>
        <p:txBody>
          <a:bodyPr/>
          <a:lstStyle/>
          <a:p>
            <a:r>
              <a:rPr lang="en-US" dirty="0"/>
              <a:t>Delta-II K Value Position Dependence</a:t>
            </a:r>
          </a:p>
        </p:txBody>
      </p:sp>
      <p:sp>
        <p:nvSpPr>
          <p:cNvPr id="5" name="TextBox 4"/>
          <p:cNvSpPr txBox="1"/>
          <p:nvPr/>
        </p:nvSpPr>
        <p:spPr>
          <a:xfrm>
            <a:off x="217714" y="1317171"/>
            <a:ext cx="8712770" cy="923330"/>
          </a:xfrm>
          <a:prstGeom prst="rect">
            <a:avLst/>
          </a:prstGeom>
          <a:noFill/>
        </p:spPr>
        <p:txBody>
          <a:bodyPr wrap="none" rtlCol="0">
            <a:spAutoFit/>
          </a:bodyPr>
          <a:lstStyle/>
          <a:p>
            <a:r>
              <a:rPr lang="en-US" dirty="0" smtClean="0"/>
              <a:t>The gradient depends on </a:t>
            </a:r>
            <a:r>
              <a:rPr lang="en-US" dirty="0" err="1" smtClean="0"/>
              <a:t>k</a:t>
            </a:r>
            <a:r>
              <a:rPr lang="en-US" baseline="-25000" dirty="0" err="1" smtClean="0"/>
              <a:t>s</a:t>
            </a:r>
            <a:r>
              <a:rPr lang="en-US" dirty="0" smtClean="0"/>
              <a:t>.  It is zero for crossed planar undulators.</a:t>
            </a:r>
          </a:p>
          <a:p>
            <a:r>
              <a:rPr lang="en-US" dirty="0" smtClean="0"/>
              <a:t>The gradient gets bigger as the row shift gets bigger, or as the K value gets smaller.</a:t>
            </a:r>
          </a:p>
          <a:p>
            <a:r>
              <a:rPr lang="en-US" dirty="0" smtClean="0"/>
              <a:t>The gradient is zero in the linear modes, and is largest in the circular modes.</a:t>
            </a:r>
            <a:endParaRPr lang="en-US" dirty="0"/>
          </a:p>
        </p:txBody>
      </p:sp>
      <p:sp>
        <p:nvSpPr>
          <p:cNvPr id="6" name="TextBox 5"/>
          <p:cNvSpPr txBox="1"/>
          <p:nvPr/>
        </p:nvSpPr>
        <p:spPr>
          <a:xfrm>
            <a:off x="522515" y="2460171"/>
            <a:ext cx="8084264" cy="369332"/>
          </a:xfrm>
          <a:prstGeom prst="rect">
            <a:avLst/>
          </a:prstGeom>
          <a:noFill/>
        </p:spPr>
        <p:txBody>
          <a:bodyPr wrap="none" rtlCol="0">
            <a:spAutoFit/>
          </a:bodyPr>
          <a:lstStyle/>
          <a:p>
            <a:r>
              <a:rPr lang="en-US" dirty="0" smtClean="0"/>
              <a:t>The gradient will cause alignment problems with the three Delta-II undulators.</a:t>
            </a:r>
            <a:endParaRPr lang="en-US" dirty="0"/>
          </a:p>
        </p:txBody>
      </p:sp>
      <p:sp>
        <p:nvSpPr>
          <p:cNvPr id="7" name="TextBox 6"/>
          <p:cNvSpPr txBox="1"/>
          <p:nvPr/>
        </p:nvSpPr>
        <p:spPr>
          <a:xfrm>
            <a:off x="849085" y="3026229"/>
            <a:ext cx="1107996" cy="369332"/>
          </a:xfrm>
          <a:prstGeom prst="rect">
            <a:avLst/>
          </a:prstGeom>
          <a:noFill/>
        </p:spPr>
        <p:txBody>
          <a:bodyPr wrap="none" rtlCol="0">
            <a:spAutoFit/>
          </a:bodyPr>
          <a:lstStyle/>
          <a:p>
            <a:r>
              <a:rPr lang="en-US" dirty="0" smtClean="0"/>
              <a:t>Remedy:</a:t>
            </a:r>
            <a:endParaRPr lang="en-US" dirty="0"/>
          </a:p>
        </p:txBody>
      </p:sp>
      <p:sp>
        <p:nvSpPr>
          <p:cNvPr id="9" name="TextBox 8"/>
          <p:cNvSpPr txBox="1"/>
          <p:nvPr/>
        </p:nvSpPr>
        <p:spPr>
          <a:xfrm>
            <a:off x="1055914" y="6281057"/>
            <a:ext cx="6981398" cy="369332"/>
          </a:xfrm>
          <a:prstGeom prst="rect">
            <a:avLst/>
          </a:prstGeom>
          <a:noFill/>
        </p:spPr>
        <p:txBody>
          <a:bodyPr wrap="none" rtlCol="0">
            <a:spAutoFit/>
          </a:bodyPr>
          <a:lstStyle/>
          <a:p>
            <a:r>
              <a:rPr lang="en-US" dirty="0" smtClean="0"/>
              <a:t>Operate at small relative row shift and increase the gap to adjust K.</a:t>
            </a:r>
            <a:endParaRPr lang="en-US" dirty="0"/>
          </a:p>
        </p:txBody>
      </p:sp>
      <p:sp>
        <p:nvSpPr>
          <p:cNvPr id="10" name="TextBox 9"/>
          <p:cNvSpPr txBox="1"/>
          <p:nvPr/>
        </p:nvSpPr>
        <p:spPr>
          <a:xfrm>
            <a:off x="6851962" y="3004458"/>
            <a:ext cx="2292038" cy="369332"/>
          </a:xfrm>
          <a:prstGeom prst="rect">
            <a:avLst/>
          </a:prstGeom>
          <a:noFill/>
        </p:spPr>
        <p:txBody>
          <a:bodyPr wrap="none" rtlCol="0">
            <a:spAutoFit/>
          </a:bodyPr>
          <a:lstStyle/>
          <a:p>
            <a:r>
              <a:rPr lang="en-US" dirty="0" smtClean="0"/>
              <a:t>Franz Peters’ design</a:t>
            </a:r>
            <a:endParaRPr lang="en-US" dirty="0"/>
          </a:p>
        </p:txBody>
      </p:sp>
      <p:sp>
        <p:nvSpPr>
          <p:cNvPr id="4" name="TextBox 3"/>
          <p:cNvSpPr txBox="1"/>
          <p:nvPr/>
        </p:nvSpPr>
        <p:spPr>
          <a:xfrm>
            <a:off x="228600" y="4974772"/>
            <a:ext cx="1828800" cy="1169551"/>
          </a:xfrm>
          <a:prstGeom prst="rect">
            <a:avLst/>
          </a:prstGeom>
          <a:noFill/>
        </p:spPr>
        <p:txBody>
          <a:bodyPr wrap="square" rtlCol="0">
            <a:spAutoFit/>
          </a:bodyPr>
          <a:lstStyle/>
          <a:p>
            <a:r>
              <a:rPr lang="en-US" sz="1400" dirty="0" smtClean="0">
                <a:solidFill>
                  <a:srgbClr val="0070C0"/>
                </a:solidFill>
              </a:rPr>
              <a:t>Tried to shape magnets to minimize </a:t>
            </a:r>
            <a:r>
              <a:rPr lang="en-US" sz="1400" dirty="0" err="1" smtClean="0">
                <a:solidFill>
                  <a:srgbClr val="0070C0"/>
                </a:solidFill>
              </a:rPr>
              <a:t>k</a:t>
            </a:r>
            <a:r>
              <a:rPr lang="en-US" sz="1400" baseline="-25000" dirty="0" err="1" smtClean="0">
                <a:solidFill>
                  <a:srgbClr val="0070C0"/>
                </a:solidFill>
              </a:rPr>
              <a:t>s</a:t>
            </a:r>
            <a:r>
              <a:rPr lang="en-US" sz="1400" dirty="0" smtClean="0">
                <a:solidFill>
                  <a:srgbClr val="0070C0"/>
                </a:solidFill>
              </a:rPr>
              <a:t>, but no success.  Limited by block size.</a:t>
            </a:r>
            <a:endParaRPr lang="en-US" sz="1400" dirty="0">
              <a:solidFill>
                <a:srgbClr val="0070C0"/>
              </a:solidFill>
            </a:endParaRPr>
          </a:p>
        </p:txBody>
      </p:sp>
    </p:spTree>
    <p:extLst>
      <p:ext uri="{BB962C8B-B14F-4D97-AF65-F5344CB8AC3E}">
        <p14:creationId xmlns:p14="http://schemas.microsoft.com/office/powerpoint/2010/main" val="9111924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17</a:t>
            </a:fld>
            <a:endParaRPr lang="en-US" dirty="0"/>
          </a:p>
        </p:txBody>
      </p:sp>
      <p:sp>
        <p:nvSpPr>
          <p:cNvPr id="3" name="Title 2"/>
          <p:cNvSpPr>
            <a:spLocks noGrp="1"/>
          </p:cNvSpPr>
          <p:nvPr>
            <p:ph type="title"/>
          </p:nvPr>
        </p:nvSpPr>
        <p:spPr/>
        <p:txBody>
          <a:bodyPr/>
          <a:lstStyle/>
          <a:p>
            <a:r>
              <a:rPr lang="en-US" dirty="0" smtClean="0"/>
              <a:t>Delta-II Construction Tolerances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20" y="2097925"/>
            <a:ext cx="8780953" cy="3580953"/>
          </a:xfrm>
          <a:prstGeom prst="rect">
            <a:avLst/>
          </a:prstGeom>
        </p:spPr>
      </p:pic>
      <p:sp>
        <p:nvSpPr>
          <p:cNvPr id="7" name="TextBox 6"/>
          <p:cNvSpPr txBox="1"/>
          <p:nvPr/>
        </p:nvSpPr>
        <p:spPr>
          <a:xfrm>
            <a:off x="3352800" y="5715000"/>
            <a:ext cx="2480166" cy="369332"/>
          </a:xfrm>
          <a:prstGeom prst="rect">
            <a:avLst/>
          </a:prstGeom>
          <a:noFill/>
        </p:spPr>
        <p:txBody>
          <a:bodyPr wrap="none" rtlCol="0">
            <a:spAutoFit/>
          </a:bodyPr>
          <a:lstStyle/>
          <a:p>
            <a:r>
              <a:rPr lang="en-US" dirty="0" smtClean="0"/>
              <a:t>By is increasing with Z</a:t>
            </a:r>
            <a:endParaRPr lang="en-US" dirty="0"/>
          </a:p>
        </p:txBody>
      </p:sp>
      <p:sp>
        <p:nvSpPr>
          <p:cNvPr id="8" name="TextBox 7"/>
          <p:cNvSpPr txBox="1"/>
          <p:nvPr/>
        </p:nvSpPr>
        <p:spPr>
          <a:xfrm>
            <a:off x="810228" y="1608882"/>
            <a:ext cx="5743880" cy="369332"/>
          </a:xfrm>
          <a:prstGeom prst="rect">
            <a:avLst/>
          </a:prstGeom>
          <a:noFill/>
        </p:spPr>
        <p:txBody>
          <a:bodyPr wrap="none" rtlCol="0">
            <a:spAutoFit/>
          </a:bodyPr>
          <a:lstStyle/>
          <a:p>
            <a:r>
              <a:rPr lang="en-US" dirty="0" smtClean="0"/>
              <a:t>Delta Measured Peak Fields, LPVMF mode, </a:t>
            </a:r>
            <a:r>
              <a:rPr lang="en-US" dirty="0" err="1" smtClean="0"/>
              <a:t>Krel</a:t>
            </a:r>
            <a:r>
              <a:rPr lang="en-US" dirty="0" smtClean="0"/>
              <a:t> = 0.9</a:t>
            </a:r>
            <a:endParaRPr lang="en-US" dirty="0"/>
          </a:p>
        </p:txBody>
      </p:sp>
    </p:spTree>
    <p:extLst>
      <p:ext uri="{BB962C8B-B14F-4D97-AF65-F5344CB8AC3E}">
        <p14:creationId xmlns:p14="http://schemas.microsoft.com/office/powerpoint/2010/main" val="7168650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18</a:t>
            </a:fld>
            <a:endParaRPr lang="en-US" dirty="0"/>
          </a:p>
        </p:txBody>
      </p:sp>
      <p:sp>
        <p:nvSpPr>
          <p:cNvPr id="3" name="Title 2"/>
          <p:cNvSpPr>
            <a:spLocks noGrp="1"/>
          </p:cNvSpPr>
          <p:nvPr>
            <p:ph type="title"/>
          </p:nvPr>
        </p:nvSpPr>
        <p:spPr/>
        <p:txBody>
          <a:bodyPr/>
          <a:lstStyle/>
          <a:p>
            <a:r>
              <a:rPr lang="en-US" dirty="0" smtClean="0"/>
              <a:t>Delta-II Construction Tolerances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759" y="2186651"/>
            <a:ext cx="5155650" cy="4201112"/>
          </a:xfrm>
          <a:prstGeom prst="rect">
            <a:avLst/>
          </a:prstGeom>
        </p:spPr>
      </p:pic>
      <p:sp>
        <p:nvSpPr>
          <p:cNvPr id="5" name="TextBox 4"/>
          <p:cNvSpPr txBox="1"/>
          <p:nvPr/>
        </p:nvSpPr>
        <p:spPr>
          <a:xfrm>
            <a:off x="925975" y="1516284"/>
            <a:ext cx="5884944" cy="369332"/>
          </a:xfrm>
          <a:prstGeom prst="rect">
            <a:avLst/>
          </a:prstGeom>
          <a:noFill/>
        </p:spPr>
        <p:txBody>
          <a:bodyPr wrap="none" rtlCol="0">
            <a:spAutoFit/>
          </a:bodyPr>
          <a:lstStyle/>
          <a:p>
            <a:r>
              <a:rPr lang="en-US" dirty="0" smtClean="0"/>
              <a:t>Delta Measured Phase Errors, LPVMF mode, </a:t>
            </a:r>
            <a:r>
              <a:rPr lang="en-US" dirty="0" err="1" smtClean="0"/>
              <a:t>Krel</a:t>
            </a:r>
            <a:r>
              <a:rPr lang="en-US" dirty="0" smtClean="0"/>
              <a:t> = 0.9</a:t>
            </a:r>
            <a:endParaRPr lang="en-US" dirty="0"/>
          </a:p>
        </p:txBody>
      </p:sp>
    </p:spTree>
    <p:extLst>
      <p:ext uri="{BB962C8B-B14F-4D97-AF65-F5344CB8AC3E}">
        <p14:creationId xmlns:p14="http://schemas.microsoft.com/office/powerpoint/2010/main" val="21794224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19</a:t>
            </a:fld>
            <a:endParaRPr lang="en-US" dirty="0"/>
          </a:p>
        </p:txBody>
      </p:sp>
      <p:sp>
        <p:nvSpPr>
          <p:cNvPr id="3" name="Title 2"/>
          <p:cNvSpPr>
            <a:spLocks noGrp="1"/>
          </p:cNvSpPr>
          <p:nvPr>
            <p:ph type="title"/>
          </p:nvPr>
        </p:nvSpPr>
        <p:spPr/>
        <p:txBody>
          <a:bodyPr/>
          <a:lstStyle/>
          <a:p>
            <a:pPr algn="ctr"/>
            <a:r>
              <a:rPr lang="en-US" dirty="0" smtClean="0"/>
              <a:t>Simulation Phase Error With Undulator Taper</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99912"/>
            <a:ext cx="7315200" cy="4962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0" y="1565276"/>
            <a:ext cx="1685077" cy="369332"/>
          </a:xfrm>
          <a:prstGeom prst="rect">
            <a:avLst/>
          </a:prstGeom>
          <a:noFill/>
        </p:spPr>
        <p:txBody>
          <a:bodyPr wrap="none" rtlCol="0">
            <a:spAutoFit/>
          </a:bodyPr>
          <a:lstStyle/>
          <a:p>
            <a:r>
              <a:rPr lang="en-US" dirty="0" smtClean="0"/>
              <a:t>LCLS-TN-15-2</a:t>
            </a:r>
            <a:endParaRPr lang="en-US" dirty="0"/>
          </a:p>
        </p:txBody>
      </p:sp>
    </p:spTree>
    <p:extLst>
      <p:ext uri="{BB962C8B-B14F-4D97-AF65-F5344CB8AC3E}">
        <p14:creationId xmlns:p14="http://schemas.microsoft.com/office/powerpoint/2010/main" val="235352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5BD36294-2849-48A8-8531-5354CF3095D2}" type="slidenum">
              <a:rPr lang="en-US" smtClean="0"/>
              <a:pPr/>
              <a:t>2</a:t>
            </a:fld>
            <a:endParaRPr lang="en-US" dirty="0"/>
          </a:p>
        </p:txBody>
      </p:sp>
      <p:sp>
        <p:nvSpPr>
          <p:cNvPr id="4098" name="Title 1"/>
          <p:cNvSpPr>
            <a:spLocks noGrp="1"/>
          </p:cNvSpPr>
          <p:nvPr>
            <p:ph type="title"/>
          </p:nvPr>
        </p:nvSpPr>
        <p:spPr/>
        <p:txBody>
          <a:bodyPr/>
          <a:lstStyle/>
          <a:p>
            <a:r>
              <a:rPr lang="en-US" sz="2800" dirty="0" smtClean="0"/>
              <a:t>Outline</a:t>
            </a:r>
          </a:p>
        </p:txBody>
      </p:sp>
      <p:sp>
        <p:nvSpPr>
          <p:cNvPr id="4099" name="Content Placeholder 2"/>
          <p:cNvSpPr>
            <a:spLocks noGrp="1"/>
          </p:cNvSpPr>
          <p:nvPr>
            <p:ph sz="quarter" idx="14"/>
          </p:nvPr>
        </p:nvSpPr>
        <p:spPr>
          <a:xfrm>
            <a:off x="1175658" y="1547703"/>
            <a:ext cx="6897822" cy="4536730"/>
          </a:xfrm>
        </p:spPr>
        <p:txBody>
          <a:bodyPr>
            <a:normAutofit fontScale="92500" lnSpcReduction="10000"/>
          </a:bodyPr>
          <a:lstStyle/>
          <a:p>
            <a:pPr lvl="1"/>
            <a:r>
              <a:rPr lang="en-US" sz="2800" dirty="0" smtClean="0">
                <a:solidFill>
                  <a:srgbClr val="002060"/>
                </a:solidFill>
              </a:rPr>
              <a:t>Delta-II</a:t>
            </a:r>
          </a:p>
          <a:p>
            <a:pPr lvl="2"/>
            <a:r>
              <a:rPr lang="en-US" sz="2600" dirty="0" smtClean="0">
                <a:solidFill>
                  <a:srgbClr val="002060"/>
                </a:solidFill>
              </a:rPr>
              <a:t>Position dependence of the K value</a:t>
            </a:r>
          </a:p>
          <a:p>
            <a:pPr lvl="2"/>
            <a:r>
              <a:rPr lang="en-US" sz="2600" dirty="0" smtClean="0">
                <a:solidFill>
                  <a:srgbClr val="002060"/>
                </a:solidFill>
              </a:rPr>
              <a:t>Assembly tolerance to minimize phase errors</a:t>
            </a:r>
          </a:p>
          <a:p>
            <a:pPr lvl="2"/>
            <a:r>
              <a:rPr lang="en-US" sz="2600" dirty="0" smtClean="0">
                <a:solidFill>
                  <a:srgbClr val="002060"/>
                </a:solidFill>
              </a:rPr>
              <a:t>Measurement/assembly plan on CMM</a:t>
            </a:r>
          </a:p>
          <a:p>
            <a:pPr lvl="1"/>
            <a:r>
              <a:rPr lang="en-US" sz="2800" dirty="0" smtClean="0">
                <a:solidFill>
                  <a:srgbClr val="002060"/>
                </a:solidFill>
              </a:rPr>
              <a:t>LCLS-II</a:t>
            </a:r>
          </a:p>
          <a:p>
            <a:pPr lvl="2"/>
            <a:r>
              <a:rPr lang="en-US" sz="2600" dirty="0" smtClean="0">
                <a:solidFill>
                  <a:srgbClr val="002060"/>
                </a:solidFill>
              </a:rPr>
              <a:t>Undulator tuning plan</a:t>
            </a:r>
          </a:p>
          <a:p>
            <a:pPr lvl="2"/>
            <a:r>
              <a:rPr lang="en-US" sz="2600" dirty="0" smtClean="0">
                <a:solidFill>
                  <a:srgbClr val="002060"/>
                </a:solidFill>
              </a:rPr>
              <a:t>K </a:t>
            </a:r>
            <a:r>
              <a:rPr lang="en-US" sz="2600" dirty="0" err="1" smtClean="0">
                <a:solidFill>
                  <a:srgbClr val="002060"/>
                </a:solidFill>
              </a:rPr>
              <a:t>vs</a:t>
            </a:r>
            <a:r>
              <a:rPr lang="en-US" sz="2600" dirty="0" smtClean="0">
                <a:solidFill>
                  <a:srgbClr val="002060"/>
                </a:solidFill>
              </a:rPr>
              <a:t> gap fits</a:t>
            </a:r>
          </a:p>
          <a:p>
            <a:pPr lvl="2"/>
            <a:r>
              <a:rPr lang="en-US" sz="2600" dirty="0" smtClean="0">
                <a:solidFill>
                  <a:srgbClr val="002060"/>
                </a:solidFill>
              </a:rPr>
              <a:t>Phase matching</a:t>
            </a:r>
          </a:p>
          <a:p>
            <a:pPr lvl="2"/>
            <a:r>
              <a:rPr lang="en-US" sz="2600" dirty="0" smtClean="0">
                <a:solidFill>
                  <a:srgbClr val="002060"/>
                </a:solidFill>
              </a:rPr>
              <a:t>Radiation damage plans</a:t>
            </a:r>
          </a:p>
          <a:p>
            <a:pPr lvl="2"/>
            <a:r>
              <a:rPr lang="en-US" sz="2600" dirty="0" smtClean="0">
                <a:solidFill>
                  <a:srgbClr val="002060"/>
                </a:solidFill>
              </a:rPr>
              <a:t>Earth field strategy</a:t>
            </a:r>
          </a:p>
          <a:p>
            <a:pPr lvl="2"/>
            <a:r>
              <a:rPr lang="en-US" sz="2600" dirty="0" smtClean="0">
                <a:solidFill>
                  <a:srgbClr val="002060"/>
                </a:solidFill>
              </a:rPr>
              <a:t>Phase shifter measurements</a:t>
            </a:r>
          </a:p>
        </p:txBody>
      </p:sp>
    </p:spTree>
    <p:extLst>
      <p:ext uri="{BB962C8B-B14F-4D97-AF65-F5344CB8AC3E}">
        <p14:creationId xmlns:p14="http://schemas.microsoft.com/office/powerpoint/2010/main" val="1553457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20</a:t>
            </a:fld>
            <a:endParaRPr lang="en-US" dirty="0"/>
          </a:p>
        </p:txBody>
      </p:sp>
      <p:sp>
        <p:nvSpPr>
          <p:cNvPr id="3" name="Title 2"/>
          <p:cNvSpPr>
            <a:spLocks noGrp="1"/>
          </p:cNvSpPr>
          <p:nvPr>
            <p:ph type="title"/>
          </p:nvPr>
        </p:nvSpPr>
        <p:spPr/>
        <p:txBody>
          <a:bodyPr/>
          <a:lstStyle/>
          <a:p>
            <a:pPr algn="ctr"/>
            <a:r>
              <a:rPr lang="en-US" dirty="0" smtClean="0"/>
              <a:t>Undulator Taper Conclusion</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822" y="2590800"/>
            <a:ext cx="8229600" cy="184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176538" y="1796534"/>
            <a:ext cx="1685077" cy="369332"/>
          </a:xfrm>
          <a:prstGeom prst="rect">
            <a:avLst/>
          </a:prstGeom>
          <a:noFill/>
        </p:spPr>
        <p:txBody>
          <a:bodyPr wrap="none" rtlCol="0">
            <a:spAutoFit/>
          </a:bodyPr>
          <a:lstStyle/>
          <a:p>
            <a:r>
              <a:rPr lang="en-US" dirty="0" smtClean="0"/>
              <a:t>LCLS-TN-15-2</a:t>
            </a:r>
            <a:endParaRPr lang="en-US" dirty="0"/>
          </a:p>
        </p:txBody>
      </p:sp>
    </p:spTree>
    <p:extLst>
      <p:ext uri="{BB962C8B-B14F-4D97-AF65-F5344CB8AC3E}">
        <p14:creationId xmlns:p14="http://schemas.microsoft.com/office/powerpoint/2010/main" val="22748578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21</a:t>
            </a:fld>
            <a:endParaRPr lang="en-US" dirty="0"/>
          </a:p>
        </p:txBody>
      </p:sp>
      <p:sp>
        <p:nvSpPr>
          <p:cNvPr id="3" name="Title 2"/>
          <p:cNvSpPr>
            <a:spLocks noGrp="1"/>
          </p:cNvSpPr>
          <p:nvPr>
            <p:ph type="title"/>
          </p:nvPr>
        </p:nvSpPr>
        <p:spPr/>
        <p:txBody>
          <a:bodyPr/>
          <a:lstStyle/>
          <a:p>
            <a:pPr algn="ctr"/>
            <a:r>
              <a:rPr lang="en-US" dirty="0" smtClean="0"/>
              <a:t>Delta-II Assembly Plan</a:t>
            </a:r>
            <a:br>
              <a:rPr lang="en-US" dirty="0" smtClean="0"/>
            </a:br>
            <a:r>
              <a:rPr lang="en-US" dirty="0" smtClean="0"/>
              <a:t>Build Delta-II On A CMM</a:t>
            </a:r>
            <a:endParaRPr lang="en-US" dirty="0"/>
          </a:p>
        </p:txBody>
      </p:sp>
      <p:sp>
        <p:nvSpPr>
          <p:cNvPr id="7" name="TextBox 6"/>
          <p:cNvSpPr txBox="1"/>
          <p:nvPr/>
        </p:nvSpPr>
        <p:spPr>
          <a:xfrm>
            <a:off x="5300593" y="2743200"/>
            <a:ext cx="2929007" cy="1200329"/>
          </a:xfrm>
          <a:prstGeom prst="rect">
            <a:avLst/>
          </a:prstGeom>
          <a:noFill/>
        </p:spPr>
        <p:txBody>
          <a:bodyPr wrap="none" rtlCol="0">
            <a:spAutoFit/>
          </a:bodyPr>
          <a:lstStyle/>
          <a:p>
            <a:r>
              <a:rPr lang="en-US" dirty="0" smtClean="0"/>
              <a:t>Tune one quadrant.</a:t>
            </a:r>
          </a:p>
          <a:p>
            <a:r>
              <a:rPr lang="en-US" dirty="0" smtClean="0"/>
              <a:t>Remove.</a:t>
            </a:r>
          </a:p>
          <a:p>
            <a:r>
              <a:rPr lang="en-US" dirty="0" smtClean="0"/>
              <a:t>Tune the other quadrant.</a:t>
            </a:r>
          </a:p>
          <a:p>
            <a:r>
              <a:rPr lang="en-US" dirty="0" smtClean="0"/>
              <a:t>Reinstall the first quadrant.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575" y="1857375"/>
            <a:ext cx="2714625" cy="4162425"/>
          </a:xfrm>
          <a:prstGeom prst="rect">
            <a:avLst/>
          </a:prstGeom>
        </p:spPr>
      </p:pic>
      <p:sp>
        <p:nvSpPr>
          <p:cNvPr id="5" name="TextBox 4"/>
          <p:cNvSpPr txBox="1"/>
          <p:nvPr/>
        </p:nvSpPr>
        <p:spPr>
          <a:xfrm>
            <a:off x="5313417" y="4082534"/>
            <a:ext cx="2916183" cy="369332"/>
          </a:xfrm>
          <a:prstGeom prst="rect">
            <a:avLst/>
          </a:prstGeom>
          <a:noFill/>
        </p:spPr>
        <p:txBody>
          <a:bodyPr wrap="none" rtlCol="0">
            <a:spAutoFit/>
          </a:bodyPr>
          <a:lstStyle/>
          <a:p>
            <a:r>
              <a:rPr lang="en-US" dirty="0" smtClean="0"/>
              <a:t>Center slides remain fixed.</a:t>
            </a:r>
            <a:endParaRPr lang="en-US" dirty="0"/>
          </a:p>
        </p:txBody>
      </p:sp>
      <p:sp>
        <p:nvSpPr>
          <p:cNvPr id="9" name="TextBox 8"/>
          <p:cNvSpPr txBox="1"/>
          <p:nvPr/>
        </p:nvSpPr>
        <p:spPr>
          <a:xfrm>
            <a:off x="5334000" y="2209800"/>
            <a:ext cx="2146742" cy="369332"/>
          </a:xfrm>
          <a:prstGeom prst="rect">
            <a:avLst/>
          </a:prstGeom>
          <a:noFill/>
        </p:spPr>
        <p:txBody>
          <a:bodyPr wrap="none" rtlCol="0">
            <a:spAutoFit/>
          </a:bodyPr>
          <a:lstStyle/>
          <a:p>
            <a:r>
              <a:rPr lang="en-US" dirty="0" smtClean="0"/>
              <a:t>Lay E flat on CMM.</a:t>
            </a:r>
            <a:endParaRPr lang="en-US" dirty="0"/>
          </a:p>
        </p:txBody>
      </p:sp>
      <p:sp>
        <p:nvSpPr>
          <p:cNvPr id="10" name="TextBox 9"/>
          <p:cNvSpPr txBox="1"/>
          <p:nvPr/>
        </p:nvSpPr>
        <p:spPr>
          <a:xfrm>
            <a:off x="5300593" y="4648200"/>
            <a:ext cx="3398682" cy="923330"/>
          </a:xfrm>
          <a:prstGeom prst="rect">
            <a:avLst/>
          </a:prstGeom>
          <a:noFill/>
        </p:spPr>
        <p:txBody>
          <a:bodyPr wrap="square" rtlCol="0">
            <a:spAutoFit/>
          </a:bodyPr>
          <a:lstStyle/>
          <a:p>
            <a:r>
              <a:rPr lang="en-US" dirty="0" smtClean="0"/>
              <a:t>Should give repeatable position to first quadrant after reinstallation.</a:t>
            </a:r>
            <a:endParaRPr lang="en-US" dirty="0"/>
          </a:p>
        </p:txBody>
      </p:sp>
    </p:spTree>
    <p:extLst>
      <p:ext uri="{BB962C8B-B14F-4D97-AF65-F5344CB8AC3E}">
        <p14:creationId xmlns:p14="http://schemas.microsoft.com/office/powerpoint/2010/main" val="20277372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22</a:t>
            </a:fld>
            <a:endParaRPr lang="en-US" dirty="0"/>
          </a:p>
        </p:txBody>
      </p:sp>
      <p:sp>
        <p:nvSpPr>
          <p:cNvPr id="3" name="Title 2"/>
          <p:cNvSpPr>
            <a:spLocks noGrp="1"/>
          </p:cNvSpPr>
          <p:nvPr>
            <p:ph type="title"/>
          </p:nvPr>
        </p:nvSpPr>
        <p:spPr/>
        <p:txBody>
          <a:bodyPr/>
          <a:lstStyle/>
          <a:p>
            <a:pPr algn="ctr"/>
            <a:r>
              <a:rPr lang="en-US" dirty="0" smtClean="0"/>
              <a:t>Delta-II Assembly Plan</a:t>
            </a:r>
            <a:endParaRPr lang="en-US" dirty="0"/>
          </a:p>
        </p:txBody>
      </p:sp>
      <p:sp>
        <p:nvSpPr>
          <p:cNvPr id="7" name="TextBox 6"/>
          <p:cNvSpPr txBox="1"/>
          <p:nvPr/>
        </p:nvSpPr>
        <p:spPr>
          <a:xfrm>
            <a:off x="2876107" y="5730949"/>
            <a:ext cx="3339440" cy="646331"/>
          </a:xfrm>
          <a:prstGeom prst="rect">
            <a:avLst/>
          </a:prstGeom>
          <a:noFill/>
        </p:spPr>
        <p:txBody>
          <a:bodyPr wrap="none" rtlCol="0">
            <a:spAutoFit/>
          </a:bodyPr>
          <a:lstStyle/>
          <a:p>
            <a:r>
              <a:rPr lang="en-US" dirty="0" smtClean="0"/>
              <a:t>Measure/Tune each half.</a:t>
            </a:r>
          </a:p>
          <a:p>
            <a:r>
              <a:rPr lang="en-US" dirty="0" smtClean="0"/>
              <a:t>Measure assembled undulator.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162" y="1709737"/>
            <a:ext cx="5781675" cy="3438525"/>
          </a:xfrm>
          <a:prstGeom prst="rect">
            <a:avLst/>
          </a:prstGeom>
        </p:spPr>
      </p:pic>
    </p:spTree>
    <p:extLst>
      <p:ext uri="{BB962C8B-B14F-4D97-AF65-F5344CB8AC3E}">
        <p14:creationId xmlns:p14="http://schemas.microsoft.com/office/powerpoint/2010/main" val="33473974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23</a:t>
            </a:fld>
            <a:endParaRPr lang="en-US" dirty="0"/>
          </a:p>
        </p:txBody>
      </p:sp>
      <p:sp>
        <p:nvSpPr>
          <p:cNvPr id="3" name="Title 2"/>
          <p:cNvSpPr>
            <a:spLocks noGrp="1"/>
          </p:cNvSpPr>
          <p:nvPr>
            <p:ph type="title"/>
          </p:nvPr>
        </p:nvSpPr>
        <p:spPr/>
        <p:txBody>
          <a:bodyPr/>
          <a:lstStyle/>
          <a:p>
            <a:pPr algn="ctr"/>
            <a:r>
              <a:rPr lang="en-US" dirty="0" smtClean="0"/>
              <a:t>Fiducialize </a:t>
            </a:r>
            <a:r>
              <a:rPr lang="en-US" dirty="0" err="1" smtClean="0"/>
              <a:t>Strongbacks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062161"/>
            <a:ext cx="5943600" cy="3338186"/>
          </a:xfrm>
          <a:prstGeom prst="rect">
            <a:avLst/>
          </a:prstGeom>
        </p:spPr>
      </p:pic>
    </p:spTree>
    <p:extLst>
      <p:ext uri="{BB962C8B-B14F-4D97-AF65-F5344CB8AC3E}">
        <p14:creationId xmlns:p14="http://schemas.microsoft.com/office/powerpoint/2010/main" val="17454012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24</a:t>
            </a:fld>
            <a:endParaRPr lang="en-US" dirty="0"/>
          </a:p>
        </p:txBody>
      </p:sp>
      <p:sp>
        <p:nvSpPr>
          <p:cNvPr id="3" name="Title 2"/>
          <p:cNvSpPr>
            <a:spLocks noGrp="1"/>
          </p:cNvSpPr>
          <p:nvPr>
            <p:ph type="title"/>
          </p:nvPr>
        </p:nvSpPr>
        <p:spPr/>
        <p:txBody>
          <a:bodyPr/>
          <a:lstStyle/>
          <a:p>
            <a:pPr algn="ctr"/>
            <a:r>
              <a:rPr lang="en-US" dirty="0" smtClean="0"/>
              <a:t>Adjust The Mechanical Axis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2209800"/>
            <a:ext cx="4572000" cy="1626577"/>
          </a:xfrm>
          <a:prstGeom prst="rect">
            <a:avLst/>
          </a:prstGeom>
        </p:spPr>
      </p:pic>
      <p:sp>
        <p:nvSpPr>
          <p:cNvPr id="8" name="TextBox 7"/>
          <p:cNvSpPr txBox="1"/>
          <p:nvPr/>
        </p:nvSpPr>
        <p:spPr>
          <a:xfrm>
            <a:off x="1295400" y="4883888"/>
            <a:ext cx="6506909" cy="646331"/>
          </a:xfrm>
          <a:prstGeom prst="rect">
            <a:avLst/>
          </a:prstGeom>
          <a:noFill/>
        </p:spPr>
        <p:txBody>
          <a:bodyPr wrap="none" rtlCol="0">
            <a:spAutoFit/>
          </a:bodyPr>
          <a:lstStyle/>
          <a:p>
            <a:r>
              <a:rPr lang="en-US" dirty="0" smtClean="0"/>
              <a:t>Move the blocks in order to move the magnet mechanical axis</a:t>
            </a:r>
          </a:p>
          <a:p>
            <a:r>
              <a:rPr lang="en-US" dirty="0" smtClean="0"/>
              <a:t>to the </a:t>
            </a:r>
            <a:r>
              <a:rPr lang="en-US" dirty="0" err="1" smtClean="0"/>
              <a:t>fiducialized</a:t>
            </a:r>
            <a:r>
              <a:rPr lang="en-US" dirty="0" smtClean="0"/>
              <a:t> geometric axis of the </a:t>
            </a:r>
            <a:r>
              <a:rPr lang="en-US" dirty="0" err="1" smtClean="0"/>
              <a:t>strongback</a:t>
            </a:r>
            <a:r>
              <a:rPr lang="en-US" dirty="0" smtClean="0"/>
              <a:t>.</a:t>
            </a:r>
          </a:p>
        </p:txBody>
      </p:sp>
    </p:spTree>
    <p:extLst>
      <p:ext uri="{BB962C8B-B14F-4D97-AF65-F5344CB8AC3E}">
        <p14:creationId xmlns:p14="http://schemas.microsoft.com/office/powerpoint/2010/main" val="1806825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0577" y="1905000"/>
            <a:ext cx="5791200" cy="4267200"/>
          </a:xfrm>
          <a:prstGeom prst="rect">
            <a:avLst/>
          </a:prstGeom>
        </p:spPr>
      </p:pic>
      <p:sp>
        <p:nvSpPr>
          <p:cNvPr id="2" name="Slide Number Placeholder 1"/>
          <p:cNvSpPr>
            <a:spLocks noGrp="1"/>
          </p:cNvSpPr>
          <p:nvPr>
            <p:ph type="sldNum" sz="quarter" idx="11"/>
          </p:nvPr>
        </p:nvSpPr>
        <p:spPr/>
        <p:txBody>
          <a:bodyPr/>
          <a:lstStyle/>
          <a:p>
            <a:fld id="{5BD36294-2849-48A8-8531-5354CF3095D2}" type="slidenum">
              <a:rPr lang="en-US" smtClean="0"/>
              <a:pPr/>
              <a:t>25</a:t>
            </a:fld>
            <a:endParaRPr lang="en-US" dirty="0"/>
          </a:p>
        </p:txBody>
      </p:sp>
      <p:sp>
        <p:nvSpPr>
          <p:cNvPr id="3" name="Title 2"/>
          <p:cNvSpPr>
            <a:spLocks noGrp="1"/>
          </p:cNvSpPr>
          <p:nvPr>
            <p:ph type="title"/>
          </p:nvPr>
        </p:nvSpPr>
        <p:spPr/>
        <p:txBody>
          <a:bodyPr/>
          <a:lstStyle/>
          <a:p>
            <a:pPr algn="ctr"/>
            <a:r>
              <a:rPr lang="en-US" dirty="0" smtClean="0"/>
              <a:t>Measure On Line Between Pointed Magnet Centers</a:t>
            </a:r>
            <a:endParaRPr lang="en-US" dirty="0"/>
          </a:p>
        </p:txBody>
      </p:sp>
      <p:sp>
        <p:nvSpPr>
          <p:cNvPr id="4" name="TextBox 3"/>
          <p:cNvSpPr txBox="1"/>
          <p:nvPr/>
        </p:nvSpPr>
        <p:spPr>
          <a:xfrm>
            <a:off x="474859" y="1600200"/>
            <a:ext cx="3954929" cy="646331"/>
          </a:xfrm>
          <a:prstGeom prst="rect">
            <a:avLst/>
          </a:prstGeom>
          <a:noFill/>
        </p:spPr>
        <p:txBody>
          <a:bodyPr wrap="none" rtlCol="0">
            <a:spAutoFit/>
          </a:bodyPr>
          <a:lstStyle/>
          <a:p>
            <a:r>
              <a:rPr lang="en-US" dirty="0" smtClean="0"/>
              <a:t>Line radial taper less than 8 microns.</a:t>
            </a:r>
          </a:p>
          <a:p>
            <a:r>
              <a:rPr lang="en-US" dirty="0" smtClean="0"/>
              <a:t>Line radial bow less than 18 microns.</a:t>
            </a:r>
            <a:endParaRPr lang="en-US" dirty="0"/>
          </a:p>
        </p:txBody>
      </p:sp>
      <p:sp>
        <p:nvSpPr>
          <p:cNvPr id="6" name="TextBox 5"/>
          <p:cNvSpPr txBox="1"/>
          <p:nvPr/>
        </p:nvSpPr>
        <p:spPr>
          <a:xfrm>
            <a:off x="2973144" y="6331395"/>
            <a:ext cx="3275256" cy="369332"/>
          </a:xfrm>
          <a:prstGeom prst="rect">
            <a:avLst/>
          </a:prstGeom>
          <a:noFill/>
        </p:spPr>
        <p:txBody>
          <a:bodyPr wrap="none" rtlCol="0">
            <a:spAutoFit/>
          </a:bodyPr>
          <a:lstStyle/>
          <a:p>
            <a:r>
              <a:rPr lang="en-US" dirty="0" smtClean="0"/>
              <a:t>Move blocks to tune quadrant.</a:t>
            </a:r>
            <a:endParaRPr lang="en-US" dirty="0"/>
          </a:p>
        </p:txBody>
      </p:sp>
      <p:sp>
        <p:nvSpPr>
          <p:cNvPr id="5" name="TextBox 4"/>
          <p:cNvSpPr txBox="1"/>
          <p:nvPr/>
        </p:nvSpPr>
        <p:spPr>
          <a:xfrm>
            <a:off x="271878" y="2668593"/>
            <a:ext cx="3062337" cy="1200329"/>
          </a:xfrm>
          <a:prstGeom prst="rect">
            <a:avLst/>
          </a:prstGeom>
          <a:noFill/>
        </p:spPr>
        <p:txBody>
          <a:bodyPr wrap="square" rtlCol="0">
            <a:spAutoFit/>
          </a:bodyPr>
          <a:lstStyle/>
          <a:p>
            <a:r>
              <a:rPr lang="en-US" dirty="0" smtClean="0"/>
              <a:t>‘Pointed magnets’ make the connection between CMM probe position and Hall probe position.</a:t>
            </a:r>
            <a:endParaRPr lang="en-US" dirty="0"/>
          </a:p>
        </p:txBody>
      </p:sp>
      <p:sp>
        <p:nvSpPr>
          <p:cNvPr id="8" name="TextBox 7"/>
          <p:cNvSpPr txBox="1"/>
          <p:nvPr/>
        </p:nvSpPr>
        <p:spPr>
          <a:xfrm>
            <a:off x="5207621" y="4438186"/>
            <a:ext cx="3791413" cy="923330"/>
          </a:xfrm>
          <a:prstGeom prst="rect">
            <a:avLst/>
          </a:prstGeom>
          <a:noFill/>
        </p:spPr>
        <p:txBody>
          <a:bodyPr wrap="square" rtlCol="0">
            <a:spAutoFit/>
          </a:bodyPr>
          <a:lstStyle/>
          <a:p>
            <a:r>
              <a:rPr lang="en-US" dirty="0" smtClean="0"/>
              <a:t>We purchased software to move the CMM in a straight line and generate triggers uniformly spaced. </a:t>
            </a:r>
            <a:endParaRPr lang="en-US" dirty="0"/>
          </a:p>
        </p:txBody>
      </p:sp>
    </p:spTree>
    <p:extLst>
      <p:ext uri="{BB962C8B-B14F-4D97-AF65-F5344CB8AC3E}">
        <p14:creationId xmlns:p14="http://schemas.microsoft.com/office/powerpoint/2010/main" val="7463195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26</a:t>
            </a:fld>
            <a:endParaRPr lang="en-US" dirty="0"/>
          </a:p>
        </p:txBody>
      </p:sp>
      <p:sp>
        <p:nvSpPr>
          <p:cNvPr id="3" name="Title 2"/>
          <p:cNvSpPr>
            <a:spLocks noGrp="1"/>
          </p:cNvSpPr>
          <p:nvPr>
            <p:ph type="title"/>
          </p:nvPr>
        </p:nvSpPr>
        <p:spPr/>
        <p:txBody>
          <a:bodyPr/>
          <a:lstStyle/>
          <a:p>
            <a:pPr algn="ctr"/>
            <a:r>
              <a:rPr lang="en-US" dirty="0" smtClean="0"/>
              <a:t>Assembled Undulator</a:t>
            </a:r>
            <a:endParaRPr lang="en-US" dirty="0"/>
          </a:p>
        </p:txBody>
      </p:sp>
      <p:pic>
        <p:nvPicPr>
          <p:cNvPr id="6" name="Picture 5" descr="Assemble Undulator.tif"/>
          <p:cNvPicPr>
            <a:picLocks noChangeAspect="1"/>
          </p:cNvPicPr>
          <p:nvPr/>
        </p:nvPicPr>
        <p:blipFill>
          <a:blip r:embed="rId2"/>
          <a:stretch>
            <a:fillRect/>
          </a:stretch>
        </p:blipFill>
        <p:spPr>
          <a:xfrm>
            <a:off x="469543" y="1524000"/>
            <a:ext cx="4572000" cy="2728913"/>
          </a:xfrm>
          <a:prstGeom prst="rect">
            <a:avLst/>
          </a:prstGeom>
        </p:spPr>
      </p:pic>
      <p:sp>
        <p:nvSpPr>
          <p:cNvPr id="7" name="TextBox 6"/>
          <p:cNvSpPr txBox="1"/>
          <p:nvPr/>
        </p:nvSpPr>
        <p:spPr>
          <a:xfrm>
            <a:off x="1146905" y="4724400"/>
            <a:ext cx="6930295" cy="1754326"/>
          </a:xfrm>
          <a:prstGeom prst="rect">
            <a:avLst/>
          </a:prstGeom>
          <a:noFill/>
        </p:spPr>
        <p:txBody>
          <a:bodyPr wrap="none" rtlCol="0">
            <a:spAutoFit/>
          </a:bodyPr>
          <a:lstStyle/>
          <a:p>
            <a:r>
              <a:rPr lang="en-US" dirty="0" smtClean="0"/>
              <a:t>Flats on E set Y and pitch.</a:t>
            </a:r>
          </a:p>
          <a:p>
            <a:r>
              <a:rPr lang="en-US" dirty="0" smtClean="0"/>
              <a:t>Use tooling balls on E to set X and yaw.</a:t>
            </a:r>
          </a:p>
          <a:p>
            <a:endParaRPr lang="en-US" dirty="0" smtClean="0"/>
          </a:p>
          <a:p>
            <a:r>
              <a:rPr lang="en-US" dirty="0" smtClean="0"/>
              <a:t>Need tooling balls at ends to determine Y after assembly.  (Green)</a:t>
            </a:r>
          </a:p>
          <a:p>
            <a:endParaRPr lang="en-US" dirty="0" smtClean="0"/>
          </a:p>
          <a:p>
            <a:r>
              <a:rPr lang="en-US" dirty="0" smtClean="0"/>
              <a:t>Planning new Hall probe for assembled Delta-II measurements.</a:t>
            </a:r>
            <a:endParaRPr lang="en-US" dirty="0"/>
          </a:p>
        </p:txBody>
      </p:sp>
      <p:sp>
        <p:nvSpPr>
          <p:cNvPr id="8" name="Oval 7"/>
          <p:cNvSpPr/>
          <p:nvPr/>
        </p:nvSpPr>
        <p:spPr>
          <a:xfrm>
            <a:off x="2514600" y="3962400"/>
            <a:ext cx="228600" cy="2286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4600" y="1600200"/>
            <a:ext cx="228600" cy="2286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544" y="2348753"/>
            <a:ext cx="3657600" cy="1004047"/>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27</a:t>
            </a:fld>
            <a:endParaRPr lang="en-US" dirty="0"/>
          </a:p>
        </p:txBody>
      </p:sp>
      <p:sp>
        <p:nvSpPr>
          <p:cNvPr id="3" name="Title 2"/>
          <p:cNvSpPr>
            <a:spLocks noGrp="1"/>
          </p:cNvSpPr>
          <p:nvPr>
            <p:ph type="title"/>
          </p:nvPr>
        </p:nvSpPr>
        <p:spPr/>
        <p:txBody>
          <a:bodyPr/>
          <a:lstStyle/>
          <a:p>
            <a:pPr algn="ctr"/>
            <a:r>
              <a:rPr lang="en-US" dirty="0" smtClean="0"/>
              <a:t>Hall Probe Measurements</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8001000" cy="4514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852431" y="6156412"/>
            <a:ext cx="5314275" cy="369332"/>
          </a:xfrm>
          <a:prstGeom prst="rect">
            <a:avLst/>
          </a:prstGeom>
          <a:noFill/>
        </p:spPr>
        <p:txBody>
          <a:bodyPr wrap="none" rtlCol="0">
            <a:spAutoFit/>
          </a:bodyPr>
          <a:lstStyle/>
          <a:p>
            <a:r>
              <a:rPr lang="en-US" dirty="0" smtClean="0"/>
              <a:t>Repeat the procedure used on the Delta undulator.</a:t>
            </a:r>
            <a:endParaRPr lang="en-US" dirty="0"/>
          </a:p>
        </p:txBody>
      </p:sp>
    </p:spTree>
    <p:extLst>
      <p:ext uri="{BB962C8B-B14F-4D97-AF65-F5344CB8AC3E}">
        <p14:creationId xmlns:p14="http://schemas.microsoft.com/office/powerpoint/2010/main" val="9737177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Locate Magnetic Center</a:t>
            </a:r>
            <a:endParaRPr lang="en-US" dirty="0"/>
          </a:p>
        </p:txBody>
      </p:sp>
      <p:pic>
        <p:nvPicPr>
          <p:cNvPr id="5" name="Picture 4" descr="vert_pol_fields.tif"/>
          <p:cNvPicPr>
            <a:picLocks noChangeAspect="1"/>
          </p:cNvPicPr>
          <p:nvPr/>
        </p:nvPicPr>
        <p:blipFill>
          <a:blip r:embed="rId2" cstate="print"/>
          <a:stretch>
            <a:fillRect/>
          </a:stretch>
        </p:blipFill>
        <p:spPr>
          <a:xfrm>
            <a:off x="2209800" y="1066800"/>
            <a:ext cx="4686300" cy="2952750"/>
          </a:xfrm>
          <a:prstGeom prst="rect">
            <a:avLst/>
          </a:prstGeom>
        </p:spPr>
      </p:pic>
      <p:grpSp>
        <p:nvGrpSpPr>
          <p:cNvPr id="12" name="Group 11"/>
          <p:cNvGrpSpPr/>
          <p:nvPr/>
        </p:nvGrpSpPr>
        <p:grpSpPr>
          <a:xfrm>
            <a:off x="706200" y="3962400"/>
            <a:ext cx="7752000" cy="2209800"/>
            <a:chOff x="619800" y="4038600"/>
            <a:chExt cx="7752000" cy="2209800"/>
          </a:xfrm>
        </p:grpSpPr>
        <p:grpSp>
          <p:nvGrpSpPr>
            <p:cNvPr id="10" name="Group 9"/>
            <p:cNvGrpSpPr/>
            <p:nvPr/>
          </p:nvGrpSpPr>
          <p:grpSpPr>
            <a:xfrm>
              <a:off x="2895600" y="4058906"/>
              <a:ext cx="5476200" cy="2189494"/>
              <a:chOff x="3124200" y="3657600"/>
              <a:chExt cx="5476200" cy="2189494"/>
            </a:xfrm>
          </p:grpSpPr>
          <p:pic>
            <p:nvPicPr>
              <p:cNvPr id="7" name="Picture 3"/>
              <p:cNvPicPr>
                <a:picLocks noChangeAspect="1" noChangeArrowheads="1"/>
              </p:cNvPicPr>
              <p:nvPr/>
            </p:nvPicPr>
            <p:blipFill>
              <a:blip r:embed="rId3" cstate="print"/>
              <a:srcRect/>
              <a:stretch>
                <a:fillRect/>
              </a:stretch>
            </p:blipFill>
            <p:spPr bwMode="auto">
              <a:xfrm>
                <a:off x="3200400" y="3886200"/>
                <a:ext cx="5400000" cy="1960894"/>
              </a:xfrm>
              <a:prstGeom prst="rect">
                <a:avLst/>
              </a:prstGeom>
              <a:noFill/>
              <a:ln w="9525">
                <a:noFill/>
                <a:miter lim="800000"/>
                <a:headEnd/>
                <a:tailEnd/>
              </a:ln>
            </p:spPr>
          </p:pic>
          <p:sp>
            <p:nvSpPr>
              <p:cNvPr id="9" name="Rectangle 8"/>
              <p:cNvSpPr/>
              <p:nvPr/>
            </p:nvSpPr>
            <p:spPr>
              <a:xfrm>
                <a:off x="3124200" y="3657600"/>
                <a:ext cx="32004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
            <p:cNvPicPr>
              <a:picLocks noChangeAspect="1" noChangeArrowheads="1"/>
            </p:cNvPicPr>
            <p:nvPr/>
          </p:nvPicPr>
          <p:blipFill>
            <a:blip r:embed="rId4" cstate="print"/>
            <a:srcRect/>
            <a:stretch>
              <a:fillRect/>
            </a:stretch>
          </p:blipFill>
          <p:spPr bwMode="auto">
            <a:xfrm>
              <a:off x="619800" y="4038600"/>
              <a:ext cx="5400000" cy="2188800"/>
            </a:xfrm>
            <a:prstGeom prst="rect">
              <a:avLst/>
            </a:prstGeom>
            <a:noFill/>
            <a:ln w="9525">
              <a:noFill/>
              <a:miter lim="800000"/>
              <a:headEnd/>
              <a:tailEnd/>
            </a:ln>
          </p:spPr>
        </p:pic>
      </p:grpSp>
      <p:sp>
        <p:nvSpPr>
          <p:cNvPr id="13" name="TextBox 12"/>
          <p:cNvSpPr txBox="1"/>
          <p:nvPr/>
        </p:nvSpPr>
        <p:spPr>
          <a:xfrm>
            <a:off x="152400" y="3352800"/>
            <a:ext cx="2912977" cy="1323439"/>
          </a:xfrm>
          <a:prstGeom prst="rect">
            <a:avLst/>
          </a:prstGeom>
          <a:noFill/>
        </p:spPr>
        <p:txBody>
          <a:bodyPr wrap="none" rtlCol="0">
            <a:spAutoFit/>
          </a:bodyPr>
          <a:lstStyle/>
          <a:p>
            <a:r>
              <a:rPr lang="en-US" sz="1600" dirty="0" smtClean="0"/>
              <a:t>Center relative to probes.</a:t>
            </a:r>
          </a:p>
          <a:p>
            <a:r>
              <a:rPr lang="en-US" sz="1600" dirty="0" smtClean="0"/>
              <a:t>Use linear field mode.</a:t>
            </a:r>
          </a:p>
          <a:p>
            <a:r>
              <a:rPr lang="en-US" sz="1600" dirty="0" smtClean="0"/>
              <a:t>Measure </a:t>
            </a:r>
            <a:r>
              <a:rPr lang="en-US" sz="1600" dirty="0" err="1" smtClean="0"/>
              <a:t>Bx</a:t>
            </a:r>
            <a:r>
              <a:rPr lang="en-US" sz="1600" dirty="0" smtClean="0"/>
              <a:t> and By.</a:t>
            </a:r>
          </a:p>
          <a:p>
            <a:r>
              <a:rPr lang="en-US" sz="1600" dirty="0" smtClean="0"/>
              <a:t>Can rotate probes to measure</a:t>
            </a:r>
          </a:p>
          <a:p>
            <a:r>
              <a:rPr lang="en-US" sz="1600" dirty="0" smtClean="0"/>
              <a:t>  at two points along x or y.</a:t>
            </a:r>
            <a:endParaRPr lang="en-US" sz="1600" dirty="0"/>
          </a:p>
        </p:txBody>
      </p:sp>
      <p:sp>
        <p:nvSpPr>
          <p:cNvPr id="11" name="TextBox 10"/>
          <p:cNvSpPr txBox="1"/>
          <p:nvPr/>
        </p:nvSpPr>
        <p:spPr>
          <a:xfrm>
            <a:off x="7086600" y="3429000"/>
            <a:ext cx="1973617" cy="1077218"/>
          </a:xfrm>
          <a:prstGeom prst="rect">
            <a:avLst/>
          </a:prstGeom>
          <a:noFill/>
        </p:spPr>
        <p:txBody>
          <a:bodyPr wrap="none" rtlCol="0">
            <a:spAutoFit/>
          </a:bodyPr>
          <a:lstStyle/>
          <a:p>
            <a:r>
              <a:rPr lang="en-US" sz="1600" dirty="0" smtClean="0"/>
              <a:t>Assume field shape</a:t>
            </a:r>
          </a:p>
          <a:p>
            <a:r>
              <a:rPr lang="en-US" sz="1600" dirty="0" smtClean="0"/>
              <a:t>is first term in field</a:t>
            </a:r>
          </a:p>
          <a:p>
            <a:r>
              <a:rPr lang="en-US" sz="1600" dirty="0" smtClean="0"/>
              <a:t>expansion near the</a:t>
            </a:r>
          </a:p>
          <a:p>
            <a:r>
              <a:rPr lang="en-US" sz="1600" dirty="0" smtClean="0"/>
              <a:t>center.</a:t>
            </a:r>
            <a:endParaRPr lang="en-US" sz="1600" dirty="0"/>
          </a:p>
        </p:txBody>
      </p:sp>
      <p:sp>
        <p:nvSpPr>
          <p:cNvPr id="3" name="TextBox 2"/>
          <p:cNvSpPr txBox="1"/>
          <p:nvPr/>
        </p:nvSpPr>
        <p:spPr>
          <a:xfrm>
            <a:off x="4675163" y="6231523"/>
            <a:ext cx="1516762" cy="338554"/>
          </a:xfrm>
          <a:prstGeom prst="rect">
            <a:avLst/>
          </a:prstGeom>
          <a:noFill/>
        </p:spPr>
        <p:txBody>
          <a:bodyPr wrap="none" rtlCol="0">
            <a:spAutoFit/>
          </a:bodyPr>
          <a:lstStyle/>
          <a:p>
            <a:r>
              <a:rPr lang="en-US" sz="1600" dirty="0" smtClean="0"/>
              <a:t>LCLS-TN-13-9</a:t>
            </a:r>
            <a:endParaRPr lang="en-US" sz="1600" dirty="0"/>
          </a:p>
        </p:txBody>
      </p:sp>
    </p:spTree>
    <p:extLst>
      <p:ext uri="{BB962C8B-B14F-4D97-AF65-F5344CB8AC3E}">
        <p14:creationId xmlns:p14="http://schemas.microsoft.com/office/powerpoint/2010/main" val="39967553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Measure Probe Position</a:t>
            </a:r>
            <a:endParaRPr lang="en-US" sz="2800" dirty="0"/>
          </a:p>
        </p:txBody>
      </p:sp>
      <p:pic>
        <p:nvPicPr>
          <p:cNvPr id="5" name="Picture 3"/>
          <p:cNvPicPr>
            <a:picLocks noChangeAspect="1" noChangeArrowheads="1"/>
          </p:cNvPicPr>
          <p:nvPr/>
        </p:nvPicPr>
        <p:blipFill>
          <a:blip r:embed="rId2" cstate="print"/>
          <a:srcRect/>
          <a:stretch>
            <a:fillRect/>
          </a:stretch>
        </p:blipFill>
        <p:spPr bwMode="auto">
          <a:xfrm>
            <a:off x="5257800" y="1752600"/>
            <a:ext cx="3051629" cy="2209800"/>
          </a:xfrm>
          <a:prstGeom prst="rect">
            <a:avLst/>
          </a:prstGeom>
          <a:noFill/>
          <a:ln w="9525">
            <a:noFill/>
            <a:miter lim="800000"/>
            <a:headEnd/>
            <a:tailEnd/>
          </a:ln>
        </p:spPr>
      </p:pic>
      <p:pic>
        <p:nvPicPr>
          <p:cNvPr id="6" name="Picture 23" descr="retroreflect.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981200"/>
            <a:ext cx="36957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emkraft\Desktop\Capt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962400"/>
            <a:ext cx="4267199" cy="21336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F:\My Documents\presentation\IWAA 2012\P1000572.JPG"/>
          <p:cNvPicPr>
            <a:picLocks noChangeAspect="1" noChangeArrowheads="1"/>
          </p:cNvPicPr>
          <p:nvPr/>
        </p:nvPicPr>
        <p:blipFill>
          <a:blip r:embed="rId5" cstate="print"/>
          <a:srcRect t="19531"/>
          <a:stretch>
            <a:fillRect/>
          </a:stretch>
        </p:blipFill>
        <p:spPr bwMode="auto">
          <a:xfrm>
            <a:off x="5334000" y="4281675"/>
            <a:ext cx="2880000" cy="1738125"/>
          </a:xfrm>
          <a:prstGeom prst="rect">
            <a:avLst/>
          </a:prstGeom>
          <a:noFill/>
        </p:spPr>
      </p:pic>
      <p:sp>
        <p:nvSpPr>
          <p:cNvPr id="8" name="TextBox 7"/>
          <p:cNvSpPr txBox="1"/>
          <p:nvPr/>
        </p:nvSpPr>
        <p:spPr>
          <a:xfrm>
            <a:off x="838200" y="1295400"/>
            <a:ext cx="7468968" cy="338554"/>
          </a:xfrm>
          <a:prstGeom prst="rect">
            <a:avLst/>
          </a:prstGeom>
          <a:noFill/>
        </p:spPr>
        <p:txBody>
          <a:bodyPr wrap="none" rtlCol="0">
            <a:spAutoFit/>
          </a:bodyPr>
          <a:lstStyle/>
          <a:p>
            <a:r>
              <a:rPr lang="en-US" sz="1600" dirty="0" smtClean="0"/>
              <a:t>Transverse location from corner cube.  Longitudinal location from interferometer.</a:t>
            </a:r>
            <a:endParaRPr lang="en-US" sz="1600" dirty="0"/>
          </a:p>
        </p:txBody>
      </p:sp>
      <p:sp>
        <p:nvSpPr>
          <p:cNvPr id="9" name="TextBox 8"/>
          <p:cNvSpPr txBox="1"/>
          <p:nvPr/>
        </p:nvSpPr>
        <p:spPr>
          <a:xfrm>
            <a:off x="6720532" y="6376572"/>
            <a:ext cx="1588897" cy="338554"/>
          </a:xfrm>
          <a:prstGeom prst="rect">
            <a:avLst/>
          </a:prstGeom>
          <a:noFill/>
        </p:spPr>
        <p:txBody>
          <a:bodyPr wrap="none" rtlCol="0">
            <a:spAutoFit/>
          </a:bodyPr>
          <a:lstStyle/>
          <a:p>
            <a:r>
              <a:rPr lang="en-US" sz="1600" dirty="0" smtClean="0"/>
              <a:t>Georg </a:t>
            </a:r>
            <a:r>
              <a:rPr lang="en-US" sz="1600" dirty="0" err="1" smtClean="0"/>
              <a:t>Gassner</a:t>
            </a:r>
            <a:endParaRPr lang="en-US" sz="1600" dirty="0"/>
          </a:p>
        </p:txBody>
      </p:sp>
    </p:spTree>
    <p:extLst>
      <p:ext uri="{BB962C8B-B14F-4D97-AF65-F5344CB8AC3E}">
        <p14:creationId xmlns:p14="http://schemas.microsoft.com/office/powerpoint/2010/main" val="1081325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a:t>
            </a:fld>
            <a:endParaRPr lang="en-US" dirty="0"/>
          </a:p>
        </p:txBody>
      </p:sp>
      <p:sp>
        <p:nvSpPr>
          <p:cNvPr id="3" name="Title 2"/>
          <p:cNvSpPr>
            <a:spLocks noGrp="1"/>
          </p:cNvSpPr>
          <p:nvPr>
            <p:ph type="title"/>
          </p:nvPr>
        </p:nvSpPr>
        <p:spPr/>
        <p:txBody>
          <a:bodyPr/>
          <a:lstStyle/>
          <a:p>
            <a:r>
              <a:rPr lang="en-US" dirty="0" smtClean="0"/>
              <a:t>Delta-II K Value Position Dependence</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95" b="2095"/>
          <a:stretch/>
        </p:blipFill>
        <p:spPr bwMode="auto">
          <a:xfrm>
            <a:off x="51704" y="1262743"/>
            <a:ext cx="4229100" cy="547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0" y="1856695"/>
            <a:ext cx="5238750"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68143" y="642257"/>
            <a:ext cx="2146742" cy="369332"/>
          </a:xfrm>
          <a:prstGeom prst="rect">
            <a:avLst/>
          </a:prstGeom>
          <a:noFill/>
        </p:spPr>
        <p:txBody>
          <a:bodyPr wrap="none" rtlCol="0">
            <a:spAutoFit/>
          </a:bodyPr>
          <a:lstStyle/>
          <a:p>
            <a:r>
              <a:rPr lang="en-US" dirty="0" smtClean="0"/>
              <a:t>Swiss Light Source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30</a:t>
            </a:fld>
            <a:endParaRPr lang="en-US" dirty="0"/>
          </a:p>
        </p:txBody>
      </p:sp>
      <p:sp>
        <p:nvSpPr>
          <p:cNvPr id="5" name="TextBox 4"/>
          <p:cNvSpPr txBox="1"/>
          <p:nvPr/>
        </p:nvSpPr>
        <p:spPr>
          <a:xfrm>
            <a:off x="2303361" y="3102015"/>
            <a:ext cx="4548040" cy="707886"/>
          </a:xfrm>
          <a:prstGeom prst="rect">
            <a:avLst/>
          </a:prstGeom>
          <a:noFill/>
        </p:spPr>
        <p:txBody>
          <a:bodyPr wrap="none" rtlCol="0">
            <a:spAutoFit/>
          </a:bodyPr>
          <a:lstStyle/>
          <a:p>
            <a:r>
              <a:rPr lang="en-US" sz="4000" dirty="0" smtClean="0"/>
              <a:t>LCLS-II Undulators</a:t>
            </a:r>
            <a:endParaRPr lang="en-US" sz="4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LCLS-II Undulator Tuning Overview</a:t>
            </a:r>
            <a:endParaRPr lang="en-US" sz="2800" dirty="0"/>
          </a:p>
        </p:txBody>
      </p:sp>
      <p:sp>
        <p:nvSpPr>
          <p:cNvPr id="5" name="Content Placeholder 4"/>
          <p:cNvSpPr>
            <a:spLocks noGrp="1"/>
          </p:cNvSpPr>
          <p:nvPr>
            <p:ph sz="quarter" idx="14"/>
          </p:nvPr>
        </p:nvSpPr>
        <p:spPr>
          <a:xfrm>
            <a:off x="457199" y="1243584"/>
            <a:ext cx="8292353" cy="5065522"/>
          </a:xfrm>
        </p:spPr>
        <p:txBody>
          <a:bodyPr>
            <a:normAutofit/>
          </a:bodyPr>
          <a:lstStyle/>
          <a:p>
            <a:pPr lvl="1"/>
            <a:endParaRPr lang="en-US" sz="2800" dirty="0" smtClean="0"/>
          </a:p>
          <a:p>
            <a:pPr lvl="1"/>
            <a:r>
              <a:rPr lang="en-US" sz="2800" dirty="0" smtClean="0"/>
              <a:t>22 SXR undulators (production plus spare)</a:t>
            </a:r>
          </a:p>
          <a:p>
            <a:pPr lvl="1"/>
            <a:r>
              <a:rPr lang="en-US" sz="2800" dirty="0" smtClean="0"/>
              <a:t>33 HXR </a:t>
            </a:r>
            <a:r>
              <a:rPr lang="en-US" sz="2800" dirty="0"/>
              <a:t>undulators (production plus spare</a:t>
            </a:r>
            <a:r>
              <a:rPr lang="en-US" sz="2800" dirty="0" smtClean="0"/>
              <a:t>)</a:t>
            </a:r>
          </a:p>
          <a:p>
            <a:pPr lvl="1"/>
            <a:r>
              <a:rPr lang="en-US" sz="2800" dirty="0" smtClean="0"/>
              <a:t>3 measurement benches, 2 at SLAC, 1 at LBNL</a:t>
            </a:r>
          </a:p>
          <a:p>
            <a:pPr lvl="1"/>
            <a:r>
              <a:rPr lang="en-US" sz="2800" dirty="0" smtClean="0"/>
              <a:t>All final data sets will be done at SLAC with the undulator in the same orientation as in the tunnel</a:t>
            </a:r>
          </a:p>
          <a:p>
            <a:pPr lvl="1"/>
            <a:r>
              <a:rPr lang="en-US" sz="2800" dirty="0" smtClean="0"/>
              <a:t>For each undulator line, all final data sets will be done on the same bench and have the same set of systematic errors</a:t>
            </a:r>
            <a:endParaRPr lang="en-US" sz="2800" dirty="0"/>
          </a:p>
        </p:txBody>
      </p:sp>
      <p:sp>
        <p:nvSpPr>
          <p:cNvPr id="2" name="Slide Number Placeholder 1"/>
          <p:cNvSpPr>
            <a:spLocks noGrp="1"/>
          </p:cNvSpPr>
          <p:nvPr>
            <p:ph type="sldNum" sz="quarter" idx="11"/>
          </p:nvPr>
        </p:nvSpPr>
        <p:spPr/>
        <p:txBody>
          <a:bodyPr/>
          <a:lstStyle/>
          <a:p>
            <a:fld id="{5BD36294-2849-48A8-8531-5354CF3095D2}" type="slidenum">
              <a:rPr lang="en-US" smtClean="0"/>
              <a:pPr/>
              <a:t>31</a:t>
            </a:fld>
            <a:endParaRPr lang="en-US" dirty="0"/>
          </a:p>
        </p:txBody>
      </p:sp>
    </p:spTree>
    <p:extLst>
      <p:ext uri="{BB962C8B-B14F-4D97-AF65-F5344CB8AC3E}">
        <p14:creationId xmlns:p14="http://schemas.microsoft.com/office/powerpoint/2010/main" val="20243798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32</a:t>
            </a:fld>
            <a:endParaRPr lang="en-US" dirty="0"/>
          </a:p>
        </p:txBody>
      </p:sp>
      <p:sp>
        <p:nvSpPr>
          <p:cNvPr id="3" name="Title 2"/>
          <p:cNvSpPr>
            <a:spLocks noGrp="1"/>
          </p:cNvSpPr>
          <p:nvPr>
            <p:ph type="title"/>
          </p:nvPr>
        </p:nvSpPr>
        <p:spPr/>
        <p:txBody>
          <a:bodyPr/>
          <a:lstStyle/>
          <a:p>
            <a:r>
              <a:rPr lang="en-US" dirty="0" smtClean="0"/>
              <a:t>SXR Measurements With The HXU32 Prototype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7057" y="1416818"/>
            <a:ext cx="4269284" cy="3200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8" y="1416817"/>
            <a:ext cx="4269284" cy="3200400"/>
          </a:xfrm>
          <a:prstGeom prst="rect">
            <a:avLst/>
          </a:prstGeom>
        </p:spPr>
      </p:pic>
      <p:sp>
        <p:nvSpPr>
          <p:cNvPr id="9" name="TextBox 8"/>
          <p:cNvSpPr txBox="1"/>
          <p:nvPr/>
        </p:nvSpPr>
        <p:spPr>
          <a:xfrm>
            <a:off x="631372" y="5050971"/>
            <a:ext cx="3592286" cy="646331"/>
          </a:xfrm>
          <a:prstGeom prst="rect">
            <a:avLst/>
          </a:prstGeom>
          <a:noFill/>
        </p:spPr>
        <p:txBody>
          <a:bodyPr wrap="square" rtlCol="0">
            <a:spAutoFit/>
          </a:bodyPr>
          <a:lstStyle/>
          <a:p>
            <a:r>
              <a:rPr lang="en-US" dirty="0" smtClean="0"/>
              <a:t>Hall probe measurements are done with the Kugler bench.</a:t>
            </a:r>
            <a:endParaRPr lang="en-US" dirty="0"/>
          </a:p>
        </p:txBody>
      </p:sp>
      <p:sp>
        <p:nvSpPr>
          <p:cNvPr id="10" name="TextBox 9"/>
          <p:cNvSpPr txBox="1"/>
          <p:nvPr/>
        </p:nvSpPr>
        <p:spPr>
          <a:xfrm>
            <a:off x="5355771" y="5061855"/>
            <a:ext cx="2982686" cy="646331"/>
          </a:xfrm>
          <a:prstGeom prst="rect">
            <a:avLst/>
          </a:prstGeom>
          <a:noFill/>
        </p:spPr>
        <p:txBody>
          <a:bodyPr wrap="square" rtlCol="0">
            <a:spAutoFit/>
          </a:bodyPr>
          <a:lstStyle/>
          <a:p>
            <a:r>
              <a:rPr lang="en-US" dirty="0" smtClean="0"/>
              <a:t>Field integrals are measured with a long coil.</a:t>
            </a:r>
            <a:endParaRPr lang="en-US" dirty="0"/>
          </a:p>
        </p:txBody>
      </p:sp>
    </p:spTree>
    <p:extLst>
      <p:ext uri="{BB962C8B-B14F-4D97-AF65-F5344CB8AC3E}">
        <p14:creationId xmlns:p14="http://schemas.microsoft.com/office/powerpoint/2010/main" val="38381289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33</a:t>
            </a:fld>
            <a:endParaRPr lang="en-US" dirty="0"/>
          </a:p>
        </p:txBody>
      </p:sp>
      <p:sp>
        <p:nvSpPr>
          <p:cNvPr id="3" name="Title 2"/>
          <p:cNvSpPr>
            <a:spLocks noGrp="1"/>
          </p:cNvSpPr>
          <p:nvPr>
            <p:ph type="title"/>
          </p:nvPr>
        </p:nvSpPr>
        <p:spPr/>
        <p:txBody>
          <a:bodyPr/>
          <a:lstStyle/>
          <a:p>
            <a:r>
              <a:rPr lang="en-US" dirty="0" smtClean="0"/>
              <a:t>HXR Measurements With The HGVPU Prototype</a:t>
            </a:r>
            <a:endParaRPr lang="en-US" dirty="0"/>
          </a:p>
        </p:txBody>
      </p:sp>
      <p:sp>
        <p:nvSpPr>
          <p:cNvPr id="4" name="Footer Placeholder 3"/>
          <p:cNvSpPr>
            <a:spLocks noGrp="1"/>
          </p:cNvSpPr>
          <p:nvPr>
            <p:ph type="ftr" sz="quarter" idx="4294967295"/>
          </p:nvPr>
        </p:nvSpPr>
        <p:spPr>
          <a:xfrm>
            <a:off x="445472" y="6400800"/>
            <a:ext cx="4126528" cy="314326"/>
          </a:xfrm>
        </p:spPr>
        <p:txBody>
          <a:bodyPr/>
          <a:lstStyle/>
          <a:p>
            <a:r>
              <a:rPr lang="en-US" smtClean="0"/>
              <a:t>LCLS-II FAC Review, February 5-6, 2015</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0458" y="1362386"/>
            <a:ext cx="3657600" cy="2741862"/>
          </a:xfrm>
          <a:prstGeom prst="rect">
            <a:avLst/>
          </a:prstGeom>
        </p:spPr>
      </p:pic>
      <p:sp>
        <p:nvSpPr>
          <p:cNvPr id="8" name="TextBox 7"/>
          <p:cNvSpPr txBox="1"/>
          <p:nvPr/>
        </p:nvSpPr>
        <p:spPr>
          <a:xfrm>
            <a:off x="3766456" y="5660568"/>
            <a:ext cx="3483429" cy="923330"/>
          </a:xfrm>
          <a:prstGeom prst="rect">
            <a:avLst/>
          </a:prstGeom>
          <a:noFill/>
        </p:spPr>
        <p:txBody>
          <a:bodyPr wrap="square" rtlCol="0">
            <a:spAutoFit/>
          </a:bodyPr>
          <a:lstStyle/>
          <a:p>
            <a:r>
              <a:rPr lang="en-US" dirty="0" smtClean="0"/>
              <a:t>Hall probe measurements are done with the probe at the end of a large carbon fiber tube.</a:t>
            </a:r>
            <a:endParaRPr lang="en-US" dirty="0"/>
          </a:p>
        </p:txBody>
      </p:sp>
      <p:sp>
        <p:nvSpPr>
          <p:cNvPr id="9" name="TextBox 8"/>
          <p:cNvSpPr txBox="1"/>
          <p:nvPr/>
        </p:nvSpPr>
        <p:spPr>
          <a:xfrm>
            <a:off x="5431973" y="4188612"/>
            <a:ext cx="3548743" cy="646331"/>
          </a:xfrm>
          <a:prstGeom prst="rect">
            <a:avLst/>
          </a:prstGeom>
          <a:noFill/>
        </p:spPr>
        <p:txBody>
          <a:bodyPr wrap="square" rtlCol="0">
            <a:spAutoFit/>
          </a:bodyPr>
          <a:lstStyle/>
          <a:p>
            <a:r>
              <a:rPr lang="en-US" dirty="0" smtClean="0"/>
              <a:t>Long coil measurements will be done with a vertical coil.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7" y="4029387"/>
            <a:ext cx="3657600" cy="274186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72" y="1220873"/>
            <a:ext cx="3657600" cy="2741861"/>
          </a:xfrm>
          <a:prstGeom prst="rect">
            <a:avLst/>
          </a:prstGeom>
        </p:spPr>
      </p:pic>
    </p:spTree>
    <p:extLst>
      <p:ext uri="{BB962C8B-B14F-4D97-AF65-F5344CB8AC3E}">
        <p14:creationId xmlns:p14="http://schemas.microsoft.com/office/powerpoint/2010/main" val="25751444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34</a:t>
            </a:fld>
            <a:endParaRPr lang="en-US" dirty="0"/>
          </a:p>
        </p:txBody>
      </p:sp>
      <p:sp>
        <p:nvSpPr>
          <p:cNvPr id="3" name="Title 2"/>
          <p:cNvSpPr>
            <a:spLocks noGrp="1"/>
          </p:cNvSpPr>
          <p:nvPr>
            <p:ph type="title"/>
          </p:nvPr>
        </p:nvSpPr>
        <p:spPr/>
        <p:txBody>
          <a:bodyPr/>
          <a:lstStyle/>
          <a:p>
            <a:r>
              <a:rPr lang="en-US" dirty="0" smtClean="0"/>
              <a:t>Hall Probe Speed Dependence</a:t>
            </a:r>
            <a:endParaRPr lang="en-US" dirty="0"/>
          </a:p>
        </p:txBody>
      </p:sp>
      <p:sp>
        <p:nvSpPr>
          <p:cNvPr id="8" name="TextBox 7"/>
          <p:cNvSpPr txBox="1"/>
          <p:nvPr/>
        </p:nvSpPr>
        <p:spPr>
          <a:xfrm>
            <a:off x="381000" y="1747300"/>
            <a:ext cx="8443337" cy="1815882"/>
          </a:xfrm>
          <a:prstGeom prst="rect">
            <a:avLst/>
          </a:prstGeom>
          <a:noFill/>
        </p:spPr>
        <p:txBody>
          <a:bodyPr wrap="none" rtlCol="0">
            <a:spAutoFit/>
          </a:bodyPr>
          <a:lstStyle/>
          <a:p>
            <a:r>
              <a:rPr lang="en-US" sz="1600" dirty="0"/>
              <a:t>Signal frequency (Hz)	</a:t>
            </a:r>
            <a:r>
              <a:rPr lang="en-US" sz="1600" dirty="0" err="1"/>
              <a:t>Senis</a:t>
            </a:r>
            <a:r>
              <a:rPr lang="en-US" sz="1600" dirty="0"/>
              <a:t> 118-114 peak field (T)	</a:t>
            </a:r>
            <a:r>
              <a:rPr lang="en-US" sz="1600" dirty="0" smtClean="0"/>
              <a:t>      </a:t>
            </a:r>
            <a:r>
              <a:rPr lang="en-US" sz="1600" dirty="0" err="1" smtClean="0"/>
              <a:t>Sentron</a:t>
            </a:r>
            <a:r>
              <a:rPr lang="en-US" sz="1600" dirty="0" smtClean="0"/>
              <a:t> </a:t>
            </a:r>
            <a:r>
              <a:rPr lang="en-US" sz="1600" dirty="0"/>
              <a:t>463 peak field (T)</a:t>
            </a:r>
          </a:p>
          <a:p>
            <a:r>
              <a:rPr lang="en-US" sz="1600" dirty="0"/>
              <a:t>	0.33			1.276085			1.276314</a:t>
            </a:r>
          </a:p>
          <a:p>
            <a:r>
              <a:rPr lang="en-US" sz="1600" dirty="0"/>
              <a:t>	0.67			1.274817			1.276309</a:t>
            </a:r>
          </a:p>
          <a:p>
            <a:r>
              <a:rPr lang="en-US" sz="1600" dirty="0"/>
              <a:t>	1.33			1.273279			1.276304</a:t>
            </a:r>
          </a:p>
          <a:p>
            <a:r>
              <a:rPr lang="en-US" sz="1600" dirty="0"/>
              <a:t>	2.67			1.269586			1.276329</a:t>
            </a:r>
          </a:p>
          <a:p>
            <a:r>
              <a:rPr lang="en-US" sz="1600" dirty="0"/>
              <a:t>Max rel. difference:		</a:t>
            </a:r>
            <a:r>
              <a:rPr lang="en-US" sz="1600" dirty="0" smtClean="0"/>
              <a:t> 5·10-3</a:t>
            </a:r>
            <a:r>
              <a:rPr lang="en-US" sz="1600" dirty="0"/>
              <a:t>		 </a:t>
            </a:r>
            <a:r>
              <a:rPr lang="en-US" sz="1600" dirty="0" smtClean="0"/>
              <a:t>  	        2·10-5</a:t>
            </a:r>
            <a:endParaRPr lang="en-US" sz="1600" dirty="0"/>
          </a:p>
          <a:p>
            <a:endParaRPr lang="en-US" sz="16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052" y="3698622"/>
            <a:ext cx="5486400" cy="2576648"/>
          </a:xfrm>
          <a:prstGeom prst="rect">
            <a:avLst/>
          </a:prstGeom>
        </p:spPr>
      </p:pic>
      <p:sp>
        <p:nvSpPr>
          <p:cNvPr id="10" name="TextBox 9"/>
          <p:cNvSpPr txBox="1"/>
          <p:nvPr/>
        </p:nvSpPr>
        <p:spPr>
          <a:xfrm>
            <a:off x="5921829" y="4735286"/>
            <a:ext cx="2488823" cy="369332"/>
          </a:xfrm>
          <a:prstGeom prst="rect">
            <a:avLst/>
          </a:prstGeom>
          <a:noFill/>
        </p:spPr>
        <p:txBody>
          <a:bodyPr wrap="none" rtlCol="0">
            <a:spAutoFit/>
          </a:bodyPr>
          <a:lstStyle/>
          <a:p>
            <a:r>
              <a:rPr lang="en-US" dirty="0" smtClean="0"/>
              <a:t>Isaac’s measurements</a:t>
            </a:r>
            <a:endParaRPr lang="en-US" dirty="0"/>
          </a:p>
        </p:txBody>
      </p:sp>
      <p:sp>
        <p:nvSpPr>
          <p:cNvPr id="11" name="TextBox 10"/>
          <p:cNvSpPr txBox="1"/>
          <p:nvPr/>
        </p:nvSpPr>
        <p:spPr>
          <a:xfrm>
            <a:off x="5976257" y="1251857"/>
            <a:ext cx="2386294" cy="369332"/>
          </a:xfrm>
          <a:prstGeom prst="rect">
            <a:avLst/>
          </a:prstGeom>
          <a:noFill/>
        </p:spPr>
        <p:txBody>
          <a:bodyPr wrap="none" rtlCol="0">
            <a:spAutoFit/>
          </a:bodyPr>
          <a:lstStyle/>
          <a:p>
            <a:r>
              <a:rPr lang="en-US" dirty="0" err="1" smtClean="0"/>
              <a:t>Yurii’s</a:t>
            </a:r>
            <a:r>
              <a:rPr lang="en-US" dirty="0" smtClean="0"/>
              <a:t> measurements</a:t>
            </a:r>
            <a:endParaRPr lang="en-US" dirty="0"/>
          </a:p>
        </p:txBody>
      </p:sp>
      <p:sp>
        <p:nvSpPr>
          <p:cNvPr id="12" name="TextBox 11"/>
          <p:cNvSpPr txBox="1"/>
          <p:nvPr/>
        </p:nvSpPr>
        <p:spPr>
          <a:xfrm>
            <a:off x="6161318" y="3331029"/>
            <a:ext cx="2754085" cy="646331"/>
          </a:xfrm>
          <a:prstGeom prst="rect">
            <a:avLst/>
          </a:prstGeom>
          <a:noFill/>
        </p:spPr>
        <p:txBody>
          <a:bodyPr wrap="square" rtlCol="0">
            <a:spAutoFit/>
          </a:bodyPr>
          <a:lstStyle/>
          <a:p>
            <a:r>
              <a:rPr lang="en-US" dirty="0" smtClean="0">
                <a:solidFill>
                  <a:srgbClr val="FF0000"/>
                </a:solidFill>
              </a:rPr>
              <a:t>For now we will use our </a:t>
            </a:r>
            <a:r>
              <a:rPr lang="en-US" dirty="0" err="1" smtClean="0">
                <a:solidFill>
                  <a:srgbClr val="FF0000"/>
                </a:solidFill>
              </a:rPr>
              <a:t>Sentron</a:t>
            </a:r>
            <a:r>
              <a:rPr lang="en-US" dirty="0" smtClean="0">
                <a:solidFill>
                  <a:srgbClr val="FF0000"/>
                </a:solidFill>
              </a:rPr>
              <a:t> probe.</a:t>
            </a:r>
            <a:endParaRPr lang="en-US" dirty="0">
              <a:solidFill>
                <a:srgbClr val="FF0000"/>
              </a:solidFill>
            </a:endParaRPr>
          </a:p>
        </p:txBody>
      </p:sp>
      <p:sp>
        <p:nvSpPr>
          <p:cNvPr id="13" name="TextBox 12"/>
          <p:cNvSpPr txBox="1"/>
          <p:nvPr/>
        </p:nvSpPr>
        <p:spPr>
          <a:xfrm>
            <a:off x="3015342" y="3320142"/>
            <a:ext cx="2721429" cy="646331"/>
          </a:xfrm>
          <a:prstGeom prst="rect">
            <a:avLst/>
          </a:prstGeom>
          <a:noFill/>
        </p:spPr>
        <p:txBody>
          <a:bodyPr wrap="square" rtlCol="0">
            <a:spAutoFit/>
          </a:bodyPr>
          <a:lstStyle/>
          <a:p>
            <a:r>
              <a:rPr lang="en-US" dirty="0" smtClean="0">
                <a:solidFill>
                  <a:srgbClr val="FF0000"/>
                </a:solidFill>
              </a:rPr>
              <a:t>The new </a:t>
            </a:r>
            <a:r>
              <a:rPr lang="en-US" dirty="0" err="1" smtClean="0">
                <a:solidFill>
                  <a:srgbClr val="FF0000"/>
                </a:solidFill>
              </a:rPr>
              <a:t>Senis</a:t>
            </a:r>
            <a:r>
              <a:rPr lang="en-US" dirty="0" smtClean="0">
                <a:solidFill>
                  <a:srgbClr val="FF0000"/>
                </a:solidFill>
              </a:rPr>
              <a:t> probes seem to have a problem.</a:t>
            </a:r>
            <a:endParaRPr lang="en-US" dirty="0">
              <a:solidFill>
                <a:srgbClr val="FF0000"/>
              </a:solidFill>
            </a:endParaRPr>
          </a:p>
        </p:txBody>
      </p:sp>
    </p:spTree>
    <p:extLst>
      <p:ext uri="{BB962C8B-B14F-4D97-AF65-F5344CB8AC3E}">
        <p14:creationId xmlns:p14="http://schemas.microsoft.com/office/powerpoint/2010/main" val="5071694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35</a:t>
            </a:fld>
            <a:endParaRPr lang="en-US" dirty="0"/>
          </a:p>
        </p:txBody>
      </p:sp>
      <p:sp>
        <p:nvSpPr>
          <p:cNvPr id="3" name="Title 2"/>
          <p:cNvSpPr>
            <a:spLocks noGrp="1"/>
          </p:cNvSpPr>
          <p:nvPr>
            <p:ph type="title"/>
          </p:nvPr>
        </p:nvSpPr>
        <p:spPr/>
        <p:txBody>
          <a:bodyPr/>
          <a:lstStyle/>
          <a:p>
            <a:r>
              <a:rPr lang="en-US" dirty="0" smtClean="0"/>
              <a:t>K Fit Tests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7" y="1693409"/>
            <a:ext cx="4206240" cy="3421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916" y="1741033"/>
            <a:ext cx="4122420"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57943" y="5551714"/>
            <a:ext cx="6019597" cy="923330"/>
          </a:xfrm>
          <a:prstGeom prst="rect">
            <a:avLst/>
          </a:prstGeom>
          <a:noFill/>
        </p:spPr>
        <p:txBody>
          <a:bodyPr wrap="none" rtlCol="0">
            <a:spAutoFit/>
          </a:bodyPr>
          <a:lstStyle/>
          <a:p>
            <a:r>
              <a:rPr lang="en-US" dirty="0" smtClean="0"/>
              <a:t>HXU32</a:t>
            </a:r>
          </a:p>
          <a:p>
            <a:r>
              <a:rPr lang="en-US" dirty="0" err="1" smtClean="0"/>
              <a:t>Halbach</a:t>
            </a:r>
            <a:r>
              <a:rPr lang="en-US" dirty="0" smtClean="0"/>
              <a:t> formula</a:t>
            </a:r>
          </a:p>
          <a:p>
            <a:r>
              <a:rPr lang="en-US" dirty="0" smtClean="0"/>
              <a:t>Fit only odd points, find residuals for even and odd points</a:t>
            </a:r>
            <a:endParaRPr lang="en-US" dirty="0"/>
          </a:p>
        </p:txBody>
      </p:sp>
    </p:spTree>
    <p:extLst>
      <p:ext uri="{BB962C8B-B14F-4D97-AF65-F5344CB8AC3E}">
        <p14:creationId xmlns:p14="http://schemas.microsoft.com/office/powerpoint/2010/main" val="19976753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36</a:t>
            </a:fld>
            <a:endParaRPr lang="en-US" dirty="0"/>
          </a:p>
        </p:txBody>
      </p:sp>
      <p:sp>
        <p:nvSpPr>
          <p:cNvPr id="3" name="Title 2"/>
          <p:cNvSpPr>
            <a:spLocks noGrp="1"/>
          </p:cNvSpPr>
          <p:nvPr>
            <p:ph type="title"/>
          </p:nvPr>
        </p:nvSpPr>
        <p:spPr/>
        <p:txBody>
          <a:bodyPr/>
          <a:lstStyle/>
          <a:p>
            <a:r>
              <a:rPr lang="en-US" dirty="0" smtClean="0"/>
              <a:t>K Fit Tests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693410"/>
            <a:ext cx="4099560" cy="3421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068" y="1663473"/>
            <a:ext cx="4251960" cy="3451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57943" y="5551714"/>
            <a:ext cx="6019597" cy="923330"/>
          </a:xfrm>
          <a:prstGeom prst="rect">
            <a:avLst/>
          </a:prstGeom>
          <a:noFill/>
        </p:spPr>
        <p:txBody>
          <a:bodyPr wrap="none" rtlCol="0">
            <a:spAutoFit/>
          </a:bodyPr>
          <a:lstStyle/>
          <a:p>
            <a:r>
              <a:rPr lang="en-US" dirty="0" smtClean="0"/>
              <a:t>HXU32</a:t>
            </a:r>
          </a:p>
          <a:p>
            <a:r>
              <a:rPr lang="en-US" dirty="0" smtClean="0"/>
              <a:t>Extended </a:t>
            </a:r>
            <a:r>
              <a:rPr lang="en-US" dirty="0" err="1" smtClean="0"/>
              <a:t>Halbach</a:t>
            </a:r>
            <a:r>
              <a:rPr lang="en-US" dirty="0" smtClean="0"/>
              <a:t> formula</a:t>
            </a:r>
          </a:p>
          <a:p>
            <a:r>
              <a:rPr lang="en-US" dirty="0" smtClean="0"/>
              <a:t>Fit only odd points, find residuals for even and odd points</a:t>
            </a:r>
            <a:endParaRPr lang="en-US" dirty="0"/>
          </a:p>
        </p:txBody>
      </p:sp>
    </p:spTree>
    <p:extLst>
      <p:ext uri="{BB962C8B-B14F-4D97-AF65-F5344CB8AC3E}">
        <p14:creationId xmlns:p14="http://schemas.microsoft.com/office/powerpoint/2010/main" val="41103214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37</a:t>
            </a:fld>
            <a:endParaRPr lang="en-US" dirty="0"/>
          </a:p>
        </p:txBody>
      </p:sp>
      <p:sp>
        <p:nvSpPr>
          <p:cNvPr id="3" name="Title 2"/>
          <p:cNvSpPr>
            <a:spLocks noGrp="1"/>
          </p:cNvSpPr>
          <p:nvPr>
            <p:ph type="title"/>
          </p:nvPr>
        </p:nvSpPr>
        <p:spPr/>
        <p:txBody>
          <a:bodyPr/>
          <a:lstStyle/>
          <a:p>
            <a:r>
              <a:rPr lang="en-US" dirty="0" smtClean="0"/>
              <a:t>K Fit Tests</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834" y="1829481"/>
            <a:ext cx="4198620" cy="336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57943" y="5551714"/>
            <a:ext cx="6019597" cy="923330"/>
          </a:xfrm>
          <a:prstGeom prst="rect">
            <a:avLst/>
          </a:prstGeom>
          <a:noFill/>
        </p:spPr>
        <p:txBody>
          <a:bodyPr wrap="none" rtlCol="0">
            <a:spAutoFit/>
          </a:bodyPr>
          <a:lstStyle/>
          <a:p>
            <a:r>
              <a:rPr lang="en-US" dirty="0" smtClean="0"/>
              <a:t>HXU32</a:t>
            </a:r>
          </a:p>
          <a:p>
            <a:r>
              <a:rPr lang="en-US" dirty="0" smtClean="0"/>
              <a:t>Local polynomial fits</a:t>
            </a:r>
          </a:p>
          <a:p>
            <a:r>
              <a:rPr lang="en-US" dirty="0" smtClean="0"/>
              <a:t>Fit only odd points, find residuals for even and odd points</a:t>
            </a:r>
            <a:endParaRPr lang="en-US"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90" y="1904320"/>
            <a:ext cx="4038600" cy="334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1728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38</a:t>
            </a:fld>
            <a:endParaRPr lang="en-US" dirty="0"/>
          </a:p>
        </p:txBody>
      </p:sp>
      <p:sp>
        <p:nvSpPr>
          <p:cNvPr id="3" name="Title 2"/>
          <p:cNvSpPr>
            <a:spLocks noGrp="1"/>
          </p:cNvSpPr>
          <p:nvPr>
            <p:ph type="title"/>
          </p:nvPr>
        </p:nvSpPr>
        <p:spPr/>
        <p:txBody>
          <a:bodyPr/>
          <a:lstStyle/>
          <a:p>
            <a:r>
              <a:rPr lang="en-US" sz="2800" dirty="0" smtClean="0"/>
              <a:t>Phase Matching</a:t>
            </a:r>
            <a:endParaRPr lang="en-US"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689" y="1287235"/>
            <a:ext cx="2990850" cy="2476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286" y="1392691"/>
            <a:ext cx="4876800" cy="2505075"/>
          </a:xfrm>
          <a:prstGeom prst="rect">
            <a:avLst/>
          </a:prstGeom>
        </p:spPr>
      </p:pic>
      <p:sp>
        <p:nvSpPr>
          <p:cNvPr id="8" name="TextBox 7"/>
          <p:cNvSpPr txBox="1"/>
          <p:nvPr/>
        </p:nvSpPr>
        <p:spPr>
          <a:xfrm>
            <a:off x="909088" y="3973286"/>
            <a:ext cx="7376267" cy="646331"/>
          </a:xfrm>
          <a:prstGeom prst="rect">
            <a:avLst/>
          </a:prstGeom>
          <a:noFill/>
        </p:spPr>
        <p:txBody>
          <a:bodyPr wrap="square" rtlCol="0">
            <a:spAutoFit/>
          </a:bodyPr>
          <a:lstStyle/>
          <a:p>
            <a:r>
              <a:rPr lang="en-US" dirty="0" smtClean="0"/>
              <a:t>Phase shims set the phase matching error to zero at one K value.</a:t>
            </a:r>
          </a:p>
          <a:p>
            <a:r>
              <a:rPr lang="en-US" dirty="0" smtClean="0"/>
              <a:t>This lets us commission the undulators without phase shifters.</a:t>
            </a:r>
            <a:endParaRPr lang="en-US" dirty="0"/>
          </a:p>
        </p:txBody>
      </p:sp>
      <p:sp>
        <p:nvSpPr>
          <p:cNvPr id="9" name="TextBox 8"/>
          <p:cNvSpPr txBox="1"/>
          <p:nvPr/>
        </p:nvSpPr>
        <p:spPr>
          <a:xfrm>
            <a:off x="903514" y="4591649"/>
            <a:ext cx="7425385" cy="646331"/>
          </a:xfrm>
          <a:prstGeom prst="rect">
            <a:avLst/>
          </a:prstGeom>
          <a:noFill/>
        </p:spPr>
        <p:txBody>
          <a:bodyPr wrap="square" rtlCol="0">
            <a:spAutoFit/>
          </a:bodyPr>
          <a:lstStyle/>
          <a:p>
            <a:r>
              <a:rPr lang="en-US" dirty="0" smtClean="0"/>
              <a:t>The entrance phase shifter makes the phase matching error in the undulator center a multiple of 2</a:t>
            </a:r>
            <a:r>
              <a:rPr lang="el-GR" dirty="0" smtClean="0">
                <a:latin typeface="Calibri"/>
              </a:rPr>
              <a:t>π</a:t>
            </a:r>
            <a:r>
              <a:rPr lang="en-US" dirty="0" smtClean="0">
                <a:latin typeface="Calibri"/>
              </a:rPr>
              <a:t>.</a:t>
            </a:r>
            <a:endParaRPr lang="en-US" dirty="0"/>
          </a:p>
        </p:txBody>
      </p:sp>
      <p:sp>
        <p:nvSpPr>
          <p:cNvPr id="10" name="TextBox 9"/>
          <p:cNvSpPr txBox="1"/>
          <p:nvPr/>
        </p:nvSpPr>
        <p:spPr>
          <a:xfrm>
            <a:off x="892629" y="5211074"/>
            <a:ext cx="7206343" cy="646331"/>
          </a:xfrm>
          <a:prstGeom prst="rect">
            <a:avLst/>
          </a:prstGeom>
          <a:noFill/>
        </p:spPr>
        <p:txBody>
          <a:bodyPr wrap="square" rtlCol="0">
            <a:spAutoFit/>
          </a:bodyPr>
          <a:lstStyle/>
          <a:p>
            <a:r>
              <a:rPr lang="en-US" dirty="0" smtClean="0"/>
              <a:t>The exit phase shifter makes the phase error at the exit cell boundary a multiple of 2</a:t>
            </a:r>
            <a:r>
              <a:rPr lang="el-GR" dirty="0" smtClean="0">
                <a:latin typeface="Calibri"/>
              </a:rPr>
              <a:t>π</a:t>
            </a:r>
            <a:r>
              <a:rPr lang="en-US" dirty="0" smtClean="0">
                <a:latin typeface="Calibri"/>
              </a:rPr>
              <a:t>.</a:t>
            </a:r>
            <a:endParaRPr lang="en-US" dirty="0"/>
          </a:p>
        </p:txBody>
      </p:sp>
      <p:sp>
        <p:nvSpPr>
          <p:cNvPr id="11" name="TextBox 10"/>
          <p:cNvSpPr txBox="1"/>
          <p:nvPr/>
        </p:nvSpPr>
        <p:spPr>
          <a:xfrm>
            <a:off x="903514" y="5827580"/>
            <a:ext cx="7671774" cy="646331"/>
          </a:xfrm>
          <a:prstGeom prst="rect">
            <a:avLst/>
          </a:prstGeom>
          <a:noFill/>
        </p:spPr>
        <p:txBody>
          <a:bodyPr wrap="square" rtlCol="0">
            <a:spAutoFit/>
          </a:bodyPr>
          <a:lstStyle/>
          <a:p>
            <a:r>
              <a:rPr lang="en-US" dirty="0" smtClean="0"/>
              <a:t>The actual phase shifter has the phase of the sum of the entrance plus previous exit phase shifters.</a:t>
            </a:r>
            <a:endParaRPr lang="en-US" dirty="0"/>
          </a:p>
        </p:txBody>
      </p:sp>
      <p:sp>
        <p:nvSpPr>
          <p:cNvPr id="5" name="TextBox 4"/>
          <p:cNvSpPr txBox="1"/>
          <p:nvPr/>
        </p:nvSpPr>
        <p:spPr>
          <a:xfrm>
            <a:off x="7347857" y="707571"/>
            <a:ext cx="1685077" cy="369332"/>
          </a:xfrm>
          <a:prstGeom prst="rect">
            <a:avLst/>
          </a:prstGeom>
          <a:noFill/>
        </p:spPr>
        <p:txBody>
          <a:bodyPr wrap="none" rtlCol="0">
            <a:spAutoFit/>
          </a:bodyPr>
          <a:lstStyle/>
          <a:p>
            <a:r>
              <a:rPr lang="en-US" dirty="0" smtClean="0"/>
              <a:t>LCLS-TN-16-3</a:t>
            </a:r>
            <a:endParaRPr lang="en-US" dirty="0"/>
          </a:p>
        </p:txBody>
      </p:sp>
    </p:spTree>
    <p:extLst>
      <p:ext uri="{BB962C8B-B14F-4D97-AF65-F5344CB8AC3E}">
        <p14:creationId xmlns:p14="http://schemas.microsoft.com/office/powerpoint/2010/main" val="25924876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39</a:t>
            </a:fld>
            <a:endParaRPr lang="en-US" dirty="0"/>
          </a:p>
        </p:txBody>
      </p:sp>
      <p:sp>
        <p:nvSpPr>
          <p:cNvPr id="3" name="Title 2"/>
          <p:cNvSpPr>
            <a:spLocks noGrp="1"/>
          </p:cNvSpPr>
          <p:nvPr>
            <p:ph type="title"/>
          </p:nvPr>
        </p:nvSpPr>
        <p:spPr/>
        <p:txBody>
          <a:bodyPr/>
          <a:lstStyle/>
          <a:p>
            <a:r>
              <a:rPr lang="en-US" sz="2800" dirty="0" smtClean="0"/>
              <a:t>Phase Matching Fits</a:t>
            </a:r>
            <a:endParaRPr lang="en-US"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99" y="1771648"/>
            <a:ext cx="4441371"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905" y="1798181"/>
            <a:ext cx="4454463"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77686" y="5551714"/>
            <a:ext cx="7304314" cy="646331"/>
          </a:xfrm>
          <a:prstGeom prst="rect">
            <a:avLst/>
          </a:prstGeom>
          <a:noFill/>
        </p:spPr>
        <p:txBody>
          <a:bodyPr wrap="square" rtlCol="0">
            <a:spAutoFit/>
          </a:bodyPr>
          <a:lstStyle/>
          <a:p>
            <a:r>
              <a:rPr lang="en-US" dirty="0" smtClean="0"/>
              <a:t>We plan to use fits to determine the phase shifter settings between measured points.</a:t>
            </a:r>
            <a:endParaRPr lang="en-US" dirty="0"/>
          </a:p>
        </p:txBody>
      </p:sp>
      <p:sp>
        <p:nvSpPr>
          <p:cNvPr id="8" name="TextBox 7"/>
          <p:cNvSpPr txBox="1"/>
          <p:nvPr/>
        </p:nvSpPr>
        <p:spPr>
          <a:xfrm>
            <a:off x="6625362" y="642257"/>
            <a:ext cx="2518638" cy="369332"/>
          </a:xfrm>
          <a:prstGeom prst="rect">
            <a:avLst/>
          </a:prstGeom>
          <a:noFill/>
        </p:spPr>
        <p:txBody>
          <a:bodyPr wrap="none" rtlCol="0">
            <a:spAutoFit/>
          </a:bodyPr>
          <a:lstStyle/>
          <a:p>
            <a:r>
              <a:rPr lang="en-US" dirty="0" smtClean="0"/>
              <a:t>HXU32 Measurements</a:t>
            </a:r>
            <a:endParaRPr lang="en-US" dirty="0"/>
          </a:p>
        </p:txBody>
      </p:sp>
    </p:spTree>
    <p:extLst>
      <p:ext uri="{BB962C8B-B14F-4D97-AF65-F5344CB8AC3E}">
        <p14:creationId xmlns:p14="http://schemas.microsoft.com/office/powerpoint/2010/main" val="870982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102" y="1278698"/>
            <a:ext cx="4053186"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8" y="1253512"/>
            <a:ext cx="3928536"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290102" y="182880"/>
            <a:ext cx="8610600" cy="701040"/>
          </a:xfrm>
        </p:spPr>
        <p:txBody>
          <a:bodyPr vert="horz" lIns="0" tIns="0" rIns="0" bIns="0" rtlCol="0" anchor="b" anchorCtr="0">
            <a:noAutofit/>
          </a:bodyPr>
          <a:lstStyle/>
          <a:p>
            <a:r>
              <a:rPr lang="en-US" sz="2800" dirty="0">
                <a:solidFill>
                  <a:schemeClr val="bg2"/>
                </a:solidFill>
              </a:rPr>
              <a:t>Delta: Horizontal and Vertical Position Sensitivity</a:t>
            </a:r>
            <a:br>
              <a:rPr lang="en-US" sz="2800" dirty="0">
                <a:solidFill>
                  <a:schemeClr val="bg2"/>
                </a:solidFill>
              </a:rPr>
            </a:br>
            <a:r>
              <a:rPr lang="en-US" sz="2000" dirty="0">
                <a:solidFill>
                  <a:schemeClr val="bg2"/>
                </a:solidFill>
              </a:rPr>
              <a:t>LCLS MD 11/17/2015</a:t>
            </a:r>
          </a:p>
        </p:txBody>
      </p:sp>
      <mc:AlternateContent xmlns:mc="http://schemas.openxmlformats.org/markup-compatibility/2006" xmlns:a14="http://schemas.microsoft.com/office/drawing/2010/main">
        <mc:Choice Requires="a14">
          <p:sp>
            <p:nvSpPr>
              <p:cNvPr id="8" name="TextBox 3"/>
              <p:cNvSpPr txBox="1"/>
              <p:nvPr/>
            </p:nvSpPr>
            <p:spPr>
              <a:xfrm>
                <a:off x="4953000" y="4946159"/>
                <a:ext cx="3657600" cy="46974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a:rPr>
                          </m:ctrlPr>
                        </m:sSubPr>
                        <m:e>
                          <m:r>
                            <a:rPr lang="en-US" sz="1100" b="0" i="1">
                              <a:latin typeface="Cambria Math"/>
                            </a:rPr>
                            <m:t>𝐸</m:t>
                          </m:r>
                        </m:e>
                        <m:sub>
                          <m:r>
                            <a:rPr lang="en-US" sz="1100" b="0" i="1">
                              <a:latin typeface="Cambria Math"/>
                            </a:rPr>
                            <m:t>𝑥𝑟𝑎𝑦</m:t>
                          </m:r>
                        </m:sub>
                      </m:sSub>
                      <m:r>
                        <a:rPr lang="en-US" sz="1100" b="0" i="1">
                          <a:solidFill>
                            <a:schemeClr val="tx1"/>
                          </a:solidFill>
                          <a:effectLst/>
                          <a:latin typeface="Cambria Math"/>
                          <a:ea typeface="+mn-ea"/>
                          <a:cs typeface="+mn-cs"/>
                        </a:rPr>
                        <m:t>=</m:t>
                      </m:r>
                      <m:sSub>
                        <m:sSubPr>
                          <m:ctrlPr>
                            <a:rPr lang="en-US" sz="1100" b="0" i="1">
                              <a:solidFill>
                                <a:schemeClr val="tx1"/>
                              </a:solidFill>
                              <a:effectLst/>
                              <a:latin typeface="Cambria Math"/>
                              <a:ea typeface="+mn-ea"/>
                              <a:cs typeface="+mn-cs"/>
                            </a:rPr>
                          </m:ctrlPr>
                        </m:sSubPr>
                        <m:e>
                          <m:r>
                            <a:rPr lang="en-US" sz="1100" b="0" i="1">
                              <a:solidFill>
                                <a:schemeClr val="tx1"/>
                              </a:solidFill>
                              <a:effectLst/>
                              <a:latin typeface="Cambria Math"/>
                              <a:ea typeface="+mn-ea"/>
                              <a:cs typeface="+mn-cs"/>
                            </a:rPr>
                            <m:t>𝐸</m:t>
                          </m:r>
                        </m:e>
                        <m:sub>
                          <m:r>
                            <a:rPr lang="en-US" sz="1100" b="0" i="1">
                              <a:solidFill>
                                <a:schemeClr val="tx1"/>
                              </a:solidFill>
                              <a:effectLst/>
                              <a:latin typeface="Cambria Math"/>
                              <a:ea typeface="+mn-ea"/>
                              <a:cs typeface="+mn-cs"/>
                            </a:rPr>
                            <m:t>𝑥𝑟𝑎𝑦</m:t>
                          </m:r>
                          <m:r>
                            <a:rPr lang="en-US" sz="1100" b="0" i="1">
                              <a:solidFill>
                                <a:schemeClr val="tx1"/>
                              </a:solidFill>
                              <a:effectLst/>
                              <a:latin typeface="Cambria Math"/>
                              <a:ea typeface="+mn-ea"/>
                              <a:cs typeface="+mn-cs"/>
                            </a:rPr>
                            <m:t>,0</m:t>
                          </m:r>
                        </m:sub>
                      </m:sSub>
                      <m:r>
                        <a:rPr lang="en-US" sz="1100" b="0" i="1">
                          <a:solidFill>
                            <a:schemeClr val="tx1"/>
                          </a:solidFill>
                          <a:effectLst/>
                          <a:latin typeface="Cambria Math"/>
                          <a:ea typeface="+mn-ea"/>
                          <a:cs typeface="+mn-cs"/>
                        </a:rPr>
                        <m:t> </m:t>
                      </m:r>
                      <m:sSup>
                        <m:sSupPr>
                          <m:ctrlPr>
                            <a:rPr lang="en-US" sz="1100" b="0" i="1">
                              <a:solidFill>
                                <a:schemeClr val="tx1"/>
                              </a:solidFill>
                              <a:effectLst/>
                              <a:latin typeface="Cambria Math"/>
                              <a:ea typeface="+mn-ea"/>
                              <a:cs typeface="+mn-cs"/>
                            </a:rPr>
                          </m:ctrlPr>
                        </m:sSupPr>
                        <m:e>
                          <m:r>
                            <a:rPr lang="en-US" sz="1100" b="0" i="1">
                              <a:solidFill>
                                <a:schemeClr val="tx1"/>
                              </a:solidFill>
                              <a:effectLst/>
                              <a:latin typeface="Cambria Math"/>
                              <a:ea typeface="+mn-ea"/>
                              <a:cs typeface="+mn-cs"/>
                            </a:rPr>
                            <m:t>𝑒</m:t>
                          </m:r>
                        </m:e>
                        <m:sup>
                          <m:r>
                            <a:rPr lang="en-US" sz="1100" b="0" i="1">
                              <a:solidFill>
                                <a:schemeClr val="tx1"/>
                              </a:solidFill>
                              <a:effectLst/>
                              <a:latin typeface="Cambria Math"/>
                              <a:ea typeface="+mn-ea"/>
                              <a:cs typeface="+mn-cs"/>
                            </a:rPr>
                            <m:t>−</m:t>
                          </m:r>
                          <m:r>
                            <a:rPr lang="en-US" sz="1100" b="0" i="1" smtClean="0">
                              <a:solidFill>
                                <a:schemeClr val="tx1"/>
                              </a:solidFill>
                              <a:effectLst/>
                              <a:latin typeface="Cambria Math"/>
                              <a:ea typeface="+mn-ea"/>
                              <a:cs typeface="+mn-cs"/>
                            </a:rPr>
                            <m:t> </m:t>
                          </m:r>
                          <m:f>
                            <m:fPr>
                              <m:ctrlPr>
                                <a:rPr lang="en-US" sz="1100" b="0" i="1">
                                  <a:solidFill>
                                    <a:schemeClr val="tx1"/>
                                  </a:solidFill>
                                  <a:effectLst/>
                                  <a:latin typeface="Cambria Math"/>
                                  <a:ea typeface="+mn-ea"/>
                                  <a:cs typeface="+mn-cs"/>
                                </a:rPr>
                              </m:ctrlPr>
                            </m:fPr>
                            <m:num>
                              <m:sSup>
                                <m:sSupPr>
                                  <m:ctrlPr>
                                    <a:rPr lang="en-US" sz="1100" b="0" i="1">
                                      <a:solidFill>
                                        <a:schemeClr val="tx1"/>
                                      </a:solidFill>
                                      <a:effectLst/>
                                      <a:latin typeface="Cambria Math"/>
                                      <a:ea typeface="+mn-ea"/>
                                      <a:cs typeface="+mn-cs"/>
                                    </a:rPr>
                                  </m:ctrlPr>
                                </m:sSupPr>
                                <m:e>
                                  <m:d>
                                    <m:dPr>
                                      <m:ctrlPr>
                                        <a:rPr lang="en-US" sz="1100" b="0" i="1">
                                          <a:solidFill>
                                            <a:schemeClr val="tx1"/>
                                          </a:solidFill>
                                          <a:effectLst/>
                                          <a:latin typeface="Cambria Math"/>
                                          <a:ea typeface="+mn-ea"/>
                                          <a:cs typeface="+mn-cs"/>
                                        </a:rPr>
                                      </m:ctrlPr>
                                    </m:dPr>
                                    <m:e>
                                      <m:sSub>
                                        <m:sSubPr>
                                          <m:ctrlPr>
                                            <a:rPr lang="en-US" sz="1100" b="0" i="1">
                                              <a:solidFill>
                                                <a:schemeClr val="tx1"/>
                                              </a:solidFill>
                                              <a:effectLst/>
                                              <a:latin typeface="Cambria Math"/>
                                              <a:ea typeface="+mn-ea"/>
                                              <a:cs typeface="+mn-cs"/>
                                            </a:rPr>
                                          </m:ctrlPr>
                                        </m:sSubPr>
                                        <m:e>
                                          <m:r>
                                            <a:rPr lang="en-US" sz="1100" b="0" i="1">
                                              <a:solidFill>
                                                <a:schemeClr val="tx1"/>
                                              </a:solidFill>
                                              <a:effectLst/>
                                              <a:latin typeface="Cambria Math"/>
                                              <a:ea typeface="+mn-ea"/>
                                              <a:cs typeface="+mn-cs"/>
                                            </a:rPr>
                                            <m:t>𝐾</m:t>
                                          </m:r>
                                        </m:e>
                                        <m:sub>
                                          <m:r>
                                            <a:rPr lang="en-US" sz="1100" b="0" i="1" smtClean="0">
                                              <a:solidFill>
                                                <a:schemeClr val="tx1"/>
                                              </a:solidFill>
                                              <a:effectLst/>
                                              <a:latin typeface="Cambria Math"/>
                                              <a:ea typeface="+mn-ea"/>
                                              <a:cs typeface="+mn-cs"/>
                                            </a:rPr>
                                            <m:t>𝑟𝑒𝑠</m:t>
                                          </m:r>
                                        </m:sub>
                                      </m:sSub>
                                      <m:r>
                                        <a:rPr lang="en-US" sz="1100" b="0" i="1">
                                          <a:solidFill>
                                            <a:schemeClr val="tx1"/>
                                          </a:solidFill>
                                          <a:effectLst/>
                                          <a:latin typeface="Cambria Math"/>
                                          <a:ea typeface="+mn-ea"/>
                                          <a:cs typeface="+mn-cs"/>
                                        </a:rPr>
                                        <m:t> </m:t>
                                      </m:r>
                                      <m:func>
                                        <m:funcPr>
                                          <m:ctrlPr>
                                            <a:rPr lang="en-US" sz="1100" b="0" i="1">
                                              <a:solidFill>
                                                <a:schemeClr val="tx1"/>
                                              </a:solidFill>
                                              <a:effectLst/>
                                              <a:latin typeface="Cambria Math"/>
                                              <a:ea typeface="+mn-ea"/>
                                              <a:cs typeface="+mn-cs"/>
                                            </a:rPr>
                                          </m:ctrlPr>
                                        </m:funcPr>
                                        <m:fName>
                                          <m:r>
                                            <m:rPr>
                                              <m:sty m:val="p"/>
                                            </m:rPr>
                                            <a:rPr lang="en-US" sz="1100" b="0" i="0">
                                              <a:solidFill>
                                                <a:schemeClr val="tx1"/>
                                              </a:solidFill>
                                              <a:effectLst/>
                                              <a:latin typeface="Cambria Math"/>
                                              <a:ea typeface="+mn-ea"/>
                                              <a:cs typeface="+mn-cs"/>
                                            </a:rPr>
                                            <m:t>cosh</m:t>
                                          </m:r>
                                        </m:fName>
                                        <m:e>
                                          <m:d>
                                            <m:dPr>
                                              <m:ctrlPr>
                                                <a:rPr lang="en-US" sz="1100" b="0" i="1">
                                                  <a:solidFill>
                                                    <a:schemeClr val="tx1"/>
                                                  </a:solidFill>
                                                  <a:effectLst/>
                                                  <a:latin typeface="Cambria Math"/>
                                                  <a:ea typeface="+mn-ea"/>
                                                  <a:cs typeface="+mn-cs"/>
                                                </a:rPr>
                                              </m:ctrlPr>
                                            </m:dPr>
                                            <m:e>
                                              <m:sSub>
                                                <m:sSubPr>
                                                  <m:ctrlPr>
                                                    <a:rPr lang="en-US" sz="1100" b="0" i="1">
                                                      <a:solidFill>
                                                        <a:schemeClr val="tx1"/>
                                                      </a:solidFill>
                                                      <a:effectLst/>
                                                      <a:latin typeface="Cambria Math"/>
                                                      <a:ea typeface="+mn-ea"/>
                                                      <a:cs typeface="+mn-cs"/>
                                                    </a:rPr>
                                                  </m:ctrlPr>
                                                </m:sSubPr>
                                                <m:e>
                                                  <m:r>
                                                    <a:rPr lang="en-US" sz="1100" b="0" i="1">
                                                      <a:solidFill>
                                                        <a:schemeClr val="tx1"/>
                                                      </a:solidFill>
                                                      <a:effectLst/>
                                                      <a:latin typeface="Cambria Math"/>
                                                      <a:ea typeface="+mn-ea"/>
                                                      <a:cs typeface="+mn-cs"/>
                                                    </a:rPr>
                                                    <m:t>𝑘</m:t>
                                                  </m:r>
                                                </m:e>
                                                <m:sub>
                                                  <m:r>
                                                    <a:rPr lang="en-US" sz="1100" b="0" i="1">
                                                      <a:solidFill>
                                                        <a:schemeClr val="tx1"/>
                                                      </a:solidFill>
                                                      <a:effectLst/>
                                                      <a:latin typeface="Cambria Math"/>
                                                      <a:ea typeface="+mn-ea"/>
                                                      <a:cs typeface="+mn-cs"/>
                                                    </a:rPr>
                                                    <m:t>𝑦</m:t>
                                                  </m:r>
                                                </m:sub>
                                              </m:sSub>
                                              <m:r>
                                                <a:rPr lang="en-US" sz="1100" b="0" i="1">
                                                  <a:solidFill>
                                                    <a:schemeClr val="tx1"/>
                                                  </a:solidFill>
                                                  <a:effectLst/>
                                                  <a:latin typeface="Cambria Math"/>
                                                  <a:ea typeface="+mn-ea"/>
                                                  <a:cs typeface="+mn-cs"/>
                                                </a:rPr>
                                                <m:t> </m:t>
                                              </m:r>
                                              <m:d>
                                                <m:dPr>
                                                  <m:ctrlPr>
                                                    <a:rPr lang="en-US" sz="1100" b="0" i="1">
                                                      <a:solidFill>
                                                        <a:schemeClr val="tx1"/>
                                                      </a:solidFill>
                                                      <a:effectLst/>
                                                      <a:latin typeface="Cambria Math"/>
                                                      <a:ea typeface="+mn-ea"/>
                                                      <a:cs typeface="+mn-cs"/>
                                                    </a:rPr>
                                                  </m:ctrlPr>
                                                </m:dPr>
                                                <m:e>
                                                  <m:r>
                                                    <a:rPr lang="en-US" sz="1100" b="0" i="1">
                                                      <a:solidFill>
                                                        <a:schemeClr val="tx1"/>
                                                      </a:solidFill>
                                                      <a:effectLst/>
                                                      <a:latin typeface="Cambria Math"/>
                                                      <a:ea typeface="+mn-ea"/>
                                                      <a:cs typeface="+mn-cs"/>
                                                    </a:rPr>
                                                    <m:t>𝑦</m:t>
                                                  </m:r>
                                                  <m:r>
                                                    <a:rPr lang="en-US" sz="1100" b="0" i="1">
                                                      <a:solidFill>
                                                        <a:schemeClr val="tx1"/>
                                                      </a:solidFill>
                                                      <a:effectLst/>
                                                      <a:latin typeface="Cambria Math"/>
                                                      <a:ea typeface="+mn-ea"/>
                                                      <a:cs typeface="+mn-cs"/>
                                                    </a:rPr>
                                                    <m:t>−</m:t>
                                                  </m:r>
                                                  <m:sSub>
                                                    <m:sSubPr>
                                                      <m:ctrlPr>
                                                        <a:rPr lang="en-US" sz="1100" b="0" i="1">
                                                          <a:solidFill>
                                                            <a:schemeClr val="tx1"/>
                                                          </a:solidFill>
                                                          <a:effectLst/>
                                                          <a:latin typeface="Cambria Math"/>
                                                          <a:ea typeface="+mn-ea"/>
                                                          <a:cs typeface="+mn-cs"/>
                                                        </a:rPr>
                                                      </m:ctrlPr>
                                                    </m:sSubPr>
                                                    <m:e>
                                                      <m:r>
                                                        <a:rPr lang="en-US" sz="1100" b="0" i="1">
                                                          <a:solidFill>
                                                            <a:schemeClr val="tx1"/>
                                                          </a:solidFill>
                                                          <a:effectLst/>
                                                          <a:latin typeface="Cambria Math"/>
                                                          <a:ea typeface="+mn-ea"/>
                                                          <a:cs typeface="+mn-cs"/>
                                                        </a:rPr>
                                                        <m:t>𝑦</m:t>
                                                      </m:r>
                                                    </m:e>
                                                    <m:sub>
                                                      <m:r>
                                                        <a:rPr lang="en-US" sz="1100" b="0" i="1" smtClean="0">
                                                          <a:solidFill>
                                                            <a:schemeClr val="tx1"/>
                                                          </a:solidFill>
                                                          <a:effectLst/>
                                                          <a:latin typeface="Cambria Math"/>
                                                          <a:ea typeface="+mn-ea"/>
                                                          <a:cs typeface="+mn-cs"/>
                                                        </a:rPr>
                                                        <m:t>𝑟𝑒𝑠</m:t>
                                                      </m:r>
                                                    </m:sub>
                                                  </m:sSub>
                                                </m:e>
                                              </m:d>
                                            </m:e>
                                          </m:d>
                                          <m:r>
                                            <a:rPr lang="en-US" sz="1100" b="0" i="1">
                                              <a:solidFill>
                                                <a:schemeClr val="tx1"/>
                                              </a:solidFill>
                                              <a:effectLst/>
                                              <a:latin typeface="Cambria Math"/>
                                              <a:ea typeface="+mn-ea"/>
                                              <a:cs typeface="+mn-cs"/>
                                            </a:rPr>
                                            <m:t>−</m:t>
                                          </m:r>
                                          <m:sSub>
                                            <m:sSubPr>
                                              <m:ctrlPr>
                                                <a:rPr lang="en-US" sz="1100" b="0" i="1">
                                                  <a:solidFill>
                                                    <a:schemeClr val="tx1"/>
                                                  </a:solidFill>
                                                  <a:effectLst/>
                                                  <a:latin typeface="Cambria Math"/>
                                                  <a:ea typeface="+mn-ea"/>
                                                  <a:cs typeface="+mn-cs"/>
                                                </a:rPr>
                                              </m:ctrlPr>
                                            </m:sSubPr>
                                            <m:e>
                                              <m:r>
                                                <a:rPr lang="en-US" sz="1100" b="0" i="1">
                                                  <a:solidFill>
                                                    <a:schemeClr val="tx1"/>
                                                  </a:solidFill>
                                                  <a:effectLst/>
                                                  <a:latin typeface="Cambria Math"/>
                                                  <a:ea typeface="+mn-ea"/>
                                                  <a:cs typeface="+mn-cs"/>
                                                </a:rPr>
                                                <m:t>𝐾</m:t>
                                              </m:r>
                                            </m:e>
                                            <m:sub>
                                              <m:r>
                                                <a:rPr lang="en-US" sz="1100" b="0" i="1">
                                                  <a:solidFill>
                                                    <a:schemeClr val="tx1"/>
                                                  </a:solidFill>
                                                  <a:effectLst/>
                                                  <a:latin typeface="Cambria Math"/>
                                                  <a:ea typeface="+mn-ea"/>
                                                  <a:cs typeface="+mn-cs"/>
                                                </a:rPr>
                                                <m:t>𝑟𝑒𝑠</m:t>
                                              </m:r>
                                            </m:sub>
                                          </m:sSub>
                                        </m:e>
                                      </m:func>
                                    </m:e>
                                  </m:d>
                                </m:e>
                                <m:sup>
                                  <m:r>
                                    <a:rPr lang="en-US" sz="1100" b="0" i="1">
                                      <a:solidFill>
                                        <a:schemeClr val="tx1"/>
                                      </a:solidFill>
                                      <a:effectLst/>
                                      <a:latin typeface="Cambria Math"/>
                                      <a:ea typeface="+mn-ea"/>
                                      <a:cs typeface="+mn-cs"/>
                                    </a:rPr>
                                    <m:t>2</m:t>
                                  </m:r>
                                </m:sup>
                              </m:sSup>
                            </m:num>
                            <m:den>
                              <m:r>
                                <a:rPr lang="en-US" sz="1100" b="0" i="1">
                                  <a:solidFill>
                                    <a:schemeClr val="tx1"/>
                                  </a:solidFill>
                                  <a:effectLst/>
                                  <a:latin typeface="Cambria Math"/>
                                  <a:ea typeface="+mn-ea"/>
                                  <a:cs typeface="+mn-cs"/>
                                </a:rPr>
                                <m:t>2 </m:t>
                              </m:r>
                              <m:sSup>
                                <m:sSupPr>
                                  <m:ctrlPr>
                                    <a:rPr lang="en-US" sz="1100" b="0" i="1">
                                      <a:solidFill>
                                        <a:schemeClr val="tx1"/>
                                      </a:solidFill>
                                      <a:effectLst/>
                                      <a:latin typeface="Cambria Math"/>
                                      <a:ea typeface="+mn-ea"/>
                                      <a:cs typeface="+mn-cs"/>
                                    </a:rPr>
                                  </m:ctrlPr>
                                </m:sSupPr>
                                <m:e>
                                  <m:sSubSup>
                                    <m:sSubSupPr>
                                      <m:ctrlPr>
                                        <a:rPr lang="en-US" sz="1100" b="0" i="1">
                                          <a:solidFill>
                                            <a:schemeClr val="tx1"/>
                                          </a:solidFill>
                                          <a:effectLst/>
                                          <a:latin typeface="Cambria Math"/>
                                          <a:ea typeface="+mn-ea"/>
                                          <a:cs typeface="+mn-cs"/>
                                        </a:rPr>
                                      </m:ctrlPr>
                                    </m:sSubSupPr>
                                    <m:e>
                                      <m:r>
                                        <a:rPr lang="en-US" sz="1100" b="0" i="1">
                                          <a:solidFill>
                                            <a:schemeClr val="tx1"/>
                                          </a:solidFill>
                                          <a:effectLst/>
                                          <a:latin typeface="Cambria Math"/>
                                          <a:ea typeface="Cambria Math"/>
                                          <a:cs typeface="+mn-cs"/>
                                        </a:rPr>
                                        <m:t>𝜎</m:t>
                                      </m:r>
                                    </m:e>
                                    <m:sub>
                                      <m:r>
                                        <a:rPr lang="en-US" sz="1100" b="0" i="1">
                                          <a:solidFill>
                                            <a:schemeClr val="tx1"/>
                                          </a:solidFill>
                                          <a:effectLst/>
                                          <a:latin typeface="Cambria Math"/>
                                          <a:ea typeface="+mn-ea"/>
                                          <a:cs typeface="+mn-cs"/>
                                        </a:rPr>
                                        <m:t>𝐾</m:t>
                                      </m:r>
                                    </m:sub>
                                    <m:sup/>
                                  </m:sSubSup>
                                </m:e>
                                <m:sup>
                                  <m:r>
                                    <a:rPr lang="en-US" sz="1100" b="0" i="1">
                                      <a:solidFill>
                                        <a:schemeClr val="tx1"/>
                                      </a:solidFill>
                                      <a:effectLst/>
                                      <a:latin typeface="Cambria Math"/>
                                      <a:ea typeface="+mn-ea"/>
                                      <a:cs typeface="+mn-cs"/>
                                    </a:rPr>
                                    <m:t>2</m:t>
                                  </m:r>
                                </m:sup>
                              </m:sSup>
                            </m:den>
                          </m:f>
                        </m:sup>
                      </m:sSup>
                      <m:r>
                        <a:rPr lang="en-US" sz="1100" b="0" i="1" smtClean="0">
                          <a:solidFill>
                            <a:schemeClr val="tx1"/>
                          </a:solidFill>
                          <a:effectLst/>
                          <a:latin typeface="Cambria Math"/>
                          <a:ea typeface="+mn-ea"/>
                          <a:cs typeface="+mn-cs"/>
                        </a:rPr>
                        <m:t>+</m:t>
                      </m:r>
                      <m:sSub>
                        <m:sSubPr>
                          <m:ctrlPr>
                            <a:rPr lang="en-US" i="1">
                              <a:latin typeface="Cambria Math"/>
                            </a:rPr>
                          </m:ctrlPr>
                        </m:sSubPr>
                        <m:e>
                          <m:r>
                            <a:rPr lang="en-US" i="1">
                              <a:latin typeface="Cambria Math"/>
                            </a:rPr>
                            <m:t>𝐸</m:t>
                          </m:r>
                        </m:e>
                        <m:sub>
                          <m:r>
                            <a:rPr lang="en-US" i="1">
                              <a:latin typeface="Cambria Math"/>
                            </a:rPr>
                            <m:t>𝑥𝑟𝑎𝑦</m:t>
                          </m:r>
                          <m:r>
                            <a:rPr lang="en-US" i="1">
                              <a:latin typeface="Cambria Math"/>
                            </a:rPr>
                            <m:t>,</m:t>
                          </m:r>
                          <m:r>
                            <a:rPr lang="en-US" b="0" i="1" smtClean="0">
                              <a:latin typeface="Cambria Math"/>
                            </a:rPr>
                            <m:t>𝑏𝑔</m:t>
                          </m:r>
                        </m:sub>
                      </m:sSub>
                    </m:oMath>
                  </m:oMathPara>
                </a14:m>
                <a:endParaRPr lang="en-US" dirty="0">
                  <a:effectLst/>
                </a:endParaRPr>
              </a:p>
            </p:txBody>
          </p:sp>
        </mc:Choice>
        <mc:Fallback xmlns="">
          <p:sp>
            <p:nvSpPr>
              <p:cNvPr id="8" name="TextBox 3"/>
              <p:cNvSpPr txBox="1">
                <a:spLocks noRot="1" noChangeAspect="1" noMove="1" noResize="1" noEditPoints="1" noAdjustHandles="1" noChangeArrowheads="1" noChangeShapeType="1" noTextEdit="1"/>
              </p:cNvSpPr>
              <p:nvPr/>
            </p:nvSpPr>
            <p:spPr>
              <a:xfrm>
                <a:off x="4953000" y="4946159"/>
                <a:ext cx="3657600" cy="469744"/>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3"/>
              <p:cNvSpPr txBox="1"/>
              <p:nvPr/>
            </p:nvSpPr>
            <p:spPr>
              <a:xfrm>
                <a:off x="762000" y="4869959"/>
                <a:ext cx="3276600" cy="606641"/>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a:latin typeface="Cambria Math"/>
                            </a:rPr>
                            <m:t>𝐸</m:t>
                          </m:r>
                        </m:e>
                        <m:sub>
                          <m:r>
                            <a:rPr lang="en-US" b="0" i="1">
                              <a:latin typeface="Cambria Math"/>
                            </a:rPr>
                            <m:t>𝑥𝑟𝑎𝑦</m:t>
                          </m:r>
                        </m:sub>
                      </m:sSub>
                      <m:r>
                        <a:rPr lang="en-US" b="0" i="1">
                          <a:solidFill>
                            <a:schemeClr val="tx1"/>
                          </a:solidFill>
                          <a:effectLst/>
                          <a:latin typeface="Cambria Math"/>
                        </a:rPr>
                        <m:t>=</m:t>
                      </m:r>
                      <m:sSub>
                        <m:sSubPr>
                          <m:ctrlPr>
                            <a:rPr lang="en-US" b="0" i="1">
                              <a:solidFill>
                                <a:schemeClr val="tx1"/>
                              </a:solidFill>
                              <a:effectLst/>
                              <a:latin typeface="Cambria Math"/>
                            </a:rPr>
                          </m:ctrlPr>
                        </m:sSubPr>
                        <m:e>
                          <m:r>
                            <a:rPr lang="en-US" b="0" i="1">
                              <a:solidFill>
                                <a:schemeClr val="tx1"/>
                              </a:solidFill>
                              <a:effectLst/>
                              <a:latin typeface="Cambria Math"/>
                            </a:rPr>
                            <m:t>𝐸</m:t>
                          </m:r>
                        </m:e>
                        <m:sub>
                          <m:r>
                            <a:rPr lang="en-US" b="0" i="1">
                              <a:solidFill>
                                <a:schemeClr val="tx1"/>
                              </a:solidFill>
                              <a:effectLst/>
                              <a:latin typeface="Cambria Math"/>
                            </a:rPr>
                            <m:t>𝑥𝑟𝑎𝑦</m:t>
                          </m:r>
                          <m:r>
                            <a:rPr lang="en-US" b="0" i="1">
                              <a:solidFill>
                                <a:schemeClr val="tx1"/>
                              </a:solidFill>
                              <a:effectLst/>
                              <a:latin typeface="Cambria Math"/>
                            </a:rPr>
                            <m:t>,0</m:t>
                          </m:r>
                        </m:sub>
                      </m:sSub>
                      <m:r>
                        <a:rPr lang="en-US" b="0" i="1">
                          <a:solidFill>
                            <a:schemeClr val="tx1"/>
                          </a:solidFill>
                          <a:effectLst/>
                          <a:latin typeface="Cambria Math"/>
                        </a:rPr>
                        <m:t> </m:t>
                      </m:r>
                      <m:sSup>
                        <m:sSupPr>
                          <m:ctrlPr>
                            <a:rPr lang="en-US" b="0" i="1">
                              <a:solidFill>
                                <a:schemeClr val="tx1"/>
                              </a:solidFill>
                              <a:effectLst/>
                              <a:latin typeface="Cambria Math"/>
                            </a:rPr>
                          </m:ctrlPr>
                        </m:sSupPr>
                        <m:e>
                          <m:r>
                            <a:rPr lang="en-US" b="0" i="1">
                              <a:solidFill>
                                <a:schemeClr val="tx1"/>
                              </a:solidFill>
                              <a:effectLst/>
                              <a:latin typeface="Cambria Math"/>
                            </a:rPr>
                            <m:t>𝑒</m:t>
                          </m:r>
                        </m:e>
                        <m:sup>
                          <m:r>
                            <a:rPr lang="en-US" b="0" i="1">
                              <a:solidFill>
                                <a:schemeClr val="tx1"/>
                              </a:solidFill>
                              <a:effectLst/>
                              <a:latin typeface="Cambria Math"/>
                            </a:rPr>
                            <m:t>−</m:t>
                          </m:r>
                          <m:r>
                            <a:rPr lang="en-US" b="0" i="1" smtClean="0">
                              <a:solidFill>
                                <a:schemeClr val="tx1"/>
                              </a:solidFill>
                              <a:effectLst/>
                              <a:latin typeface="Cambria Math"/>
                            </a:rPr>
                            <m:t> </m:t>
                          </m:r>
                          <m:f>
                            <m:fPr>
                              <m:ctrlPr>
                                <a:rPr lang="en-US" b="0" i="1">
                                  <a:solidFill>
                                    <a:schemeClr val="tx1"/>
                                  </a:solidFill>
                                  <a:effectLst/>
                                  <a:latin typeface="Cambria Math"/>
                                </a:rPr>
                              </m:ctrlPr>
                            </m:fPr>
                            <m:num>
                              <m:sSup>
                                <m:sSupPr>
                                  <m:ctrlPr>
                                    <a:rPr lang="en-US" b="0" i="1">
                                      <a:solidFill>
                                        <a:schemeClr val="tx1"/>
                                      </a:solidFill>
                                      <a:effectLst/>
                                      <a:latin typeface="Cambria Math"/>
                                    </a:rPr>
                                  </m:ctrlPr>
                                </m:sSupPr>
                                <m:e>
                                  <m:d>
                                    <m:dPr>
                                      <m:ctrlPr>
                                        <a:rPr lang="en-US" b="0" i="1">
                                          <a:solidFill>
                                            <a:schemeClr val="tx1"/>
                                          </a:solidFill>
                                          <a:effectLst/>
                                          <a:latin typeface="Cambria Math"/>
                                        </a:rPr>
                                      </m:ctrlPr>
                                    </m:dPr>
                                    <m:e>
                                      <m:sSub>
                                        <m:sSubPr>
                                          <m:ctrlPr>
                                            <a:rPr lang="en-US" i="1">
                                              <a:latin typeface="Cambria Math"/>
                                            </a:rPr>
                                          </m:ctrlPr>
                                        </m:sSubPr>
                                        <m:e>
                                          <m:d>
                                            <m:dPr>
                                              <m:begChr m:val=""/>
                                              <m:endChr m:val="|"/>
                                              <m:ctrlPr>
                                                <a:rPr lang="en-US" i="1">
                                                  <a:latin typeface="Cambria Math"/>
                                                </a:rPr>
                                              </m:ctrlPr>
                                            </m:dPr>
                                            <m:e>
                                              <m:f>
                                                <m:fPr>
                                                  <m:ctrlPr>
                                                    <a:rPr lang="en-US" i="1">
                                                      <a:latin typeface="Cambria Math"/>
                                                    </a:rPr>
                                                  </m:ctrlPr>
                                                </m:fPr>
                                                <m:num>
                                                  <m:r>
                                                    <a:rPr lang="en-US">
                                                      <a:latin typeface="Cambria Math"/>
                                                    </a:rPr>
                                                    <m:t>𝜕</m:t>
                                                  </m:r>
                                                  <m:sSub>
                                                    <m:sSubPr>
                                                      <m:ctrlPr>
                                                        <a:rPr lang="en-US" i="1">
                                                          <a:latin typeface="Cambria Math"/>
                                                        </a:rPr>
                                                      </m:ctrlPr>
                                                    </m:sSubPr>
                                                    <m:e>
                                                      <m:r>
                                                        <a:rPr lang="en-US">
                                                          <a:latin typeface="Cambria Math"/>
                                                        </a:rPr>
                                                        <m:t>𝐾</m:t>
                                                      </m:r>
                                                    </m:e>
                                                    <m:sub>
                                                      <m:r>
                                                        <m:rPr>
                                                          <m:sty m:val="p"/>
                                                        </m:rPr>
                                                        <a:rPr lang="en-US">
                                                          <a:latin typeface="Cambria Math"/>
                                                        </a:rPr>
                                                        <m:t>Delta</m:t>
                                                      </m:r>
                                                    </m:sub>
                                                  </m:sSub>
                                                </m:num>
                                                <m:den>
                                                  <m:r>
                                                    <a:rPr lang="en-US">
                                                      <a:latin typeface="Cambria Math"/>
                                                    </a:rPr>
                                                    <m:t>𝜕</m:t>
                                                  </m:r>
                                                  <m:r>
                                                    <a:rPr lang="en-US">
                                                      <a:latin typeface="Cambria Math"/>
                                                    </a:rPr>
                                                    <m:t>𝑥</m:t>
                                                  </m:r>
                                                </m:den>
                                              </m:f>
                                            </m:e>
                                          </m:d>
                                        </m:e>
                                        <m:sub>
                                          <m:r>
                                            <a:rPr lang="en-US">
                                              <a:latin typeface="Cambria Math"/>
                                            </a:rPr>
                                            <m:t>𝑥</m:t>
                                          </m:r>
                                          <m:r>
                                            <a:rPr lang="en-US">
                                              <a:latin typeface="Cambria Math"/>
                                            </a:rPr>
                                            <m:t>=</m:t>
                                          </m:r>
                                          <m:r>
                                            <a:rPr lang="en-US">
                                              <a:latin typeface="Cambria Math"/>
                                            </a:rPr>
                                            <m:t>𝑦</m:t>
                                          </m:r>
                                          <m:r>
                                            <a:rPr lang="en-US">
                                              <a:latin typeface="Cambria Math"/>
                                            </a:rPr>
                                            <m:t>=0</m:t>
                                          </m:r>
                                        </m:sub>
                                      </m:sSub>
                                      <m:d>
                                        <m:dPr>
                                          <m:ctrlPr>
                                            <a:rPr lang="en-US" i="1">
                                              <a:latin typeface="Cambria Math"/>
                                            </a:rPr>
                                          </m:ctrlPr>
                                        </m:dPr>
                                        <m:e>
                                          <m:r>
                                            <a:rPr lang="en-US" i="1">
                                              <a:latin typeface="Cambria Math"/>
                                            </a:rPr>
                                            <m:t>𝑥</m:t>
                                          </m:r>
                                          <m:r>
                                            <a:rPr lang="en-US" i="1">
                                              <a:latin typeface="Cambria Math"/>
                                            </a:rPr>
                                            <m:t>−</m:t>
                                          </m:r>
                                          <m:sSub>
                                            <m:sSubPr>
                                              <m:ctrlPr>
                                                <a:rPr lang="en-US" i="1">
                                                  <a:latin typeface="Cambria Math"/>
                                                </a:rPr>
                                              </m:ctrlPr>
                                            </m:sSubPr>
                                            <m:e>
                                              <m:r>
                                                <a:rPr lang="en-US" i="1">
                                                  <a:latin typeface="Cambria Math"/>
                                                </a:rPr>
                                                <m:t>𝑥</m:t>
                                              </m:r>
                                            </m:e>
                                            <m:sub>
                                              <m:r>
                                                <a:rPr lang="en-US" b="0" i="1" smtClean="0">
                                                  <a:latin typeface="Cambria Math"/>
                                                </a:rPr>
                                                <m:t>𝑟𝑒𝑠</m:t>
                                              </m:r>
                                            </m:sub>
                                          </m:sSub>
                                        </m:e>
                                      </m:d>
                                    </m:e>
                                  </m:d>
                                </m:e>
                                <m:sup>
                                  <m:r>
                                    <a:rPr lang="en-US" b="0" i="1">
                                      <a:solidFill>
                                        <a:schemeClr val="tx1"/>
                                      </a:solidFill>
                                      <a:effectLst/>
                                      <a:latin typeface="Cambria Math"/>
                                    </a:rPr>
                                    <m:t>2</m:t>
                                  </m:r>
                                </m:sup>
                              </m:sSup>
                            </m:num>
                            <m:den>
                              <m:r>
                                <a:rPr lang="en-US" b="0" i="1">
                                  <a:solidFill>
                                    <a:schemeClr val="tx1"/>
                                  </a:solidFill>
                                  <a:effectLst/>
                                  <a:latin typeface="Cambria Math"/>
                                </a:rPr>
                                <m:t>2 </m:t>
                              </m:r>
                              <m:sSup>
                                <m:sSupPr>
                                  <m:ctrlPr>
                                    <a:rPr lang="en-US" b="0" i="1">
                                      <a:solidFill>
                                        <a:schemeClr val="tx1"/>
                                      </a:solidFill>
                                      <a:effectLst/>
                                      <a:latin typeface="Cambria Math"/>
                                    </a:rPr>
                                  </m:ctrlPr>
                                </m:sSupPr>
                                <m:e>
                                  <m:sSubSup>
                                    <m:sSubSupPr>
                                      <m:ctrlPr>
                                        <a:rPr lang="en-US" b="0" i="1">
                                          <a:solidFill>
                                            <a:schemeClr val="tx1"/>
                                          </a:solidFill>
                                          <a:effectLst/>
                                          <a:latin typeface="Cambria Math"/>
                                        </a:rPr>
                                      </m:ctrlPr>
                                    </m:sSubSupPr>
                                    <m:e>
                                      <m:r>
                                        <a:rPr lang="en-US" b="0" i="1">
                                          <a:solidFill>
                                            <a:schemeClr val="tx1"/>
                                          </a:solidFill>
                                          <a:effectLst/>
                                          <a:latin typeface="Cambria Math"/>
                                          <a:ea typeface="Cambria Math"/>
                                        </a:rPr>
                                        <m:t>𝜎</m:t>
                                      </m:r>
                                    </m:e>
                                    <m:sub>
                                      <m:r>
                                        <a:rPr lang="en-US" b="0" i="1">
                                          <a:solidFill>
                                            <a:schemeClr val="tx1"/>
                                          </a:solidFill>
                                          <a:effectLst/>
                                          <a:latin typeface="Cambria Math"/>
                                        </a:rPr>
                                        <m:t>𝐾</m:t>
                                      </m:r>
                                    </m:sub>
                                    <m:sup/>
                                  </m:sSubSup>
                                </m:e>
                                <m:sup>
                                  <m:r>
                                    <a:rPr lang="en-US" b="0" i="1">
                                      <a:solidFill>
                                        <a:schemeClr val="tx1"/>
                                      </a:solidFill>
                                      <a:effectLst/>
                                      <a:latin typeface="Cambria Math"/>
                                    </a:rPr>
                                    <m:t>2</m:t>
                                  </m:r>
                                </m:sup>
                              </m:sSup>
                            </m:den>
                          </m:f>
                        </m:sup>
                      </m:sSup>
                      <m:r>
                        <a:rPr lang="en-US" b="0" i="1" smtClean="0">
                          <a:solidFill>
                            <a:schemeClr val="tx1"/>
                          </a:solidFill>
                          <a:effectLst/>
                          <a:latin typeface="Cambria Math"/>
                        </a:rPr>
                        <m:t>+</m:t>
                      </m:r>
                      <m:sSub>
                        <m:sSubPr>
                          <m:ctrlPr>
                            <a:rPr lang="en-US" i="1">
                              <a:latin typeface="Cambria Math"/>
                            </a:rPr>
                          </m:ctrlPr>
                        </m:sSubPr>
                        <m:e>
                          <m:r>
                            <a:rPr lang="en-US" i="1">
                              <a:latin typeface="Cambria Math"/>
                            </a:rPr>
                            <m:t>𝐸</m:t>
                          </m:r>
                        </m:e>
                        <m:sub>
                          <m:r>
                            <a:rPr lang="en-US" i="1">
                              <a:latin typeface="Cambria Math"/>
                            </a:rPr>
                            <m:t>𝑥𝑟𝑎𝑦</m:t>
                          </m:r>
                          <m:r>
                            <a:rPr lang="en-US" i="1">
                              <a:latin typeface="Cambria Math"/>
                            </a:rPr>
                            <m:t>,</m:t>
                          </m:r>
                          <m:r>
                            <a:rPr lang="en-US" b="0" i="1" smtClean="0">
                              <a:latin typeface="Cambria Math"/>
                            </a:rPr>
                            <m:t>𝑏𝑔</m:t>
                          </m:r>
                        </m:sub>
                      </m:sSub>
                    </m:oMath>
                  </m:oMathPara>
                </a14:m>
                <a:endParaRPr lang="en-US" dirty="0">
                  <a:effectLst/>
                </a:endParaRPr>
              </a:p>
            </p:txBody>
          </p:sp>
        </mc:Choice>
        <mc:Fallback xmlns="">
          <p:sp>
            <p:nvSpPr>
              <p:cNvPr id="9" name="TextBox 3"/>
              <p:cNvSpPr txBox="1">
                <a:spLocks noRot="1" noChangeAspect="1" noMove="1" noResize="1" noEditPoints="1" noAdjustHandles="1" noChangeArrowheads="1" noChangeShapeType="1" noTextEdit="1"/>
              </p:cNvSpPr>
              <p:nvPr/>
            </p:nvSpPr>
            <p:spPr>
              <a:xfrm>
                <a:off x="762000" y="4869959"/>
                <a:ext cx="3276600" cy="606641"/>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3"/>
              <p:cNvSpPr txBox="1"/>
              <p:nvPr/>
            </p:nvSpPr>
            <p:spPr>
              <a:xfrm>
                <a:off x="5703093" y="5735125"/>
                <a:ext cx="1600200" cy="886140"/>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14:m>
                  <m:oMath xmlns:m="http://schemas.openxmlformats.org/officeDocument/2006/math">
                    <m:sSub>
                      <m:sSubPr>
                        <m:ctrlPr>
                          <a:rPr lang="en-US" sz="1000" b="0" i="1" smtClean="0">
                            <a:latin typeface="Cambria Math"/>
                          </a:rPr>
                        </m:ctrlPr>
                      </m:sSubPr>
                      <m:e>
                        <m:r>
                          <a:rPr lang="en-US" sz="1000" b="0" i="1">
                            <a:latin typeface="Cambria Math"/>
                          </a:rPr>
                          <m:t>𝑘</m:t>
                        </m:r>
                      </m:e>
                      <m:sub>
                        <m:r>
                          <a:rPr lang="en-US" sz="1000" b="0" i="1">
                            <a:latin typeface="Cambria Math"/>
                          </a:rPr>
                          <m:t>𝑦</m:t>
                        </m:r>
                      </m:sub>
                    </m:sSub>
                    <m:r>
                      <a:rPr lang="en-US" sz="1000" b="0" i="1">
                        <a:latin typeface="Cambria Math"/>
                      </a:rPr>
                      <m:t>        </m:t>
                    </m:r>
                    <m:r>
                      <a:rPr lang="en-US" sz="1000" b="0" i="1">
                        <a:solidFill>
                          <a:schemeClr val="tx1"/>
                        </a:solidFill>
                        <a:effectLst/>
                        <a:latin typeface="Cambria Math"/>
                      </a:rPr>
                      <m:t>=   152</m:t>
                    </m:r>
                  </m:oMath>
                </a14:m>
                <a:r>
                  <a:rPr lang="en-US" sz="1000" dirty="0"/>
                  <a:t> </a:t>
                </a:r>
                <a:r>
                  <a:rPr lang="en-US" sz="1000" dirty="0" smtClean="0"/>
                  <a:t>m</a:t>
                </a:r>
                <a:r>
                  <a:rPr lang="en-US" sz="1000" baseline="30000" dirty="0" smtClean="0"/>
                  <a:t>-1</a:t>
                </a:r>
                <a:endParaRPr lang="en-US" sz="1000" baseline="0" dirty="0"/>
              </a:p>
              <a:p>
                <a:pPr marL="0" marR="0" indent="0" algn="l"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000" b="0" i="1">
                            <a:solidFill>
                              <a:schemeClr val="tx1"/>
                            </a:solidFill>
                            <a:effectLst/>
                            <a:latin typeface="Cambria Math"/>
                          </a:rPr>
                        </m:ctrlPr>
                      </m:sSubPr>
                      <m:e>
                        <m:r>
                          <a:rPr lang="en-US" sz="1000" b="0" i="1">
                            <a:solidFill>
                              <a:schemeClr val="tx1"/>
                            </a:solidFill>
                            <a:effectLst/>
                            <a:latin typeface="Cambria Math"/>
                          </a:rPr>
                          <m:t>𝑦</m:t>
                        </m:r>
                      </m:e>
                      <m:sub>
                        <m:r>
                          <a:rPr lang="en-US" sz="1000" b="0" i="1" smtClean="0">
                            <a:solidFill>
                              <a:schemeClr val="tx1"/>
                            </a:solidFill>
                            <a:effectLst/>
                            <a:latin typeface="Cambria Math"/>
                          </a:rPr>
                          <m:t>𝑟𝑒𝑠</m:t>
                        </m:r>
                      </m:sub>
                    </m:sSub>
                    <m:r>
                      <a:rPr lang="en-US" sz="1000" b="0" i="1">
                        <a:solidFill>
                          <a:schemeClr val="tx1"/>
                        </a:solidFill>
                        <a:effectLst/>
                        <a:latin typeface="Cambria Math"/>
                      </a:rPr>
                      <m:t>     =−181.8</m:t>
                    </m:r>
                  </m:oMath>
                </a14:m>
                <a:r>
                  <a:rPr lang="en-US" sz="1000" dirty="0">
                    <a:solidFill>
                      <a:schemeClr val="tx1"/>
                    </a:solidFill>
                    <a:effectLst/>
                  </a:rPr>
                  <a:t> µm</a:t>
                </a:r>
                <a:endParaRPr lang="en-US" sz="1000" dirty="0">
                  <a:effectLst/>
                </a:endParaRPr>
              </a:p>
              <a:p>
                <a:pPr marL="0" marR="0" indent="0" algn="l"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000" b="0" i="1">
                            <a:solidFill>
                              <a:schemeClr val="tx1"/>
                            </a:solidFill>
                            <a:effectLst/>
                            <a:latin typeface="Cambria Math"/>
                          </a:rPr>
                        </m:ctrlPr>
                      </m:sSubPr>
                      <m:e>
                        <m:r>
                          <a:rPr lang="en-US" sz="1000" b="0" i="1">
                            <a:solidFill>
                              <a:schemeClr val="tx1"/>
                            </a:solidFill>
                            <a:effectLst/>
                            <a:latin typeface="Cambria Math"/>
                          </a:rPr>
                          <m:t>𝐸</m:t>
                        </m:r>
                      </m:e>
                      <m:sub>
                        <m:r>
                          <a:rPr lang="en-US" sz="1000" b="0" i="1">
                            <a:solidFill>
                              <a:schemeClr val="tx1"/>
                            </a:solidFill>
                            <a:effectLst/>
                            <a:latin typeface="Cambria Math"/>
                          </a:rPr>
                          <m:t>𝑥𝑟𝑎𝑦</m:t>
                        </m:r>
                        <m:r>
                          <a:rPr lang="en-US" sz="1000" b="0" i="1">
                            <a:solidFill>
                              <a:schemeClr val="tx1"/>
                            </a:solidFill>
                            <a:effectLst/>
                            <a:latin typeface="Cambria Math"/>
                          </a:rPr>
                          <m:t>,0</m:t>
                        </m:r>
                      </m:sub>
                    </m:sSub>
                    <m:r>
                      <a:rPr lang="en-US" sz="1000" b="0" i="1">
                        <a:solidFill>
                          <a:schemeClr val="tx1"/>
                        </a:solidFill>
                        <a:effectLst/>
                        <a:latin typeface="Cambria Math"/>
                      </a:rPr>
                      <m:t>=        0.378 </m:t>
                    </m:r>
                  </m:oMath>
                </a14:m>
                <a:r>
                  <a:rPr lang="en-US" sz="1000" dirty="0" err="1">
                    <a:solidFill>
                      <a:schemeClr val="tx1"/>
                    </a:solidFill>
                    <a:effectLst/>
                  </a:rPr>
                  <a:t>mJ</a:t>
                </a:r>
                <a:endParaRPr lang="en-US" sz="1000" dirty="0">
                  <a:solidFill>
                    <a:schemeClr val="tx1"/>
                  </a:solidFill>
                  <a:effectLst/>
                </a:endParaRPr>
              </a:p>
              <a:p>
                <a:pPr marL="0" marR="0" indent="0" algn="l"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000" b="0" i="1">
                            <a:solidFill>
                              <a:schemeClr val="tx1"/>
                            </a:solidFill>
                            <a:effectLst/>
                            <a:latin typeface="Cambria Math"/>
                          </a:rPr>
                        </m:ctrlPr>
                      </m:sSubPr>
                      <m:e>
                        <m:r>
                          <a:rPr lang="en-US" sz="1000" b="0" i="1">
                            <a:solidFill>
                              <a:schemeClr val="tx1"/>
                            </a:solidFill>
                            <a:effectLst/>
                            <a:latin typeface="Cambria Math"/>
                          </a:rPr>
                          <m:t>𝐾</m:t>
                        </m:r>
                      </m:e>
                      <m:sub>
                        <m:r>
                          <a:rPr lang="en-US" sz="1000" b="0" i="1">
                            <a:solidFill>
                              <a:schemeClr val="tx1"/>
                            </a:solidFill>
                            <a:effectLst/>
                            <a:latin typeface="Cambria Math"/>
                          </a:rPr>
                          <m:t>𝑟𝑒𝑠</m:t>
                        </m:r>
                      </m:sub>
                    </m:sSub>
                    <m:r>
                      <a:rPr lang="en-US" sz="1000" b="0" i="1">
                        <a:solidFill>
                          <a:schemeClr val="tx1"/>
                        </a:solidFill>
                        <a:effectLst/>
                        <a:latin typeface="Cambria Math"/>
                      </a:rPr>
                      <m:t>     =        3.372</m:t>
                    </m:r>
                  </m:oMath>
                </a14:m>
                <a:r>
                  <a:rPr lang="en-US" sz="1000" dirty="0">
                    <a:solidFill>
                      <a:schemeClr val="tx1"/>
                    </a:solidFill>
                    <a:effectLst/>
                  </a:rPr>
                  <a:t>  </a:t>
                </a:r>
                <a:endParaRPr lang="en-US" sz="1000" dirty="0">
                  <a:effectLst/>
                </a:endParaRPr>
              </a:p>
              <a:p>
                <a:pPr marL="0" marR="0" indent="0" algn="l"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000" b="0" i="1">
                            <a:solidFill>
                              <a:schemeClr val="tx1"/>
                            </a:solidFill>
                            <a:effectLst/>
                            <a:latin typeface="Cambria Math"/>
                          </a:rPr>
                        </m:ctrlPr>
                      </m:sSubPr>
                      <m:e>
                        <m:r>
                          <a:rPr lang="en-US" sz="1000" b="0" i="1">
                            <a:solidFill>
                              <a:schemeClr val="tx1"/>
                            </a:solidFill>
                            <a:effectLst/>
                            <a:latin typeface="Cambria Math"/>
                            <a:ea typeface="Cambria Math"/>
                          </a:rPr>
                          <m:t>𝜎</m:t>
                        </m:r>
                      </m:e>
                      <m:sub>
                        <m:r>
                          <a:rPr lang="en-US" sz="1000" b="0" i="1">
                            <a:solidFill>
                              <a:schemeClr val="tx1"/>
                            </a:solidFill>
                            <a:effectLst/>
                            <a:latin typeface="Cambria Math"/>
                          </a:rPr>
                          <m:t>𝐾</m:t>
                        </m:r>
                      </m:sub>
                    </m:sSub>
                    <m:r>
                      <a:rPr lang="en-US" sz="1000" b="0" i="1">
                        <a:solidFill>
                          <a:schemeClr val="tx1"/>
                        </a:solidFill>
                        <a:effectLst/>
                        <a:latin typeface="Cambria Math"/>
                      </a:rPr>
                      <m:t>       </m:t>
                    </m:r>
                    <m:r>
                      <a:rPr lang="en-US" sz="1000" b="0" i="1" smtClean="0">
                        <a:solidFill>
                          <a:schemeClr val="tx1"/>
                        </a:solidFill>
                        <a:effectLst/>
                        <a:latin typeface="Cambria Math"/>
                      </a:rPr>
                      <m:t> </m:t>
                    </m:r>
                    <m:r>
                      <a:rPr lang="en-US" sz="1000" b="0" i="1">
                        <a:solidFill>
                          <a:schemeClr val="tx1"/>
                        </a:solidFill>
                        <a:effectLst/>
                        <a:latin typeface="Cambria Math"/>
                      </a:rPr>
                      <m:t>=         0.00946</m:t>
                    </m:r>
                  </m:oMath>
                </a14:m>
                <a:r>
                  <a:rPr lang="en-US" sz="1000" dirty="0">
                    <a:solidFill>
                      <a:schemeClr val="tx1"/>
                    </a:solidFill>
                    <a:effectLst/>
                  </a:rPr>
                  <a:t> </a:t>
                </a:r>
                <a:endParaRPr lang="en-US" sz="1000" dirty="0">
                  <a:effectLst/>
                </a:endParaRPr>
              </a:p>
            </p:txBody>
          </p:sp>
        </mc:Choice>
        <mc:Fallback xmlns="">
          <p:sp>
            <p:nvSpPr>
              <p:cNvPr id="10" name="TextBox 3"/>
              <p:cNvSpPr txBox="1">
                <a:spLocks noRot="1" noChangeAspect="1" noMove="1" noResize="1" noEditPoints="1" noAdjustHandles="1" noChangeArrowheads="1" noChangeShapeType="1" noTextEdit="1"/>
              </p:cNvSpPr>
              <p:nvPr/>
            </p:nvSpPr>
            <p:spPr>
              <a:xfrm>
                <a:off x="5703093" y="5735125"/>
                <a:ext cx="1600200" cy="886140"/>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3"/>
              <p:cNvSpPr txBox="1"/>
              <p:nvPr/>
            </p:nvSpPr>
            <p:spPr>
              <a:xfrm>
                <a:off x="1523999" y="5460691"/>
                <a:ext cx="2590801" cy="1160574"/>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14:m>
                  <m:oMath xmlns:m="http://schemas.openxmlformats.org/officeDocument/2006/math">
                    <m:sSub>
                      <m:sSubPr>
                        <m:ctrlPr>
                          <a:rPr lang="en-US" sz="1000" i="1" smtClean="0">
                            <a:latin typeface="Cambria Math"/>
                          </a:rPr>
                        </m:ctrlPr>
                      </m:sSubPr>
                      <m:e>
                        <m:d>
                          <m:dPr>
                            <m:begChr m:val=""/>
                            <m:endChr m:val="|"/>
                            <m:ctrlPr>
                              <a:rPr lang="en-US" sz="1000" i="1">
                                <a:latin typeface="Cambria Math"/>
                              </a:rPr>
                            </m:ctrlPr>
                          </m:dPr>
                          <m:e>
                            <m:f>
                              <m:fPr>
                                <m:ctrlPr>
                                  <a:rPr lang="en-US" sz="1000" i="1">
                                    <a:latin typeface="Cambria Math"/>
                                  </a:rPr>
                                </m:ctrlPr>
                              </m:fPr>
                              <m:num>
                                <m:r>
                                  <a:rPr lang="en-US" sz="1000">
                                    <a:latin typeface="Cambria Math"/>
                                  </a:rPr>
                                  <m:t>𝜕</m:t>
                                </m:r>
                                <m:sSub>
                                  <m:sSubPr>
                                    <m:ctrlPr>
                                      <a:rPr lang="en-US" sz="1000" i="1">
                                        <a:latin typeface="Cambria Math"/>
                                      </a:rPr>
                                    </m:ctrlPr>
                                  </m:sSubPr>
                                  <m:e>
                                    <m:r>
                                      <a:rPr lang="en-US" sz="1000">
                                        <a:latin typeface="Cambria Math"/>
                                      </a:rPr>
                                      <m:t>𝐾</m:t>
                                    </m:r>
                                  </m:e>
                                  <m:sub>
                                    <m:r>
                                      <m:rPr>
                                        <m:sty m:val="p"/>
                                      </m:rPr>
                                      <a:rPr lang="en-US" sz="1000">
                                        <a:latin typeface="Cambria Math"/>
                                      </a:rPr>
                                      <m:t>Delta</m:t>
                                    </m:r>
                                  </m:sub>
                                </m:sSub>
                              </m:num>
                              <m:den>
                                <m:r>
                                  <a:rPr lang="en-US" sz="1000">
                                    <a:latin typeface="Cambria Math"/>
                                  </a:rPr>
                                  <m:t>𝜕</m:t>
                                </m:r>
                                <m:r>
                                  <a:rPr lang="en-US" sz="1000">
                                    <a:latin typeface="Cambria Math"/>
                                  </a:rPr>
                                  <m:t>𝑥</m:t>
                                </m:r>
                              </m:den>
                            </m:f>
                          </m:e>
                        </m:d>
                      </m:e>
                      <m:sub>
                        <m:r>
                          <a:rPr lang="en-US" sz="1000">
                            <a:latin typeface="Cambria Math"/>
                          </a:rPr>
                          <m:t>𝑥</m:t>
                        </m:r>
                        <m:r>
                          <a:rPr lang="en-US" sz="1000">
                            <a:latin typeface="Cambria Math"/>
                          </a:rPr>
                          <m:t>=</m:t>
                        </m:r>
                        <m:r>
                          <a:rPr lang="en-US" sz="1000">
                            <a:latin typeface="Cambria Math"/>
                          </a:rPr>
                          <m:t>𝑦</m:t>
                        </m:r>
                        <m:r>
                          <a:rPr lang="en-US" sz="1000">
                            <a:latin typeface="Cambria Math"/>
                          </a:rPr>
                          <m:t>=0</m:t>
                        </m:r>
                      </m:sub>
                    </m:sSub>
                    <m:r>
                      <a:rPr lang="en-US" sz="1000" b="0" i="1">
                        <a:latin typeface="Cambria Math"/>
                      </a:rPr>
                      <m:t>  </m:t>
                    </m:r>
                    <m:r>
                      <a:rPr lang="en-US" sz="1000" b="0" i="1">
                        <a:solidFill>
                          <a:schemeClr val="tx1"/>
                        </a:solidFill>
                        <a:effectLst/>
                        <a:latin typeface="Cambria Math"/>
                      </a:rPr>
                      <m:t>=   </m:t>
                    </m:r>
                    <m:r>
                      <a:rPr lang="en-US" sz="1000" b="0" i="1" smtClean="0">
                        <a:solidFill>
                          <a:schemeClr val="tx1"/>
                        </a:solidFill>
                        <a:effectLst/>
                        <a:latin typeface="Cambria Math"/>
                      </a:rPr>
                      <m:t>     </m:t>
                    </m:r>
                  </m:oMath>
                </a14:m>
                <a:r>
                  <a:rPr lang="en-US" sz="1000" dirty="0" smtClean="0"/>
                  <a:t> </a:t>
                </a:r>
                <a14:m>
                  <m:oMath xmlns:m="http://schemas.openxmlformats.org/officeDocument/2006/math">
                    <m:r>
                      <m:rPr>
                        <m:nor/>
                      </m:rPr>
                      <a:rPr lang="en-US" sz="1000" b="0" i="0" dirty="0" smtClean="0"/>
                      <m:t>8</m:t>
                    </m:r>
                    <m:r>
                      <m:rPr>
                        <m:nor/>
                      </m:rPr>
                      <a:rPr lang="en-US" sz="1000" dirty="0"/>
                      <m:t>.</m:t>
                    </m:r>
                    <m:r>
                      <m:rPr>
                        <m:nor/>
                      </m:rPr>
                      <a:rPr lang="en-US" sz="1000" b="0" i="0" dirty="0" smtClean="0"/>
                      <m:t>0</m:t>
                    </m:r>
                    <m:r>
                      <m:rPr>
                        <m:nor/>
                      </m:rPr>
                      <a:rPr lang="en-US" sz="1000" dirty="0"/>
                      <m:t>5 </m:t>
                    </m:r>
                    <m:r>
                      <a:rPr lang="en-US" sz="1000" dirty="0">
                        <a:latin typeface="Cambria Math"/>
                      </a:rPr>
                      <m:t>×</m:t>
                    </m:r>
                    <m:sSup>
                      <m:sSupPr>
                        <m:ctrlPr>
                          <a:rPr lang="en-US" sz="1000" i="1" dirty="0">
                            <a:latin typeface="Cambria Math"/>
                          </a:rPr>
                        </m:ctrlPr>
                      </m:sSupPr>
                      <m:e>
                        <m:r>
                          <a:rPr lang="en-US" sz="1000" dirty="0">
                            <a:latin typeface="Cambria Math"/>
                          </a:rPr>
                          <m:t>10</m:t>
                        </m:r>
                      </m:e>
                      <m:sup>
                        <m:r>
                          <a:rPr lang="en-US" sz="1000" dirty="0">
                            <a:latin typeface="Cambria Math"/>
                          </a:rPr>
                          <m:t>−5</m:t>
                        </m:r>
                      </m:sup>
                    </m:sSup>
                    <m:r>
                      <m:rPr>
                        <m:nor/>
                      </m:rPr>
                      <a:rPr lang="en-US" sz="1000" dirty="0"/>
                      <m:t> /</m:t>
                    </m:r>
                    <m:r>
                      <m:rPr>
                        <m:sty m:val="p"/>
                      </m:rPr>
                      <a:rPr lang="el-GR" sz="1000" dirty="0">
                        <a:latin typeface="Cambria Math"/>
                      </a:rPr>
                      <m:t>μ</m:t>
                    </m:r>
                    <m:r>
                      <m:rPr>
                        <m:nor/>
                      </m:rPr>
                      <a:rPr lang="en-US" sz="1000" dirty="0"/>
                      <m:t>m</m:t>
                    </m:r>
                  </m:oMath>
                </a14:m>
                <a:endParaRPr lang="en-US" sz="1000" baseline="0" dirty="0"/>
              </a:p>
              <a:p>
                <a:pPr marL="0" marR="0" indent="0" algn="l"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000" b="0" i="1">
                            <a:solidFill>
                              <a:schemeClr val="tx1"/>
                            </a:solidFill>
                            <a:effectLst/>
                            <a:latin typeface="Cambria Math"/>
                          </a:rPr>
                        </m:ctrlPr>
                      </m:sSubPr>
                      <m:e>
                        <m:r>
                          <a:rPr lang="en-US" sz="1000" b="0" i="1" smtClean="0">
                            <a:solidFill>
                              <a:schemeClr val="tx1"/>
                            </a:solidFill>
                            <a:effectLst/>
                            <a:latin typeface="Cambria Math"/>
                          </a:rPr>
                          <m:t>𝑥</m:t>
                        </m:r>
                      </m:e>
                      <m:sub>
                        <m:r>
                          <a:rPr lang="en-US" sz="1000" b="0" i="1" smtClean="0">
                            <a:solidFill>
                              <a:schemeClr val="tx1"/>
                            </a:solidFill>
                            <a:effectLst/>
                            <a:latin typeface="Cambria Math"/>
                          </a:rPr>
                          <m:t>𝑟𝑒𝑠</m:t>
                        </m:r>
                      </m:sub>
                    </m:sSub>
                    <m:r>
                      <a:rPr lang="en-US" sz="1000" b="0" i="1">
                        <a:solidFill>
                          <a:schemeClr val="tx1"/>
                        </a:solidFill>
                        <a:effectLst/>
                        <a:latin typeface="Cambria Math"/>
                      </a:rPr>
                      <m:t>        </m:t>
                    </m:r>
                    <m:r>
                      <a:rPr lang="en-US" sz="1000" b="0" i="1" smtClean="0">
                        <a:solidFill>
                          <a:schemeClr val="tx1"/>
                        </a:solidFill>
                        <a:effectLst/>
                        <a:latin typeface="Cambria Math"/>
                      </a:rPr>
                      <m:t>          </m:t>
                    </m:r>
                    <m:r>
                      <a:rPr lang="en-US" sz="1000" b="0" i="1">
                        <a:solidFill>
                          <a:schemeClr val="tx1"/>
                        </a:solidFill>
                        <a:effectLst/>
                        <a:latin typeface="Cambria Math"/>
                      </a:rPr>
                      <m:t>=</m:t>
                    </m:r>
                    <m:r>
                      <a:rPr lang="en-US" sz="1000" b="0" i="1" smtClean="0">
                        <a:solidFill>
                          <a:schemeClr val="tx1"/>
                        </a:solidFill>
                        <a:effectLst/>
                        <a:latin typeface="Cambria Math"/>
                      </a:rPr>
                      <m:t>     26</m:t>
                    </m:r>
                  </m:oMath>
                </a14:m>
                <a:r>
                  <a:rPr lang="en-US" sz="1000" dirty="0" smtClean="0">
                    <a:solidFill>
                      <a:schemeClr val="tx1"/>
                    </a:solidFill>
                    <a:effectLst/>
                  </a:rPr>
                  <a:t> µm</a:t>
                </a:r>
                <a:endParaRPr lang="en-US" sz="1000" dirty="0">
                  <a:effectLst/>
                </a:endParaRPr>
              </a:p>
              <a:p>
                <a:pPr marL="0" marR="0" indent="0" algn="l"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000" b="0" i="1">
                            <a:solidFill>
                              <a:schemeClr val="tx1"/>
                            </a:solidFill>
                            <a:effectLst/>
                            <a:latin typeface="Cambria Math"/>
                          </a:rPr>
                        </m:ctrlPr>
                      </m:sSubPr>
                      <m:e>
                        <m:r>
                          <a:rPr lang="en-US" sz="1000" b="0" i="1">
                            <a:solidFill>
                              <a:schemeClr val="tx1"/>
                            </a:solidFill>
                            <a:effectLst/>
                            <a:latin typeface="Cambria Math"/>
                          </a:rPr>
                          <m:t>𝐸</m:t>
                        </m:r>
                      </m:e>
                      <m:sub>
                        <m:r>
                          <a:rPr lang="en-US" sz="1000" b="0" i="1">
                            <a:solidFill>
                              <a:schemeClr val="tx1"/>
                            </a:solidFill>
                            <a:effectLst/>
                            <a:latin typeface="Cambria Math"/>
                          </a:rPr>
                          <m:t>𝑥𝑟𝑎𝑦</m:t>
                        </m:r>
                        <m:r>
                          <a:rPr lang="en-US" sz="1000" b="0" i="1">
                            <a:solidFill>
                              <a:schemeClr val="tx1"/>
                            </a:solidFill>
                            <a:effectLst/>
                            <a:latin typeface="Cambria Math"/>
                          </a:rPr>
                          <m:t>,0</m:t>
                        </m:r>
                      </m:sub>
                    </m:sSub>
                    <m:r>
                      <a:rPr lang="en-US" sz="1000" b="0" i="1" smtClean="0">
                        <a:solidFill>
                          <a:schemeClr val="tx1"/>
                        </a:solidFill>
                        <a:effectLst/>
                        <a:latin typeface="Cambria Math"/>
                      </a:rPr>
                      <m:t>             </m:t>
                    </m:r>
                    <m:r>
                      <a:rPr lang="en-US" sz="1000" b="0" i="1">
                        <a:solidFill>
                          <a:schemeClr val="tx1"/>
                        </a:solidFill>
                        <a:effectLst/>
                        <a:latin typeface="Cambria Math"/>
                      </a:rPr>
                      <m:t>=        0.3</m:t>
                    </m:r>
                    <m:r>
                      <a:rPr lang="en-US" sz="1000" b="0" i="1" smtClean="0">
                        <a:solidFill>
                          <a:schemeClr val="tx1"/>
                        </a:solidFill>
                        <a:effectLst/>
                        <a:latin typeface="Cambria Math"/>
                      </a:rPr>
                      <m:t>72 </m:t>
                    </m:r>
                    <m:r>
                      <a:rPr lang="en-US" sz="1000" b="0" i="1">
                        <a:solidFill>
                          <a:schemeClr val="tx1"/>
                        </a:solidFill>
                        <a:effectLst/>
                        <a:latin typeface="Cambria Math"/>
                      </a:rPr>
                      <m:t> </m:t>
                    </m:r>
                  </m:oMath>
                </a14:m>
                <a:r>
                  <a:rPr lang="en-US" sz="1000" dirty="0" smtClean="0">
                    <a:solidFill>
                      <a:schemeClr val="tx1"/>
                    </a:solidFill>
                    <a:effectLst/>
                  </a:rPr>
                  <a:t>mJ</a:t>
                </a:r>
              </a:p>
              <a:p>
                <a:pPr>
                  <a:defRPr/>
                </a:pPr>
                <a14:m>
                  <m:oMath xmlns:m="http://schemas.openxmlformats.org/officeDocument/2006/math">
                    <m:sSub>
                      <m:sSubPr>
                        <m:ctrlPr>
                          <a:rPr lang="en-US" sz="1000" i="1">
                            <a:latin typeface="Cambria Math"/>
                          </a:rPr>
                        </m:ctrlPr>
                      </m:sSubPr>
                      <m:e>
                        <m:r>
                          <a:rPr lang="en-US" sz="1000" i="1">
                            <a:latin typeface="Cambria Math"/>
                          </a:rPr>
                          <m:t>𝐸</m:t>
                        </m:r>
                      </m:e>
                      <m:sub>
                        <m:r>
                          <a:rPr lang="en-US" sz="1000" i="1">
                            <a:latin typeface="Cambria Math"/>
                          </a:rPr>
                          <m:t>𝑥𝑟𝑎𝑦</m:t>
                        </m:r>
                        <m:r>
                          <a:rPr lang="en-US" sz="1000" i="1">
                            <a:latin typeface="Cambria Math"/>
                          </a:rPr>
                          <m:t>,</m:t>
                        </m:r>
                        <m:r>
                          <a:rPr lang="en-US" sz="1000" b="0" i="1" smtClean="0">
                            <a:latin typeface="Cambria Math"/>
                          </a:rPr>
                          <m:t>𝑏𝑔</m:t>
                        </m:r>
                      </m:sub>
                    </m:sSub>
                    <m:r>
                      <a:rPr lang="en-US" sz="1000" i="1">
                        <a:latin typeface="Cambria Math"/>
                      </a:rPr>
                      <m:t>           =      0.</m:t>
                    </m:r>
                    <m:r>
                      <a:rPr lang="en-US" sz="1000" b="0" i="1" smtClean="0">
                        <a:latin typeface="Cambria Math"/>
                      </a:rPr>
                      <m:t>020  </m:t>
                    </m:r>
                  </m:oMath>
                </a14:m>
                <a:r>
                  <a:rPr lang="en-US" sz="1000" dirty="0" err="1"/>
                  <a:t>mJ</a:t>
                </a:r>
                <a:endParaRPr lang="en-US" sz="1000" dirty="0">
                  <a:solidFill>
                    <a:schemeClr val="tx1"/>
                  </a:solidFill>
                  <a:effectLst/>
                </a:endParaRPr>
              </a:p>
              <a:p>
                <a:pPr marL="0" marR="0" indent="0" algn="l"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000" b="0" i="1">
                            <a:solidFill>
                              <a:schemeClr val="tx1"/>
                            </a:solidFill>
                            <a:effectLst/>
                            <a:latin typeface="Cambria Math"/>
                          </a:rPr>
                        </m:ctrlPr>
                      </m:sSubPr>
                      <m:e>
                        <m:r>
                          <a:rPr lang="en-US" sz="1000" b="0" i="1">
                            <a:solidFill>
                              <a:schemeClr val="tx1"/>
                            </a:solidFill>
                            <a:effectLst/>
                            <a:latin typeface="Cambria Math"/>
                          </a:rPr>
                          <m:t>𝐾</m:t>
                        </m:r>
                      </m:e>
                      <m:sub>
                        <m:r>
                          <a:rPr lang="en-US" sz="1000" b="0" i="1">
                            <a:solidFill>
                              <a:schemeClr val="tx1"/>
                            </a:solidFill>
                            <a:effectLst/>
                            <a:latin typeface="Cambria Math"/>
                          </a:rPr>
                          <m:t>𝑟𝑒𝑠</m:t>
                        </m:r>
                      </m:sub>
                    </m:sSub>
                    <m:r>
                      <a:rPr lang="en-US" sz="1000" b="0" i="1">
                        <a:solidFill>
                          <a:schemeClr val="tx1"/>
                        </a:solidFill>
                        <a:effectLst/>
                        <a:latin typeface="Cambria Math"/>
                      </a:rPr>
                      <m:t>     </m:t>
                    </m:r>
                    <m:r>
                      <a:rPr lang="en-US" sz="1000" b="0" i="1" smtClean="0">
                        <a:solidFill>
                          <a:schemeClr val="tx1"/>
                        </a:solidFill>
                        <a:effectLst/>
                        <a:latin typeface="Cambria Math"/>
                      </a:rPr>
                      <m:t>             </m:t>
                    </m:r>
                    <m:r>
                      <a:rPr lang="en-US" sz="1000" b="0" i="1">
                        <a:solidFill>
                          <a:schemeClr val="tx1"/>
                        </a:solidFill>
                        <a:effectLst/>
                        <a:latin typeface="Cambria Math"/>
                      </a:rPr>
                      <m:t>=        3.372</m:t>
                    </m:r>
                  </m:oMath>
                </a14:m>
                <a:r>
                  <a:rPr lang="en-US" sz="1000" dirty="0">
                    <a:solidFill>
                      <a:schemeClr val="tx1"/>
                    </a:solidFill>
                    <a:effectLst/>
                  </a:rPr>
                  <a:t>  </a:t>
                </a:r>
                <a:endParaRPr lang="en-US" sz="1000" dirty="0">
                  <a:effectLst/>
                </a:endParaRPr>
              </a:p>
              <a:p>
                <a:pPr marL="0" marR="0" indent="0" algn="l"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000" b="0" i="1">
                            <a:solidFill>
                              <a:schemeClr val="tx1"/>
                            </a:solidFill>
                            <a:effectLst/>
                            <a:latin typeface="Cambria Math"/>
                          </a:rPr>
                        </m:ctrlPr>
                      </m:sSubPr>
                      <m:e>
                        <m:r>
                          <a:rPr lang="en-US" sz="1000" b="0" i="1">
                            <a:solidFill>
                              <a:schemeClr val="tx1"/>
                            </a:solidFill>
                            <a:effectLst/>
                            <a:latin typeface="Cambria Math"/>
                            <a:ea typeface="Cambria Math"/>
                          </a:rPr>
                          <m:t>𝜎</m:t>
                        </m:r>
                      </m:e>
                      <m:sub>
                        <m:r>
                          <a:rPr lang="en-US" sz="1000" b="0" i="1">
                            <a:solidFill>
                              <a:schemeClr val="tx1"/>
                            </a:solidFill>
                            <a:effectLst/>
                            <a:latin typeface="Cambria Math"/>
                          </a:rPr>
                          <m:t>𝐾</m:t>
                        </m:r>
                      </m:sub>
                    </m:sSub>
                    <m:r>
                      <a:rPr lang="en-US" sz="1000" b="0" i="1">
                        <a:solidFill>
                          <a:schemeClr val="tx1"/>
                        </a:solidFill>
                        <a:effectLst/>
                        <a:latin typeface="Cambria Math"/>
                      </a:rPr>
                      <m:t>       </m:t>
                    </m:r>
                    <m:r>
                      <a:rPr lang="en-US" sz="1000" b="0" i="1" smtClean="0">
                        <a:solidFill>
                          <a:schemeClr val="tx1"/>
                        </a:solidFill>
                        <a:effectLst/>
                        <a:latin typeface="Cambria Math"/>
                      </a:rPr>
                      <m:t>              </m:t>
                    </m:r>
                    <m:r>
                      <a:rPr lang="en-US" sz="1000" b="0" i="1">
                        <a:solidFill>
                          <a:schemeClr val="tx1"/>
                        </a:solidFill>
                        <a:effectLst/>
                        <a:latin typeface="Cambria Math"/>
                      </a:rPr>
                      <m:t>=        0.00946</m:t>
                    </m:r>
                  </m:oMath>
                </a14:m>
                <a:r>
                  <a:rPr lang="en-US" sz="1000" dirty="0">
                    <a:solidFill>
                      <a:schemeClr val="tx1"/>
                    </a:solidFill>
                    <a:effectLst/>
                  </a:rPr>
                  <a:t> </a:t>
                </a:r>
                <a:endParaRPr lang="en-US" sz="1000" dirty="0">
                  <a:effectLst/>
                </a:endParaRPr>
              </a:p>
            </p:txBody>
          </p:sp>
        </mc:Choice>
        <mc:Fallback xmlns="">
          <p:sp>
            <p:nvSpPr>
              <p:cNvPr id="11" name="TextBox 3"/>
              <p:cNvSpPr txBox="1">
                <a:spLocks noRot="1" noChangeAspect="1" noMove="1" noResize="1" noEditPoints="1" noAdjustHandles="1" noChangeArrowheads="1" noChangeShapeType="1" noTextEdit="1"/>
              </p:cNvSpPr>
              <p:nvPr/>
            </p:nvSpPr>
            <p:spPr>
              <a:xfrm>
                <a:off x="1523999" y="5460691"/>
                <a:ext cx="2590801" cy="1160574"/>
              </a:xfrm>
              <a:prstGeom prst="rect">
                <a:avLst/>
              </a:prstGeom>
              <a:blipFill rotWithShape="1">
                <a:blip r:embed="rId7"/>
                <a:stretch>
                  <a:fillRect t="-39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971800" y="2911856"/>
                <a:ext cx="1206549" cy="246221"/>
              </a:xfrm>
              <a:prstGeom prst="rect">
                <a:avLst/>
              </a:prstGeom>
            </p:spPr>
            <p:txBody>
              <a:bodyPr wrap="none">
                <a:spAutoFit/>
              </a:bodyPr>
              <a:lstStyle/>
              <a:p>
                <a14:m>
                  <m:oMath xmlns:m="http://schemas.openxmlformats.org/officeDocument/2006/math">
                    <m:r>
                      <m:rPr>
                        <m:nor/>
                      </m:rPr>
                      <a:rPr lang="en-US" sz="1000" b="1" i="0" smtClean="0">
                        <a:latin typeface="+mj-lt"/>
                      </a:rPr>
                      <m:t>FWHM</m:t>
                    </m:r>
                    <m:r>
                      <a:rPr lang="en-US" sz="1000" b="1" i="1">
                        <a:latin typeface="Cambria Math"/>
                      </a:rPr>
                      <m:t>=</m:t>
                    </m:r>
                    <m:r>
                      <a:rPr lang="en-US" sz="1000" b="1" i="1" smtClean="0">
                        <a:latin typeface="Cambria Math"/>
                      </a:rPr>
                      <m:t>𝟐𝟕𝟕</m:t>
                    </m:r>
                  </m:oMath>
                </a14:m>
                <a:r>
                  <a:rPr lang="en-US" sz="1000" b="1" dirty="0">
                    <a:latin typeface="+mj-lt"/>
                  </a:rPr>
                  <a:t> µm</a:t>
                </a:r>
              </a:p>
            </p:txBody>
          </p:sp>
        </mc:Choice>
        <mc:Fallback xmlns="">
          <p:sp>
            <p:nvSpPr>
              <p:cNvPr id="17" name="Rectangle 16"/>
              <p:cNvSpPr>
                <a:spLocks noRot="1" noChangeAspect="1" noMove="1" noResize="1" noEditPoints="1" noAdjustHandles="1" noChangeArrowheads="1" noChangeShapeType="1" noTextEdit="1"/>
              </p:cNvSpPr>
              <p:nvPr/>
            </p:nvSpPr>
            <p:spPr>
              <a:xfrm>
                <a:off x="2971800" y="2911856"/>
                <a:ext cx="1206549" cy="246221"/>
              </a:xfrm>
              <a:prstGeom prst="rect">
                <a:avLst/>
              </a:prstGeom>
              <a:blipFill rotWithShape="1">
                <a:blip r:embed="rId8"/>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6019800" y="2911855"/>
                <a:ext cx="1283493" cy="246221"/>
              </a:xfrm>
              <a:prstGeom prst="rect">
                <a:avLst/>
              </a:prstGeom>
            </p:spPr>
            <p:txBody>
              <a:bodyPr wrap="none">
                <a:spAutoFit/>
              </a:bodyPr>
              <a:lstStyle/>
              <a:p>
                <a14:m>
                  <m:oMath xmlns:m="http://schemas.openxmlformats.org/officeDocument/2006/math">
                    <m:r>
                      <m:rPr>
                        <m:nor/>
                      </m:rPr>
                      <a:rPr lang="en-US" sz="1000" b="1" i="0" smtClean="0">
                        <a:latin typeface="+mj-lt"/>
                      </a:rPr>
                      <m:t>FWHM</m:t>
                    </m:r>
                    <m:r>
                      <a:rPr lang="en-US" sz="1000" b="1" i="1">
                        <a:latin typeface="Cambria Math"/>
                      </a:rPr>
                      <m:t>=</m:t>
                    </m:r>
                    <m:r>
                      <a:rPr lang="en-US" sz="1000" b="1" i="1" smtClean="0">
                        <a:latin typeface="Cambria Math"/>
                      </a:rPr>
                      <m:t>𝟏𝟎𝟕𝟒</m:t>
                    </m:r>
                  </m:oMath>
                </a14:m>
                <a:r>
                  <a:rPr lang="en-US" sz="1000" b="1" dirty="0">
                    <a:latin typeface="+mj-lt"/>
                  </a:rPr>
                  <a:t> µm</a:t>
                </a:r>
              </a:p>
            </p:txBody>
          </p:sp>
        </mc:Choice>
        <mc:Fallback xmlns="">
          <p:sp>
            <p:nvSpPr>
              <p:cNvPr id="24" name="Rectangle 23"/>
              <p:cNvSpPr>
                <a:spLocks noRot="1" noChangeAspect="1" noMove="1" noResize="1" noEditPoints="1" noAdjustHandles="1" noChangeArrowheads="1" noChangeShapeType="1" noTextEdit="1"/>
              </p:cNvSpPr>
              <p:nvPr/>
            </p:nvSpPr>
            <p:spPr>
              <a:xfrm>
                <a:off x="6019800" y="2911855"/>
                <a:ext cx="1283493" cy="246221"/>
              </a:xfrm>
              <a:prstGeom prst="rect">
                <a:avLst/>
              </a:prstGeom>
              <a:blipFill rotWithShape="1">
                <a:blip r:embed="rId9"/>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37038" y="1059959"/>
                <a:ext cx="2209800" cy="176651"/>
              </a:xfrm>
              <a:prstGeom prst="rect">
                <a:avLst/>
              </a:prstGeom>
              <a:noFill/>
            </p:spPr>
            <p:txBody>
              <a:bodyPr wrap="square" tIns="0" bIns="0" rtlCol="0">
                <a:spAutoFit/>
              </a:bodyPr>
              <a:lstStyle/>
              <a:p>
                <a14:m>
                  <m:oMath xmlns:m="http://schemas.openxmlformats.org/officeDocument/2006/math">
                    <m:sSub>
                      <m:sSubPr>
                        <m:ctrlPr>
                          <a:rPr lang="en-US" sz="1100" i="1">
                            <a:latin typeface="Cambria Math"/>
                          </a:rPr>
                        </m:ctrlPr>
                      </m:sSubPr>
                      <m:e>
                        <m:r>
                          <a:rPr lang="en-US" sz="1100">
                            <a:latin typeface="Cambria Math"/>
                          </a:rPr>
                          <m:t>𝐾</m:t>
                        </m:r>
                      </m:e>
                      <m:sub>
                        <m:r>
                          <m:rPr>
                            <m:sty m:val="p"/>
                          </m:rPr>
                          <a:rPr lang="en-US" sz="1100">
                            <a:latin typeface="Cambria Math"/>
                          </a:rPr>
                          <m:t>Delta</m:t>
                        </m:r>
                        <m:r>
                          <a:rPr lang="en-US" sz="1100" i="1">
                            <a:latin typeface="Cambria Math"/>
                          </a:rPr>
                          <m:t>,</m:t>
                        </m:r>
                        <m:r>
                          <a:rPr lang="en-US" sz="1100" b="0" i="1" smtClean="0">
                            <a:latin typeface="Cambria Math"/>
                          </a:rPr>
                          <m:t>𝑟𝑒𝑠</m:t>
                        </m:r>
                      </m:sub>
                    </m:sSub>
                  </m:oMath>
                </a14:m>
                <a:r>
                  <a:rPr lang="en-US" sz="1100" baseline="-25000" dirty="0" smtClean="0"/>
                  <a:t> </a:t>
                </a:r>
                <a:r>
                  <a:rPr lang="en-US" sz="1100" dirty="0" smtClean="0"/>
                  <a:t>/</a:t>
                </a:r>
                <a:r>
                  <a:rPr lang="en-US" sz="1100" dirty="0"/>
                  <a:t> </a:t>
                </a:r>
                <a14:m>
                  <m:oMath xmlns:m="http://schemas.openxmlformats.org/officeDocument/2006/math">
                    <m:sSub>
                      <m:sSubPr>
                        <m:ctrlPr>
                          <a:rPr lang="en-US" sz="1100" i="1">
                            <a:latin typeface="Cambria Math"/>
                          </a:rPr>
                        </m:ctrlPr>
                      </m:sSubPr>
                      <m:e>
                        <m:r>
                          <a:rPr lang="en-US" sz="1100">
                            <a:latin typeface="Cambria Math"/>
                          </a:rPr>
                          <m:t>𝐾</m:t>
                        </m:r>
                      </m:e>
                      <m:sub>
                        <m:r>
                          <m:rPr>
                            <m:sty m:val="p"/>
                          </m:rPr>
                          <a:rPr lang="en-US" sz="1100">
                            <a:latin typeface="Cambria Math"/>
                          </a:rPr>
                          <m:t>Delta</m:t>
                        </m:r>
                        <m:r>
                          <a:rPr lang="en-US" sz="1100" i="1">
                            <a:latin typeface="Cambria Math"/>
                          </a:rPr>
                          <m:t>,</m:t>
                        </m:r>
                        <m:r>
                          <a:rPr lang="en-US" sz="1100" b="0" i="1" smtClean="0">
                            <a:latin typeface="Cambria Math"/>
                          </a:rPr>
                          <m:t>𝑚𝑎𝑥</m:t>
                        </m:r>
                      </m:sub>
                    </m:sSub>
                  </m:oMath>
                </a14:m>
                <a:r>
                  <a:rPr lang="en-US" sz="1100" baseline="-25000" dirty="0" smtClean="0"/>
                  <a:t> </a:t>
                </a:r>
                <a:r>
                  <a:rPr lang="en-US" sz="1100" dirty="0" smtClean="0"/>
                  <a:t>   = 0.942</a:t>
                </a:r>
                <a:endParaRPr lang="en-US" sz="11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37038" y="1059959"/>
                <a:ext cx="2209800" cy="176651"/>
              </a:xfrm>
              <a:prstGeom prst="rect">
                <a:avLst/>
              </a:prstGeom>
              <a:blipFill rotWithShape="1">
                <a:blip r:embed="rId10"/>
                <a:stretch>
                  <a:fillRect t="-31034" b="-41379"/>
                </a:stretch>
              </a:blipFill>
            </p:spPr>
            <p:txBody>
              <a:bodyPr/>
              <a:lstStyle/>
              <a:p>
                <a:r>
                  <a:rPr lang="en-US">
                    <a:noFill/>
                  </a:rPr>
                  <a:t> </a:t>
                </a:r>
              </a:p>
            </p:txBody>
          </p:sp>
        </mc:Fallback>
      </mc:AlternateContent>
      <p:sp>
        <p:nvSpPr>
          <p:cNvPr id="15" name="Rectangle 14"/>
          <p:cNvSpPr/>
          <p:nvPr/>
        </p:nvSpPr>
        <p:spPr>
          <a:xfrm>
            <a:off x="7162800" y="1465903"/>
            <a:ext cx="1198575" cy="215444"/>
          </a:xfrm>
          <a:prstGeom prst="rect">
            <a:avLst/>
          </a:prstGeom>
          <a:ln>
            <a:noFill/>
          </a:ln>
        </p:spPr>
        <p:txBody>
          <a:bodyPr wrap="square">
            <a:spAutoFit/>
          </a:bodyPr>
          <a:lstStyle/>
          <a:p>
            <a:pPr algn="ctr"/>
            <a:r>
              <a:rPr lang="en-US" sz="800" dirty="0" smtClean="0"/>
              <a:t>LCLS MD 11/17/2015</a:t>
            </a:r>
            <a:endParaRPr lang="en-US" sz="800" dirty="0"/>
          </a:p>
        </p:txBody>
      </p:sp>
      <p:sp>
        <p:nvSpPr>
          <p:cNvPr id="16" name="Rectangle 15"/>
          <p:cNvSpPr/>
          <p:nvPr/>
        </p:nvSpPr>
        <p:spPr>
          <a:xfrm>
            <a:off x="3048000" y="1440959"/>
            <a:ext cx="1198575" cy="215444"/>
          </a:xfrm>
          <a:prstGeom prst="rect">
            <a:avLst/>
          </a:prstGeom>
          <a:ln>
            <a:noFill/>
          </a:ln>
        </p:spPr>
        <p:txBody>
          <a:bodyPr wrap="square">
            <a:spAutoFit/>
          </a:bodyPr>
          <a:lstStyle/>
          <a:p>
            <a:pPr algn="ctr"/>
            <a:r>
              <a:rPr lang="en-US" sz="800" dirty="0" smtClean="0"/>
              <a:t>LCLS MD 11/17/2015</a:t>
            </a:r>
            <a:endParaRPr lang="en-US" sz="800" dirty="0"/>
          </a:p>
        </p:txBody>
      </p:sp>
      <mc:AlternateContent xmlns:mc="http://schemas.openxmlformats.org/markup-compatibility/2006" xmlns:a14="http://schemas.microsoft.com/office/drawing/2010/main">
        <mc:Choice Requires="a14">
          <p:sp>
            <p:nvSpPr>
              <p:cNvPr id="18" name="TextBox 17"/>
              <p:cNvSpPr txBox="1"/>
              <p:nvPr/>
            </p:nvSpPr>
            <p:spPr>
              <a:xfrm>
                <a:off x="3772383" y="1059959"/>
                <a:ext cx="1153073" cy="2912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a:rPr>
                          </m:ctrlPr>
                        </m:sSubPr>
                        <m:e>
                          <m:r>
                            <m:rPr>
                              <m:sty m:val="p"/>
                            </m:rPr>
                            <a:rPr lang="en-US" sz="1200" b="0" i="0" smtClean="0">
                              <a:latin typeface="Cambria Math"/>
                            </a:rPr>
                            <m:t>E</m:t>
                          </m:r>
                        </m:e>
                        <m:sub>
                          <m:r>
                            <a:rPr lang="en-US" sz="1200" i="1">
                              <a:latin typeface="Cambria Math"/>
                            </a:rPr>
                            <m:t>𝑝</m:t>
                          </m:r>
                          <m:r>
                            <a:rPr lang="en-US" sz="1200" b="0" i="1" smtClean="0">
                              <a:latin typeface="Cambria Math"/>
                            </a:rPr>
                            <m:t>h</m:t>
                          </m:r>
                        </m:sub>
                      </m:sSub>
                      <m:r>
                        <a:rPr lang="en-US" sz="1200">
                          <a:latin typeface="Cambria Math"/>
                        </a:rPr>
                        <m:t>=</m:t>
                      </m:r>
                      <m:r>
                        <m:rPr>
                          <m:nor/>
                        </m:rPr>
                        <a:rPr lang="en-US" sz="1200" b="0" i="0" dirty="0" smtClean="0"/>
                        <m:t>530 </m:t>
                      </m:r>
                      <m:r>
                        <m:rPr>
                          <m:nor/>
                        </m:rPr>
                        <a:rPr lang="en-US" sz="1200" b="0" i="0" dirty="0" smtClean="0"/>
                        <m:t>eV</m:t>
                      </m:r>
                    </m:oMath>
                  </m:oMathPara>
                </a14:m>
                <a:endParaRPr lang="en-US" sz="1200" dirty="0"/>
              </a:p>
            </p:txBody>
          </p:sp>
        </mc:Choice>
        <mc:Fallback xmlns="">
          <p:sp>
            <p:nvSpPr>
              <p:cNvPr id="18" name="TextBox 17"/>
              <p:cNvSpPr txBox="1">
                <a:spLocks noRot="1" noChangeAspect="1" noMove="1" noResize="1" noEditPoints="1" noAdjustHandles="1" noChangeArrowheads="1" noChangeShapeType="1" noTextEdit="1"/>
              </p:cNvSpPr>
              <p:nvPr/>
            </p:nvSpPr>
            <p:spPr>
              <a:xfrm>
                <a:off x="3772383" y="1059959"/>
                <a:ext cx="1153073" cy="291298"/>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6781800" y="5734771"/>
                <a:ext cx="2173993" cy="246221"/>
              </a:xfrm>
              <a:prstGeom prst="rect">
                <a:avLst/>
              </a:prstGeom>
            </p:spPr>
            <p:txBody>
              <a:bodyPr wrap="none">
                <a:spAutoFit/>
              </a:bodyPr>
              <a:lstStyle/>
              <a:p>
                <a:r>
                  <a:rPr lang="en-US" sz="1000" dirty="0"/>
                  <a:t>[</a:t>
                </a:r>
                <a:r>
                  <a:rPr lang="en-US" sz="1000" dirty="0" smtClean="0"/>
                  <a:t>compare to </a:t>
                </a:r>
                <a14:m>
                  <m:oMath xmlns:m="http://schemas.openxmlformats.org/officeDocument/2006/math">
                    <m:r>
                      <a:rPr lang="en-US" sz="1000" i="1">
                        <a:latin typeface="Cambria Math"/>
                      </a:rPr>
                      <m:t>129.0</m:t>
                    </m:r>
                  </m:oMath>
                </a14:m>
                <a:r>
                  <a:rPr lang="en-US" sz="1000" dirty="0"/>
                  <a:t> </a:t>
                </a:r>
                <a:r>
                  <a:rPr lang="en-US" sz="1000" dirty="0" smtClean="0"/>
                  <a:t>m</a:t>
                </a:r>
                <a:r>
                  <a:rPr lang="en-US" sz="1000" baseline="30000" dirty="0" smtClean="0"/>
                  <a:t>-1</a:t>
                </a:r>
                <a:r>
                  <a:rPr lang="en-US" sz="1000" dirty="0" smtClean="0"/>
                  <a:t> from model]*</a:t>
                </a:r>
                <a:endParaRPr lang="en-US" sz="1000" dirty="0"/>
              </a:p>
            </p:txBody>
          </p:sp>
        </mc:Choice>
        <mc:Fallback xmlns="">
          <p:sp>
            <p:nvSpPr>
              <p:cNvPr id="2" name="Rectangle 1"/>
              <p:cNvSpPr>
                <a:spLocks noRot="1" noChangeAspect="1" noMove="1" noResize="1" noEditPoints="1" noAdjustHandles="1" noChangeArrowheads="1" noChangeShapeType="1" noTextEdit="1"/>
              </p:cNvSpPr>
              <p:nvPr/>
            </p:nvSpPr>
            <p:spPr>
              <a:xfrm>
                <a:off x="6781800" y="5734771"/>
                <a:ext cx="2173993" cy="246221"/>
              </a:xfrm>
              <a:prstGeom prst="rect">
                <a:avLst/>
              </a:prstGeom>
              <a:blipFill rotWithShape="1">
                <a:blip r:embed="rId12"/>
                <a:stretch>
                  <a:fillRect b="-10000"/>
                </a:stretch>
              </a:blipFill>
            </p:spPr>
            <p:txBody>
              <a:bodyPr/>
              <a:lstStyle/>
              <a:p>
                <a:r>
                  <a:rPr lang="en-US">
                    <a:noFill/>
                  </a:rPr>
                  <a:t> </a:t>
                </a:r>
              </a:p>
            </p:txBody>
          </p:sp>
        </mc:Fallback>
      </mc:AlternateContent>
      <p:sp>
        <p:nvSpPr>
          <p:cNvPr id="19" name="Rectangle 18"/>
          <p:cNvSpPr/>
          <p:nvPr/>
        </p:nvSpPr>
        <p:spPr>
          <a:xfrm>
            <a:off x="6409356" y="6649661"/>
            <a:ext cx="2201244" cy="215444"/>
          </a:xfrm>
          <a:prstGeom prst="rect">
            <a:avLst/>
          </a:prstGeom>
        </p:spPr>
        <p:txBody>
          <a:bodyPr wrap="none">
            <a:spAutoFit/>
          </a:bodyPr>
          <a:lstStyle/>
          <a:p>
            <a:r>
              <a:rPr lang="en-US" sz="800" dirty="0" smtClean="0"/>
              <a:t>*Alexander </a:t>
            </a:r>
            <a:r>
              <a:rPr lang="en-US" sz="800" dirty="0" err="1" smtClean="0"/>
              <a:t>Temnikh</a:t>
            </a:r>
            <a:r>
              <a:rPr lang="en-US" sz="800" dirty="0" smtClean="0"/>
              <a:t>, private communication</a:t>
            </a:r>
            <a:endParaRPr lang="en-US" sz="800" dirty="0"/>
          </a:p>
        </p:txBody>
      </p:sp>
      <p:sp>
        <p:nvSpPr>
          <p:cNvPr id="20" name="Rectangle 19"/>
          <p:cNvSpPr/>
          <p:nvPr/>
        </p:nvSpPr>
        <p:spPr>
          <a:xfrm>
            <a:off x="6062415" y="4744824"/>
            <a:ext cx="318723" cy="190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833315" y="4757523"/>
            <a:ext cx="318723" cy="190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84698" y="2872504"/>
            <a:ext cx="134573" cy="634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83752" y="2891554"/>
            <a:ext cx="134573" cy="634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845629" y="653143"/>
            <a:ext cx="2082621" cy="369332"/>
          </a:xfrm>
          <a:prstGeom prst="rect">
            <a:avLst/>
          </a:prstGeom>
          <a:noFill/>
        </p:spPr>
        <p:txBody>
          <a:bodyPr wrap="none" rtlCol="0">
            <a:spAutoFit/>
          </a:bodyPr>
          <a:lstStyle/>
          <a:p>
            <a:r>
              <a:rPr lang="en-US" dirty="0" smtClean="0"/>
              <a:t>Heinz-Dieter Nuhn</a:t>
            </a:r>
            <a:endParaRPr lang="en-US" dirty="0"/>
          </a:p>
        </p:txBody>
      </p:sp>
    </p:spTree>
    <p:extLst>
      <p:ext uri="{BB962C8B-B14F-4D97-AF65-F5344CB8AC3E}">
        <p14:creationId xmlns:p14="http://schemas.microsoft.com/office/powerpoint/2010/main" val="29328477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40</a:t>
            </a:fld>
            <a:endParaRPr lang="en-US" dirty="0"/>
          </a:p>
        </p:txBody>
      </p:sp>
      <p:sp>
        <p:nvSpPr>
          <p:cNvPr id="3" name="Title 2"/>
          <p:cNvSpPr>
            <a:spLocks noGrp="1"/>
          </p:cNvSpPr>
          <p:nvPr>
            <p:ph type="title"/>
          </p:nvPr>
        </p:nvSpPr>
        <p:spPr/>
        <p:txBody>
          <a:bodyPr/>
          <a:lstStyle/>
          <a:p>
            <a:r>
              <a:rPr lang="en-US" sz="2000" dirty="0" smtClean="0"/>
              <a:t>Magnet Radiation Damage Measurement Plan For The Tunnel</a:t>
            </a:r>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478" y="1360448"/>
            <a:ext cx="4572000" cy="3429000"/>
          </a:xfrm>
          <a:prstGeom prst="rect">
            <a:avLst/>
          </a:prstGeom>
        </p:spPr>
      </p:pic>
      <p:sp>
        <p:nvSpPr>
          <p:cNvPr id="7" name="TextBox 6"/>
          <p:cNvSpPr txBox="1"/>
          <p:nvPr/>
        </p:nvSpPr>
        <p:spPr>
          <a:xfrm>
            <a:off x="217715" y="4943972"/>
            <a:ext cx="8741228" cy="1477328"/>
          </a:xfrm>
          <a:prstGeom prst="rect">
            <a:avLst/>
          </a:prstGeom>
          <a:noFill/>
        </p:spPr>
        <p:txBody>
          <a:bodyPr wrap="square" rtlCol="0">
            <a:spAutoFit/>
          </a:bodyPr>
          <a:lstStyle/>
          <a:p>
            <a:r>
              <a:rPr lang="en-US" dirty="0" smtClean="0"/>
              <a:t>We are testing thin printed circuit coils that sit on the magnets with the poles sticking through holes in the </a:t>
            </a:r>
            <a:r>
              <a:rPr lang="en-US" dirty="0" err="1" smtClean="0"/>
              <a:t>kapton</a:t>
            </a:r>
            <a:r>
              <a:rPr lang="en-US" dirty="0" smtClean="0"/>
              <a:t> substrate.</a:t>
            </a:r>
          </a:p>
          <a:p>
            <a:endParaRPr lang="en-US" dirty="0"/>
          </a:p>
          <a:p>
            <a:r>
              <a:rPr lang="en-US" dirty="0" smtClean="0"/>
              <a:t>The coil voltage is integrated to give the flux change as the gap is changed between two values.  Changes in the flux measurement will indicate radiation damage.</a:t>
            </a:r>
            <a:endParaRPr lang="en-US" dirty="0"/>
          </a:p>
        </p:txBody>
      </p:sp>
      <p:sp>
        <p:nvSpPr>
          <p:cNvPr id="5" name="TextBox 4"/>
          <p:cNvSpPr txBox="1"/>
          <p:nvPr/>
        </p:nvSpPr>
        <p:spPr>
          <a:xfrm>
            <a:off x="7702515" y="1240971"/>
            <a:ext cx="1441485" cy="369332"/>
          </a:xfrm>
          <a:prstGeom prst="rect">
            <a:avLst/>
          </a:prstGeom>
          <a:noFill/>
        </p:spPr>
        <p:txBody>
          <a:bodyPr wrap="none" rtlCol="0">
            <a:spAutoFit/>
          </a:bodyPr>
          <a:lstStyle/>
          <a:p>
            <a:r>
              <a:rPr lang="en-US" dirty="0" smtClean="0"/>
              <a:t>S. Anderson</a:t>
            </a:r>
            <a:endParaRPr lang="en-US" dirty="0"/>
          </a:p>
        </p:txBody>
      </p:sp>
      <p:sp>
        <p:nvSpPr>
          <p:cNvPr id="8" name="TextBox 7"/>
          <p:cNvSpPr txBox="1"/>
          <p:nvPr/>
        </p:nvSpPr>
        <p:spPr>
          <a:xfrm>
            <a:off x="185057" y="2068285"/>
            <a:ext cx="1980029" cy="2031325"/>
          </a:xfrm>
          <a:prstGeom prst="rect">
            <a:avLst/>
          </a:prstGeom>
          <a:noFill/>
        </p:spPr>
        <p:txBody>
          <a:bodyPr wrap="none" rtlCol="0">
            <a:spAutoFit/>
          </a:bodyPr>
          <a:lstStyle/>
          <a:p>
            <a:r>
              <a:rPr lang="en-US" dirty="0" err="1" smtClean="0"/>
              <a:t>Kapton</a:t>
            </a:r>
            <a:endParaRPr lang="en-US" dirty="0" smtClean="0"/>
          </a:p>
          <a:p>
            <a:r>
              <a:rPr lang="en-US" dirty="0" smtClean="0"/>
              <a:t>1 m long</a:t>
            </a:r>
          </a:p>
          <a:p>
            <a:r>
              <a:rPr lang="en-US" dirty="0" smtClean="0"/>
              <a:t>125 microns thick</a:t>
            </a:r>
          </a:p>
          <a:p>
            <a:r>
              <a:rPr lang="en-US" dirty="0" smtClean="0"/>
              <a:t>2 layers</a:t>
            </a:r>
          </a:p>
          <a:p>
            <a:r>
              <a:rPr lang="en-US" dirty="0" smtClean="0"/>
              <a:t>36 turns per pole</a:t>
            </a:r>
          </a:p>
          <a:p>
            <a:r>
              <a:rPr lang="en-US" dirty="0" smtClean="0"/>
              <a:t>0.1 VS signal</a:t>
            </a:r>
          </a:p>
          <a:p>
            <a:endParaRPr lang="en-US" dirty="0"/>
          </a:p>
        </p:txBody>
      </p:sp>
    </p:spTree>
    <p:extLst>
      <p:ext uri="{BB962C8B-B14F-4D97-AF65-F5344CB8AC3E}">
        <p14:creationId xmlns:p14="http://schemas.microsoft.com/office/powerpoint/2010/main" val="39204199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41</a:t>
            </a:fld>
            <a:endParaRPr lang="en-US" dirty="0"/>
          </a:p>
        </p:txBody>
      </p:sp>
      <p:sp>
        <p:nvSpPr>
          <p:cNvPr id="3" name="Title 2"/>
          <p:cNvSpPr>
            <a:spLocks noGrp="1"/>
          </p:cNvSpPr>
          <p:nvPr>
            <p:ph type="title"/>
          </p:nvPr>
        </p:nvSpPr>
        <p:spPr/>
        <p:txBody>
          <a:bodyPr/>
          <a:lstStyle/>
          <a:p>
            <a:r>
              <a:rPr lang="en-US" dirty="0" smtClean="0"/>
              <a:t>Repeatability Of Coil Measurements</a:t>
            </a:r>
            <a:endParaRPr lang="en-US" dirty="0"/>
          </a:p>
        </p:txBody>
      </p:sp>
      <p:pic>
        <p:nvPicPr>
          <p:cNvPr id="5"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57200" y="1600200"/>
            <a:ext cx="8229600" cy="4435092"/>
          </a:xfrm>
          <a:prstGeom prst="rect">
            <a:avLst/>
          </a:prstGeom>
        </p:spPr>
      </p:pic>
      <p:sp>
        <p:nvSpPr>
          <p:cNvPr id="6" name="TextBox 5"/>
          <p:cNvSpPr txBox="1"/>
          <p:nvPr/>
        </p:nvSpPr>
        <p:spPr>
          <a:xfrm>
            <a:off x="7702515" y="1240971"/>
            <a:ext cx="1441485" cy="369332"/>
          </a:xfrm>
          <a:prstGeom prst="rect">
            <a:avLst/>
          </a:prstGeom>
          <a:noFill/>
        </p:spPr>
        <p:txBody>
          <a:bodyPr wrap="none" rtlCol="0">
            <a:spAutoFit/>
          </a:bodyPr>
          <a:lstStyle/>
          <a:p>
            <a:r>
              <a:rPr lang="en-US" dirty="0" smtClean="0"/>
              <a:t>S. Anderson</a:t>
            </a:r>
            <a:endParaRPr lang="en-US" dirty="0"/>
          </a:p>
        </p:txBody>
      </p:sp>
    </p:spTree>
    <p:extLst>
      <p:ext uri="{BB962C8B-B14F-4D97-AF65-F5344CB8AC3E}">
        <p14:creationId xmlns:p14="http://schemas.microsoft.com/office/powerpoint/2010/main" val="32819835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42</a:t>
            </a:fld>
            <a:endParaRPr lang="en-US" dirty="0"/>
          </a:p>
        </p:txBody>
      </p:sp>
      <p:sp>
        <p:nvSpPr>
          <p:cNvPr id="3" name="Title 2"/>
          <p:cNvSpPr>
            <a:spLocks noGrp="1"/>
          </p:cNvSpPr>
          <p:nvPr>
            <p:ph type="title"/>
          </p:nvPr>
        </p:nvSpPr>
        <p:spPr/>
        <p:txBody>
          <a:bodyPr/>
          <a:lstStyle/>
          <a:p>
            <a:r>
              <a:rPr lang="en-US" dirty="0" smtClean="0"/>
              <a:t>Gap Encoder Radiation Damage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344" y="1415143"/>
            <a:ext cx="3657600" cy="274364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44" y="1404257"/>
            <a:ext cx="3657600" cy="2743646"/>
          </a:xfrm>
          <a:prstGeom prst="rect">
            <a:avLst/>
          </a:prstGeom>
        </p:spPr>
      </p:pic>
      <p:sp>
        <p:nvSpPr>
          <p:cNvPr id="8" name="TextBox 7"/>
          <p:cNvSpPr txBox="1"/>
          <p:nvPr/>
        </p:nvSpPr>
        <p:spPr>
          <a:xfrm>
            <a:off x="1072577" y="4593770"/>
            <a:ext cx="6928423" cy="2031325"/>
          </a:xfrm>
          <a:prstGeom prst="rect">
            <a:avLst/>
          </a:prstGeom>
          <a:noFill/>
        </p:spPr>
        <p:txBody>
          <a:bodyPr wrap="square" rtlCol="0">
            <a:spAutoFit/>
          </a:bodyPr>
          <a:lstStyle/>
          <a:p>
            <a:r>
              <a:rPr lang="en-US" dirty="0" smtClean="0"/>
              <a:t>Set the undulator gap to the same value as a reference piece using capacitive sensors.</a:t>
            </a:r>
          </a:p>
          <a:p>
            <a:endParaRPr lang="en-US" dirty="0"/>
          </a:p>
          <a:p>
            <a:r>
              <a:rPr lang="en-US" dirty="0" smtClean="0"/>
              <a:t>Record encoder readings.</a:t>
            </a:r>
          </a:p>
          <a:p>
            <a:endParaRPr lang="en-US" dirty="0"/>
          </a:p>
          <a:p>
            <a:r>
              <a:rPr lang="en-US" dirty="0" smtClean="0"/>
              <a:t>If an encoder fails, repeat the procedure and set the new encoder offset to give the same encoder reading.</a:t>
            </a:r>
            <a:endParaRPr lang="en-US" dirty="0"/>
          </a:p>
        </p:txBody>
      </p:sp>
    </p:spTree>
    <p:extLst>
      <p:ext uri="{BB962C8B-B14F-4D97-AF65-F5344CB8AC3E}">
        <p14:creationId xmlns:p14="http://schemas.microsoft.com/office/powerpoint/2010/main" val="14578682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43</a:t>
            </a:fld>
            <a:endParaRPr lang="en-US" dirty="0"/>
          </a:p>
        </p:txBody>
      </p:sp>
      <p:sp>
        <p:nvSpPr>
          <p:cNvPr id="3" name="Title 2"/>
          <p:cNvSpPr>
            <a:spLocks noGrp="1"/>
          </p:cNvSpPr>
          <p:nvPr>
            <p:ph type="title"/>
          </p:nvPr>
        </p:nvSpPr>
        <p:spPr/>
        <p:txBody>
          <a:bodyPr/>
          <a:lstStyle/>
          <a:p>
            <a:r>
              <a:rPr lang="en-US" sz="2800" dirty="0" smtClean="0"/>
              <a:t>Earth Field</a:t>
            </a:r>
            <a:endParaRPr lang="en-US" sz="2800" dirty="0"/>
          </a:p>
        </p:txBody>
      </p:sp>
      <p:sp>
        <p:nvSpPr>
          <p:cNvPr id="6" name="TextBox 5"/>
          <p:cNvSpPr txBox="1"/>
          <p:nvPr/>
        </p:nvSpPr>
        <p:spPr>
          <a:xfrm>
            <a:off x="718457" y="1534886"/>
            <a:ext cx="7728857" cy="4493538"/>
          </a:xfrm>
          <a:prstGeom prst="rect">
            <a:avLst/>
          </a:prstGeom>
          <a:noFill/>
        </p:spPr>
        <p:txBody>
          <a:bodyPr wrap="square" rtlCol="0">
            <a:spAutoFit/>
          </a:bodyPr>
          <a:lstStyle/>
          <a:p>
            <a:r>
              <a:rPr lang="en-US" sz="2200" dirty="0" smtClean="0"/>
              <a:t>Plan:</a:t>
            </a:r>
          </a:p>
          <a:p>
            <a:pPr marL="285750" indent="-285750">
              <a:buFont typeface="Arial" panose="020B0604020202020204" pitchFamily="34" charset="0"/>
              <a:buChar char="•"/>
            </a:pPr>
            <a:r>
              <a:rPr lang="en-US" sz="2200" dirty="0" smtClean="0"/>
              <a:t>The undulators will be measured with the same orientation as they will have in the tunnel.</a:t>
            </a:r>
          </a:p>
          <a:p>
            <a:pPr marL="285750" indent="-285750">
              <a:buFont typeface="Arial" panose="020B0604020202020204" pitchFamily="34" charset="0"/>
              <a:buChar char="•"/>
            </a:pPr>
            <a:r>
              <a:rPr lang="en-US" sz="2200" dirty="0" smtClean="0"/>
              <a:t>The fields in the tunnel will be mapped.</a:t>
            </a:r>
          </a:p>
          <a:p>
            <a:pPr marL="285750" indent="-285750">
              <a:buFont typeface="Arial" panose="020B0604020202020204" pitchFamily="34" charset="0"/>
              <a:buChar char="•"/>
            </a:pPr>
            <a:r>
              <a:rPr lang="en-US" sz="2200" dirty="0" smtClean="0"/>
              <a:t>Correctors on the beam pipe will account for differences between the Earth field in the tunnel and in the lab.</a:t>
            </a:r>
          </a:p>
          <a:p>
            <a:pPr marL="285750" indent="-285750">
              <a:buFont typeface="Arial" panose="020B0604020202020204" pitchFamily="34" charset="0"/>
              <a:buChar char="•"/>
            </a:pPr>
            <a:r>
              <a:rPr lang="en-US" sz="2200" dirty="0" smtClean="0"/>
              <a:t>We will construct a Helmholtz coil to simulate the Earth field differences between the tunnel and the lab.</a:t>
            </a:r>
          </a:p>
          <a:p>
            <a:pPr marL="285750" indent="-285750">
              <a:buFont typeface="Arial" panose="020B0604020202020204" pitchFamily="34" charset="0"/>
              <a:buChar char="•"/>
            </a:pPr>
            <a:r>
              <a:rPr lang="en-US" sz="2200" dirty="0" smtClean="0"/>
              <a:t>We will determine current settings for the corrector coils based on the Helmholtz coil measurements and the tunnel map.</a:t>
            </a:r>
          </a:p>
          <a:p>
            <a:pPr marL="285750" indent="-285750">
              <a:buFont typeface="Arial" panose="020B0604020202020204" pitchFamily="34" charset="0"/>
              <a:buChar char="•"/>
            </a:pPr>
            <a:r>
              <a:rPr lang="en-US" sz="2200" dirty="0" smtClean="0"/>
              <a:t>We will check the current settings in the tunnel using a portable vibrating wire system.</a:t>
            </a:r>
            <a:endParaRPr lang="en-US" sz="2200" dirty="0"/>
          </a:p>
        </p:txBody>
      </p:sp>
    </p:spTree>
    <p:extLst>
      <p:ext uri="{BB962C8B-B14F-4D97-AF65-F5344CB8AC3E}">
        <p14:creationId xmlns:p14="http://schemas.microsoft.com/office/powerpoint/2010/main" val="30242483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44</a:t>
            </a:fld>
            <a:endParaRPr lang="en-US" dirty="0"/>
          </a:p>
        </p:txBody>
      </p:sp>
      <p:sp>
        <p:nvSpPr>
          <p:cNvPr id="3" name="Title 2"/>
          <p:cNvSpPr>
            <a:spLocks noGrp="1"/>
          </p:cNvSpPr>
          <p:nvPr>
            <p:ph type="title"/>
          </p:nvPr>
        </p:nvSpPr>
        <p:spPr/>
        <p:txBody>
          <a:bodyPr/>
          <a:lstStyle/>
          <a:p>
            <a:r>
              <a:rPr lang="en-US" sz="2800" dirty="0" smtClean="0"/>
              <a:t>Earth Field At SLAC And LBNL</a:t>
            </a:r>
            <a:endParaRPr lang="en-US" sz="28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4900" t="7387" r="34476" b="24842"/>
          <a:stretch/>
        </p:blipFill>
        <p:spPr>
          <a:xfrm>
            <a:off x="814304" y="1290886"/>
            <a:ext cx="3445727" cy="267629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452" t="3260" r="26315" b="31931"/>
          <a:stretch/>
        </p:blipFill>
        <p:spPr>
          <a:xfrm>
            <a:off x="5222753" y="1307879"/>
            <a:ext cx="3646449" cy="2677886"/>
          </a:xfrm>
          <a:prstGeom prst="rect">
            <a:avLst/>
          </a:prstGeom>
        </p:spPr>
      </p:pic>
      <p:sp>
        <p:nvSpPr>
          <p:cNvPr id="8" name="TextBox 7"/>
          <p:cNvSpPr txBox="1"/>
          <p:nvPr/>
        </p:nvSpPr>
        <p:spPr>
          <a:xfrm>
            <a:off x="0" y="1229555"/>
            <a:ext cx="787395" cy="369332"/>
          </a:xfrm>
          <a:prstGeom prst="rect">
            <a:avLst/>
          </a:prstGeom>
          <a:noFill/>
        </p:spPr>
        <p:txBody>
          <a:bodyPr wrap="none" rtlCol="0">
            <a:spAutoFit/>
          </a:bodyPr>
          <a:lstStyle/>
          <a:p>
            <a:r>
              <a:rPr lang="en-US" dirty="0" smtClean="0"/>
              <a:t>SLAC</a:t>
            </a:r>
            <a:endParaRPr lang="en-US" dirty="0"/>
          </a:p>
        </p:txBody>
      </p:sp>
      <p:sp>
        <p:nvSpPr>
          <p:cNvPr id="9" name="TextBox 8"/>
          <p:cNvSpPr txBox="1"/>
          <p:nvPr/>
        </p:nvSpPr>
        <p:spPr>
          <a:xfrm>
            <a:off x="4442434" y="1315844"/>
            <a:ext cx="761747" cy="369332"/>
          </a:xfrm>
          <a:prstGeom prst="rect">
            <a:avLst/>
          </a:prstGeom>
          <a:noFill/>
        </p:spPr>
        <p:txBody>
          <a:bodyPr wrap="none" rtlCol="0">
            <a:spAutoFit/>
          </a:bodyPr>
          <a:lstStyle/>
          <a:p>
            <a:r>
              <a:rPr lang="en-US" dirty="0" smtClean="0"/>
              <a:t>LBNL</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0000">
            <a:off x="413657" y="3766455"/>
            <a:ext cx="5465379" cy="2377440"/>
          </a:xfrm>
          <a:prstGeom prst="rect">
            <a:avLst/>
          </a:prstGeom>
        </p:spPr>
      </p:pic>
      <p:sp>
        <p:nvSpPr>
          <p:cNvPr id="10" name="TextBox 9"/>
          <p:cNvSpPr txBox="1"/>
          <p:nvPr/>
        </p:nvSpPr>
        <p:spPr>
          <a:xfrm>
            <a:off x="4680857" y="5976257"/>
            <a:ext cx="966931" cy="369332"/>
          </a:xfrm>
          <a:prstGeom prst="rect">
            <a:avLst/>
          </a:prstGeom>
          <a:noFill/>
        </p:spPr>
        <p:txBody>
          <a:bodyPr wrap="none" rtlCol="0">
            <a:spAutoFit/>
          </a:bodyPr>
          <a:lstStyle/>
          <a:p>
            <a:r>
              <a:rPr lang="en-US" dirty="0" smtClean="0"/>
              <a:t>LCLS-II</a:t>
            </a:r>
            <a:endParaRPr lang="en-US" dirty="0"/>
          </a:p>
        </p:txBody>
      </p:sp>
      <p:sp>
        <p:nvSpPr>
          <p:cNvPr id="11" name="TextBox 10"/>
          <p:cNvSpPr txBox="1"/>
          <p:nvPr/>
        </p:nvSpPr>
        <p:spPr>
          <a:xfrm>
            <a:off x="6404658" y="4249281"/>
            <a:ext cx="1672253" cy="923330"/>
          </a:xfrm>
          <a:prstGeom prst="rect">
            <a:avLst/>
          </a:prstGeom>
          <a:noFill/>
        </p:spPr>
        <p:txBody>
          <a:bodyPr wrap="none" rtlCol="0">
            <a:spAutoFit/>
          </a:bodyPr>
          <a:lstStyle/>
          <a:p>
            <a:r>
              <a:rPr lang="en-US" dirty="0" smtClean="0"/>
              <a:t>SLAC</a:t>
            </a:r>
          </a:p>
          <a:p>
            <a:r>
              <a:rPr lang="en-US" dirty="0" err="1" smtClean="0"/>
              <a:t>Bx</a:t>
            </a:r>
            <a:r>
              <a:rPr lang="en-US" dirty="0" smtClean="0"/>
              <a:t> = +0.269 G</a:t>
            </a:r>
          </a:p>
          <a:p>
            <a:r>
              <a:rPr lang="en-US" dirty="0" smtClean="0"/>
              <a:t>By = -0.343 G</a:t>
            </a:r>
            <a:endParaRPr lang="en-US" dirty="0"/>
          </a:p>
        </p:txBody>
      </p:sp>
      <p:sp>
        <p:nvSpPr>
          <p:cNvPr id="12" name="TextBox 11"/>
          <p:cNvSpPr txBox="1"/>
          <p:nvPr/>
        </p:nvSpPr>
        <p:spPr>
          <a:xfrm>
            <a:off x="6403018" y="5545392"/>
            <a:ext cx="1672253" cy="923330"/>
          </a:xfrm>
          <a:prstGeom prst="rect">
            <a:avLst/>
          </a:prstGeom>
          <a:noFill/>
        </p:spPr>
        <p:txBody>
          <a:bodyPr wrap="none" rtlCol="0">
            <a:spAutoFit/>
          </a:bodyPr>
          <a:lstStyle/>
          <a:p>
            <a:r>
              <a:rPr lang="en-US" dirty="0" smtClean="0"/>
              <a:t>LBNL</a:t>
            </a:r>
          </a:p>
          <a:p>
            <a:r>
              <a:rPr lang="en-US" dirty="0" err="1" smtClean="0"/>
              <a:t>Bx</a:t>
            </a:r>
            <a:r>
              <a:rPr lang="en-US" dirty="0" smtClean="0"/>
              <a:t> = +0.126 G</a:t>
            </a:r>
          </a:p>
          <a:p>
            <a:r>
              <a:rPr lang="en-US" dirty="0" smtClean="0"/>
              <a:t>By = -0.335 G</a:t>
            </a:r>
            <a:endParaRPr lang="en-US" dirty="0"/>
          </a:p>
        </p:txBody>
      </p:sp>
      <p:sp>
        <p:nvSpPr>
          <p:cNvPr id="13" name="TextBox 12"/>
          <p:cNvSpPr txBox="1"/>
          <p:nvPr/>
        </p:nvSpPr>
        <p:spPr>
          <a:xfrm>
            <a:off x="3690262" y="6476997"/>
            <a:ext cx="4869025" cy="369332"/>
          </a:xfrm>
          <a:prstGeom prst="rect">
            <a:avLst/>
          </a:prstGeom>
          <a:noFill/>
        </p:spPr>
        <p:txBody>
          <a:bodyPr wrap="none" rtlCol="0">
            <a:spAutoFit/>
          </a:bodyPr>
          <a:lstStyle/>
          <a:p>
            <a:r>
              <a:rPr lang="en-US" sz="1600" dirty="0" smtClean="0">
                <a:solidFill>
                  <a:srgbClr val="FF0000"/>
                </a:solidFill>
              </a:rPr>
              <a:t>LBNL tuning won’t need major corrections at SLAC</a:t>
            </a:r>
            <a:r>
              <a:rPr lang="en-US" dirty="0" smtClean="0">
                <a:solidFill>
                  <a:srgbClr val="FF0000"/>
                </a:solidFill>
              </a:rPr>
              <a:t>.</a:t>
            </a:r>
            <a:endParaRPr lang="en-US" dirty="0">
              <a:solidFill>
                <a:srgbClr val="FF0000"/>
              </a:solidFill>
            </a:endParaRPr>
          </a:p>
        </p:txBody>
      </p:sp>
      <p:sp>
        <p:nvSpPr>
          <p:cNvPr id="14" name="TextBox 13"/>
          <p:cNvSpPr txBox="1"/>
          <p:nvPr/>
        </p:nvSpPr>
        <p:spPr>
          <a:xfrm>
            <a:off x="7424060" y="3962400"/>
            <a:ext cx="1710725" cy="553998"/>
          </a:xfrm>
          <a:prstGeom prst="rect">
            <a:avLst/>
          </a:prstGeom>
          <a:noFill/>
        </p:spPr>
        <p:txBody>
          <a:bodyPr wrap="none" rtlCol="0">
            <a:spAutoFit/>
          </a:bodyPr>
          <a:lstStyle/>
          <a:p>
            <a:r>
              <a:rPr lang="en-US" sz="1000" dirty="0" smtClean="0"/>
              <a:t>X = perpendicular to bench</a:t>
            </a:r>
          </a:p>
          <a:p>
            <a:r>
              <a:rPr lang="en-US" sz="1000" dirty="0" smtClean="0"/>
              <a:t>Y = up</a:t>
            </a:r>
          </a:p>
          <a:p>
            <a:r>
              <a:rPr lang="en-US" sz="1000" dirty="0" smtClean="0"/>
              <a:t>Z = along bench</a:t>
            </a:r>
            <a:endParaRPr lang="en-US" sz="1000" dirty="0"/>
          </a:p>
        </p:txBody>
      </p:sp>
    </p:spTree>
    <p:extLst>
      <p:ext uri="{BB962C8B-B14F-4D97-AF65-F5344CB8AC3E}">
        <p14:creationId xmlns:p14="http://schemas.microsoft.com/office/powerpoint/2010/main" val="5867604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45</a:t>
            </a:fld>
            <a:endParaRPr lang="en-US" dirty="0"/>
          </a:p>
        </p:txBody>
      </p:sp>
      <p:sp>
        <p:nvSpPr>
          <p:cNvPr id="3" name="Title 2"/>
          <p:cNvSpPr>
            <a:spLocks noGrp="1"/>
          </p:cNvSpPr>
          <p:nvPr>
            <p:ph type="title"/>
          </p:nvPr>
        </p:nvSpPr>
        <p:spPr/>
        <p:txBody>
          <a:bodyPr/>
          <a:lstStyle/>
          <a:p>
            <a:r>
              <a:rPr lang="en-US" sz="2800" dirty="0" smtClean="0"/>
              <a:t>LCLS Tunnel Fields</a:t>
            </a:r>
            <a:br>
              <a:rPr lang="en-US" sz="2800" dirty="0" smtClean="0"/>
            </a:br>
            <a:r>
              <a:rPr lang="en-US" sz="2000" dirty="0" smtClean="0"/>
              <a:t>Measured For LCLS-I</a:t>
            </a:r>
            <a:endParaRPr lang="en-US"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6" y="1365476"/>
            <a:ext cx="4740593" cy="4380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1410382"/>
            <a:ext cx="4714875" cy="4397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23657" y="1273628"/>
            <a:ext cx="748923" cy="369332"/>
          </a:xfrm>
          <a:prstGeom prst="rect">
            <a:avLst/>
          </a:prstGeom>
          <a:noFill/>
        </p:spPr>
        <p:txBody>
          <a:bodyPr wrap="none" rtlCol="0">
            <a:spAutoFit/>
          </a:bodyPr>
          <a:lstStyle/>
          <a:p>
            <a:r>
              <a:rPr lang="en-US" dirty="0" smtClean="0"/>
              <a:t>0.1 G</a:t>
            </a:r>
            <a:endParaRPr lang="en-US" dirty="0"/>
          </a:p>
        </p:txBody>
      </p:sp>
      <p:sp>
        <p:nvSpPr>
          <p:cNvPr id="6" name="TextBox 5"/>
          <p:cNvSpPr txBox="1"/>
          <p:nvPr/>
        </p:nvSpPr>
        <p:spPr>
          <a:xfrm>
            <a:off x="4223657" y="5551714"/>
            <a:ext cx="954107" cy="369332"/>
          </a:xfrm>
          <a:prstGeom prst="rect">
            <a:avLst/>
          </a:prstGeom>
          <a:noFill/>
        </p:spPr>
        <p:txBody>
          <a:bodyPr wrap="none" rtlCol="0">
            <a:spAutoFit/>
          </a:bodyPr>
          <a:lstStyle/>
          <a:p>
            <a:r>
              <a:rPr lang="en-US" dirty="0" smtClean="0"/>
              <a:t>-0.25 G</a:t>
            </a:r>
            <a:endParaRPr lang="en-US" dirty="0"/>
          </a:p>
        </p:txBody>
      </p:sp>
      <p:cxnSp>
        <p:nvCxnSpPr>
          <p:cNvPr id="8" name="Straight Arrow Connector 7"/>
          <p:cNvCxnSpPr/>
          <p:nvPr/>
        </p:nvCxnSpPr>
        <p:spPr>
          <a:xfrm>
            <a:off x="4800600" y="1600200"/>
            <a:ext cx="141514" cy="174171"/>
          </a:xfrm>
          <a:prstGeom prst="straightConnector1">
            <a:avLst/>
          </a:prstGeom>
          <a:ln w="158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746171" y="5290457"/>
            <a:ext cx="163286" cy="250372"/>
          </a:xfrm>
          <a:prstGeom prst="straightConnector1">
            <a:avLst/>
          </a:prstGeom>
          <a:ln w="158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1514" y="1230086"/>
            <a:ext cx="748923" cy="369332"/>
          </a:xfrm>
          <a:prstGeom prst="rect">
            <a:avLst/>
          </a:prstGeom>
          <a:noFill/>
        </p:spPr>
        <p:txBody>
          <a:bodyPr wrap="none" rtlCol="0">
            <a:spAutoFit/>
          </a:bodyPr>
          <a:lstStyle/>
          <a:p>
            <a:r>
              <a:rPr lang="en-US" dirty="0" smtClean="0"/>
              <a:t>0.3 G</a:t>
            </a:r>
            <a:endParaRPr lang="en-US" dirty="0"/>
          </a:p>
        </p:txBody>
      </p:sp>
      <p:sp>
        <p:nvSpPr>
          <p:cNvPr id="12" name="TextBox 11"/>
          <p:cNvSpPr txBox="1"/>
          <p:nvPr/>
        </p:nvSpPr>
        <p:spPr>
          <a:xfrm>
            <a:off x="152401" y="5551714"/>
            <a:ext cx="825867" cy="369332"/>
          </a:xfrm>
          <a:prstGeom prst="rect">
            <a:avLst/>
          </a:prstGeom>
          <a:noFill/>
        </p:spPr>
        <p:txBody>
          <a:bodyPr wrap="none" rtlCol="0">
            <a:spAutoFit/>
          </a:bodyPr>
          <a:lstStyle/>
          <a:p>
            <a:r>
              <a:rPr lang="en-US" dirty="0" smtClean="0"/>
              <a:t>-0.6 G</a:t>
            </a:r>
            <a:endParaRPr lang="en-US" dirty="0"/>
          </a:p>
        </p:txBody>
      </p:sp>
      <p:cxnSp>
        <p:nvCxnSpPr>
          <p:cNvPr id="14" name="Straight Arrow Connector 13"/>
          <p:cNvCxnSpPr/>
          <p:nvPr/>
        </p:nvCxnSpPr>
        <p:spPr>
          <a:xfrm>
            <a:off x="359229" y="1556657"/>
            <a:ext cx="206828" cy="185057"/>
          </a:xfrm>
          <a:prstGeom prst="straightConnector1">
            <a:avLst/>
          </a:prstGeom>
          <a:ln w="158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68086" y="5268686"/>
            <a:ext cx="130628" cy="261257"/>
          </a:xfrm>
          <a:prstGeom prst="straightConnector1">
            <a:avLst/>
          </a:prstGeom>
          <a:ln w="15875">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1564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46</a:t>
            </a:fld>
            <a:endParaRPr lang="en-US" dirty="0"/>
          </a:p>
        </p:txBody>
      </p:sp>
      <p:sp>
        <p:nvSpPr>
          <p:cNvPr id="3" name="Title 2"/>
          <p:cNvSpPr>
            <a:spLocks noGrp="1"/>
          </p:cNvSpPr>
          <p:nvPr>
            <p:ph type="title"/>
          </p:nvPr>
        </p:nvSpPr>
        <p:spPr/>
        <p:txBody>
          <a:bodyPr/>
          <a:lstStyle/>
          <a:p>
            <a:pPr algn="ctr"/>
            <a:r>
              <a:rPr lang="en-US" dirty="0" smtClean="0"/>
              <a:t>Correct Earth Field Difference With</a:t>
            </a:r>
            <a:br>
              <a:rPr lang="en-US" dirty="0" smtClean="0"/>
            </a:br>
            <a:r>
              <a:rPr lang="en-US" dirty="0" smtClean="0"/>
              <a:t>Beam Pipe Corrector Coil</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83" y="1295398"/>
            <a:ext cx="3048000" cy="2286000"/>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3497" y="4037238"/>
            <a:ext cx="3159650" cy="233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549" y="3671889"/>
            <a:ext cx="221962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3717"/>
          <a:stretch/>
        </p:blipFill>
        <p:spPr bwMode="auto">
          <a:xfrm>
            <a:off x="6020369" y="4048126"/>
            <a:ext cx="3042208" cy="233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2057" y="3795713"/>
            <a:ext cx="18288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6548" y="1153206"/>
            <a:ext cx="14382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bx_vs_gap.tif"/>
          <p:cNvPicPr>
            <a:picLocks noChangeAspect="1"/>
          </p:cNvPicPr>
          <p:nvPr/>
        </p:nvPicPr>
        <p:blipFill rotWithShape="1">
          <a:blip r:embed="rId8" cstate="print"/>
          <a:srcRect l="2330" r="4132"/>
          <a:stretch/>
        </p:blipFill>
        <p:spPr>
          <a:xfrm>
            <a:off x="3189513" y="1415138"/>
            <a:ext cx="2993573" cy="2400300"/>
          </a:xfrm>
          <a:prstGeom prst="rect">
            <a:avLst/>
          </a:prstGeom>
        </p:spPr>
      </p:pic>
      <p:pic>
        <p:nvPicPr>
          <p:cNvPr id="15" name="Picture 14" descr="by_vs_gap.tif"/>
          <p:cNvPicPr>
            <a:picLocks noChangeAspect="1"/>
          </p:cNvPicPr>
          <p:nvPr/>
        </p:nvPicPr>
        <p:blipFill rotWithShape="1">
          <a:blip r:embed="rId9" cstate="print"/>
          <a:srcRect l="2381" r="3741"/>
          <a:stretch/>
        </p:blipFill>
        <p:spPr>
          <a:xfrm>
            <a:off x="6096002" y="1404252"/>
            <a:ext cx="3004457" cy="2400300"/>
          </a:xfrm>
          <a:prstGeom prst="rect">
            <a:avLst/>
          </a:prstGeom>
        </p:spPr>
      </p:pic>
      <p:sp>
        <p:nvSpPr>
          <p:cNvPr id="8" name="TextBox 7"/>
          <p:cNvSpPr txBox="1"/>
          <p:nvPr/>
        </p:nvSpPr>
        <p:spPr>
          <a:xfrm>
            <a:off x="8298832" y="1153886"/>
            <a:ext cx="845168" cy="369332"/>
          </a:xfrm>
          <a:prstGeom prst="rect">
            <a:avLst/>
          </a:prstGeom>
          <a:noFill/>
        </p:spPr>
        <p:txBody>
          <a:bodyPr wrap="none" rtlCol="0">
            <a:spAutoFit/>
          </a:bodyPr>
          <a:lstStyle/>
          <a:p>
            <a:r>
              <a:rPr lang="en-US" dirty="0" smtClean="0"/>
              <a:t>I = 1 A</a:t>
            </a:r>
            <a:endParaRPr lang="en-US" dirty="0"/>
          </a:p>
        </p:txBody>
      </p:sp>
      <p:sp>
        <p:nvSpPr>
          <p:cNvPr id="9" name="TextBox 8"/>
          <p:cNvSpPr txBox="1"/>
          <p:nvPr/>
        </p:nvSpPr>
        <p:spPr>
          <a:xfrm>
            <a:off x="8284031" y="3755571"/>
            <a:ext cx="845168" cy="369332"/>
          </a:xfrm>
          <a:prstGeom prst="rect">
            <a:avLst/>
          </a:prstGeom>
          <a:noFill/>
        </p:spPr>
        <p:txBody>
          <a:bodyPr wrap="none" rtlCol="0">
            <a:spAutoFit/>
          </a:bodyPr>
          <a:lstStyle/>
          <a:p>
            <a:r>
              <a:rPr lang="en-US" dirty="0" smtClean="0"/>
              <a:t>I = 3 A</a:t>
            </a:r>
            <a:endParaRPr lang="en-US" dirty="0"/>
          </a:p>
        </p:txBody>
      </p:sp>
      <p:sp>
        <p:nvSpPr>
          <p:cNvPr id="10" name="TextBox 9"/>
          <p:cNvSpPr txBox="1"/>
          <p:nvPr/>
        </p:nvSpPr>
        <p:spPr>
          <a:xfrm>
            <a:off x="3886202" y="6488668"/>
            <a:ext cx="4211409" cy="369332"/>
          </a:xfrm>
          <a:prstGeom prst="rect">
            <a:avLst/>
          </a:prstGeom>
          <a:noFill/>
        </p:spPr>
        <p:txBody>
          <a:bodyPr wrap="none" rtlCol="0">
            <a:spAutoFit/>
          </a:bodyPr>
          <a:lstStyle/>
          <a:p>
            <a:r>
              <a:rPr lang="en-US" dirty="0" smtClean="0"/>
              <a:t>Pole steel simulated by image currents.</a:t>
            </a:r>
            <a:endParaRPr lang="en-US" dirty="0"/>
          </a:p>
        </p:txBody>
      </p:sp>
    </p:spTree>
    <p:extLst>
      <p:ext uri="{BB962C8B-B14F-4D97-AF65-F5344CB8AC3E}">
        <p14:creationId xmlns:p14="http://schemas.microsoft.com/office/powerpoint/2010/main" val="17917140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47</a:t>
            </a:fld>
            <a:endParaRPr lang="en-US" dirty="0"/>
          </a:p>
        </p:txBody>
      </p:sp>
      <p:sp>
        <p:nvSpPr>
          <p:cNvPr id="3" name="Title 2"/>
          <p:cNvSpPr>
            <a:spLocks noGrp="1"/>
          </p:cNvSpPr>
          <p:nvPr>
            <p:ph type="title"/>
          </p:nvPr>
        </p:nvSpPr>
        <p:spPr/>
        <p:txBody>
          <a:bodyPr/>
          <a:lstStyle/>
          <a:p>
            <a:r>
              <a:rPr lang="en-US" dirty="0" smtClean="0"/>
              <a:t>Beam Pipe And Magnet Array Heating</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612" y="1699101"/>
            <a:ext cx="355247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95" y="1965569"/>
            <a:ext cx="3657600" cy="841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4084" y="863209"/>
            <a:ext cx="182880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flipV="1">
            <a:off x="4765288" y="3058886"/>
            <a:ext cx="1733483" cy="328165"/>
          </a:xfrm>
          <a:prstGeom prst="straightConnector1">
            <a:avLst/>
          </a:prstGeom>
          <a:ln w="158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44228" y="2841700"/>
            <a:ext cx="1941429" cy="923330"/>
          </a:xfrm>
          <a:prstGeom prst="rect">
            <a:avLst/>
          </a:prstGeom>
          <a:noFill/>
        </p:spPr>
        <p:txBody>
          <a:bodyPr wrap="square" rtlCol="0">
            <a:spAutoFit/>
          </a:bodyPr>
          <a:lstStyle/>
          <a:p>
            <a:r>
              <a:rPr lang="en-US" dirty="0" smtClean="0"/>
              <a:t>Temperature rise of “undulator jaws”</a:t>
            </a:r>
            <a:endParaRPr lang="en-US" dirty="0"/>
          </a:p>
        </p:txBody>
      </p:sp>
      <p:sp>
        <p:nvSpPr>
          <p:cNvPr id="13" name="TextBox 12"/>
          <p:cNvSpPr txBox="1"/>
          <p:nvPr/>
        </p:nvSpPr>
        <p:spPr>
          <a:xfrm>
            <a:off x="4503234" y="1164771"/>
            <a:ext cx="2297151" cy="646331"/>
          </a:xfrm>
          <a:prstGeom prst="rect">
            <a:avLst/>
          </a:prstGeom>
          <a:noFill/>
        </p:spPr>
        <p:txBody>
          <a:bodyPr wrap="square" rtlCol="0">
            <a:spAutoFit/>
          </a:bodyPr>
          <a:lstStyle/>
          <a:p>
            <a:r>
              <a:rPr lang="en-US" dirty="0" smtClean="0"/>
              <a:t>Temperature rise of beam pipe</a:t>
            </a:r>
            <a:endParaRPr lang="en-US" dirty="0"/>
          </a:p>
        </p:txBody>
      </p:sp>
      <p:cxnSp>
        <p:nvCxnSpPr>
          <p:cNvPr id="15" name="Straight Arrow Connector 14"/>
          <p:cNvCxnSpPr/>
          <p:nvPr/>
        </p:nvCxnSpPr>
        <p:spPr>
          <a:xfrm>
            <a:off x="6770649" y="1364431"/>
            <a:ext cx="356839" cy="501805"/>
          </a:xfrm>
          <a:prstGeom prst="straightConnector1">
            <a:avLst/>
          </a:prstGeom>
          <a:ln w="158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1514" y="1507273"/>
            <a:ext cx="3701143" cy="646331"/>
          </a:xfrm>
          <a:prstGeom prst="rect">
            <a:avLst/>
          </a:prstGeom>
          <a:noFill/>
        </p:spPr>
        <p:txBody>
          <a:bodyPr wrap="square" rtlCol="0">
            <a:spAutoFit/>
          </a:bodyPr>
          <a:lstStyle/>
          <a:p>
            <a:r>
              <a:rPr lang="en-US" dirty="0" smtClean="0"/>
              <a:t>Small thermistors on beam pipe and “undulator”</a:t>
            </a:r>
            <a:endParaRPr lang="en-US" dirty="0"/>
          </a:p>
        </p:txBody>
      </p:sp>
      <p:pic>
        <p:nvPicPr>
          <p:cNvPr id="16" name="Picture 15"/>
          <p:cNvPicPr>
            <a:picLocks noChangeAspect="1" noChangeArrowheads="1"/>
          </p:cNvPicPr>
          <p:nvPr/>
        </p:nvPicPr>
        <p:blipFill rotWithShape="1">
          <a:blip r:embed="rId5">
            <a:extLst>
              <a:ext uri="{28A0092B-C50C-407E-A947-70E740481C1C}">
                <a14:useLocalDpi xmlns:a14="http://schemas.microsoft.com/office/drawing/2010/main" val="0"/>
              </a:ext>
            </a:extLst>
          </a:blip>
          <a:srcRect t="12101"/>
          <a:stretch/>
        </p:blipFill>
        <p:spPr bwMode="auto">
          <a:xfrm>
            <a:off x="1730160" y="4158342"/>
            <a:ext cx="7272068" cy="241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404945" y="6432913"/>
            <a:ext cx="6404317" cy="369332"/>
          </a:xfrm>
          <a:prstGeom prst="rect">
            <a:avLst/>
          </a:prstGeom>
          <a:noFill/>
        </p:spPr>
        <p:txBody>
          <a:bodyPr wrap="none" rtlCol="0">
            <a:spAutoFit/>
          </a:bodyPr>
          <a:lstStyle/>
          <a:p>
            <a:r>
              <a:rPr lang="en-US" dirty="0" smtClean="0">
                <a:solidFill>
                  <a:srgbClr val="FF0000"/>
                </a:solidFill>
              </a:rPr>
              <a:t>Need water cooled chamber so we don’t change the K value.</a:t>
            </a:r>
            <a:endParaRPr lang="en-US" dirty="0"/>
          </a:p>
        </p:txBody>
      </p:sp>
      <p:sp>
        <p:nvSpPr>
          <p:cNvPr id="18" name="TextBox 17"/>
          <p:cNvSpPr txBox="1"/>
          <p:nvPr/>
        </p:nvSpPr>
        <p:spPr>
          <a:xfrm>
            <a:off x="0" y="4453074"/>
            <a:ext cx="1883218" cy="1477328"/>
          </a:xfrm>
          <a:prstGeom prst="rect">
            <a:avLst/>
          </a:prstGeom>
          <a:noFill/>
        </p:spPr>
        <p:txBody>
          <a:bodyPr wrap="square" rtlCol="0">
            <a:spAutoFit/>
          </a:bodyPr>
          <a:lstStyle/>
          <a:p>
            <a:r>
              <a:rPr lang="en-US" dirty="0" smtClean="0"/>
              <a:t>1 W/m corrector currents</a:t>
            </a:r>
          </a:p>
          <a:p>
            <a:r>
              <a:rPr lang="en-US" dirty="0" smtClean="0"/>
              <a:t>         plus</a:t>
            </a:r>
          </a:p>
          <a:p>
            <a:r>
              <a:rPr lang="en-US" dirty="0" smtClean="0"/>
              <a:t>1 W/m heater (beam current)</a:t>
            </a:r>
            <a:endParaRPr lang="en-US" dirty="0"/>
          </a:p>
        </p:txBody>
      </p:sp>
      <p:sp>
        <p:nvSpPr>
          <p:cNvPr id="19" name="Oval 18"/>
          <p:cNvSpPr/>
          <p:nvPr/>
        </p:nvSpPr>
        <p:spPr>
          <a:xfrm>
            <a:off x="4376056" y="5475480"/>
            <a:ext cx="772886" cy="5878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31642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48</a:t>
            </a:fld>
            <a:endParaRPr lang="en-US" dirty="0"/>
          </a:p>
        </p:txBody>
      </p:sp>
      <p:sp>
        <p:nvSpPr>
          <p:cNvPr id="3" name="Title 2"/>
          <p:cNvSpPr>
            <a:spLocks noGrp="1"/>
          </p:cNvSpPr>
          <p:nvPr>
            <p:ph type="title"/>
          </p:nvPr>
        </p:nvSpPr>
        <p:spPr/>
        <p:txBody>
          <a:bodyPr/>
          <a:lstStyle/>
          <a:p>
            <a:r>
              <a:rPr lang="en-US" sz="2800" dirty="0" smtClean="0"/>
              <a:t>Helmholtz Coil</a:t>
            </a:r>
            <a:r>
              <a:rPr lang="en-US" dirty="0" smtClean="0"/>
              <a:t/>
            </a:r>
            <a:br>
              <a:rPr lang="en-US" dirty="0" smtClean="0"/>
            </a:br>
            <a:r>
              <a:rPr lang="en-US" sz="1800" dirty="0" smtClean="0"/>
              <a:t>To Simulate Earth Field Difference Between MMF And Tunnel</a:t>
            </a:r>
            <a:endParaRPr lang="en-US" sz="18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28968"/>
          <a:stretch/>
        </p:blipFill>
        <p:spPr>
          <a:xfrm>
            <a:off x="870857" y="1240968"/>
            <a:ext cx="7315200" cy="3897086"/>
          </a:xfrm>
          <a:prstGeom prst="rect">
            <a:avLst/>
          </a:prstGeom>
        </p:spPr>
      </p:pic>
      <p:cxnSp>
        <p:nvCxnSpPr>
          <p:cNvPr id="10" name="Straight Arrow Connector 9"/>
          <p:cNvCxnSpPr/>
          <p:nvPr/>
        </p:nvCxnSpPr>
        <p:spPr>
          <a:xfrm flipH="1">
            <a:off x="2645229" y="1556653"/>
            <a:ext cx="1763485" cy="990600"/>
          </a:xfrm>
          <a:prstGeom prst="straightConnector1">
            <a:avLst/>
          </a:prstGeom>
          <a:ln w="158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550229" y="1567539"/>
            <a:ext cx="119742" cy="968828"/>
          </a:xfrm>
          <a:prstGeom prst="straightConnector1">
            <a:avLst/>
          </a:prstGeom>
          <a:ln w="158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572001" y="3156854"/>
            <a:ext cx="65313" cy="1251853"/>
          </a:xfrm>
          <a:prstGeom prst="straightConnector1">
            <a:avLst/>
          </a:prstGeom>
          <a:ln w="158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699659" y="3135079"/>
            <a:ext cx="805543" cy="1295401"/>
          </a:xfrm>
          <a:prstGeom prst="straightConnector1">
            <a:avLst/>
          </a:prstGeom>
          <a:ln w="158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408714" y="1219196"/>
            <a:ext cx="697627" cy="369332"/>
          </a:xfrm>
          <a:prstGeom prst="rect">
            <a:avLst/>
          </a:prstGeom>
          <a:noFill/>
        </p:spPr>
        <p:txBody>
          <a:bodyPr wrap="none" rtlCol="0">
            <a:spAutoFit/>
          </a:bodyPr>
          <a:lstStyle/>
          <a:p>
            <a:r>
              <a:rPr lang="en-US" dirty="0" smtClean="0">
                <a:solidFill>
                  <a:srgbClr val="FF0000"/>
                </a:solidFill>
              </a:rPr>
              <a:t>Coils</a:t>
            </a:r>
            <a:endParaRPr lang="en-US" dirty="0">
              <a:solidFill>
                <a:srgbClr val="FF0000"/>
              </a:solidFill>
            </a:endParaRPr>
          </a:p>
        </p:txBody>
      </p:sp>
      <p:sp>
        <p:nvSpPr>
          <p:cNvPr id="19" name="TextBox 18"/>
          <p:cNvSpPr txBox="1"/>
          <p:nvPr/>
        </p:nvSpPr>
        <p:spPr>
          <a:xfrm>
            <a:off x="3918857" y="5464629"/>
            <a:ext cx="1714957" cy="369332"/>
          </a:xfrm>
          <a:prstGeom prst="rect">
            <a:avLst/>
          </a:prstGeom>
          <a:noFill/>
        </p:spPr>
        <p:txBody>
          <a:bodyPr wrap="none" rtlCol="0">
            <a:spAutoFit/>
          </a:bodyPr>
          <a:lstStyle/>
          <a:p>
            <a:r>
              <a:rPr lang="en-US" dirty="0" smtClean="0"/>
              <a:t>Truss structure</a:t>
            </a:r>
            <a:endParaRPr lang="en-US" dirty="0"/>
          </a:p>
        </p:txBody>
      </p:sp>
      <p:pic>
        <p:nvPicPr>
          <p:cNvPr id="13" name="Picture 4"/>
          <p:cNvPicPr>
            <a:picLocks noChangeAspect="1" noChangeArrowheads="1"/>
          </p:cNvPicPr>
          <p:nvPr/>
        </p:nvPicPr>
        <p:blipFill>
          <a:blip r:embed="rId3" cstate="print"/>
          <a:srcRect/>
          <a:stretch>
            <a:fillRect/>
          </a:stretch>
        </p:blipFill>
        <p:spPr bwMode="auto">
          <a:xfrm>
            <a:off x="0" y="4764086"/>
            <a:ext cx="5883268" cy="1800000"/>
          </a:xfrm>
          <a:prstGeom prst="rect">
            <a:avLst/>
          </a:prstGeom>
          <a:noFill/>
          <a:ln w="9525">
            <a:noFill/>
            <a:miter lim="800000"/>
            <a:headEnd/>
            <a:tailEnd/>
          </a:ln>
        </p:spPr>
      </p:pic>
      <p:sp>
        <p:nvSpPr>
          <p:cNvPr id="15" name="TextBox 14"/>
          <p:cNvSpPr txBox="1"/>
          <p:nvPr/>
        </p:nvSpPr>
        <p:spPr>
          <a:xfrm>
            <a:off x="5181600" y="4659086"/>
            <a:ext cx="333746" cy="369332"/>
          </a:xfrm>
          <a:prstGeom prst="rect">
            <a:avLst/>
          </a:prstGeom>
          <a:noFill/>
        </p:spPr>
        <p:txBody>
          <a:bodyPr wrap="none" rtlCol="0">
            <a:spAutoFit/>
          </a:bodyPr>
          <a:lstStyle/>
          <a:p>
            <a:r>
              <a:rPr lang="en-US" dirty="0" smtClean="0"/>
              <a:t>I</a:t>
            </a:r>
            <a:r>
              <a:rPr lang="en-US" baseline="-25000" dirty="0" smtClean="0"/>
              <a:t>1</a:t>
            </a:r>
            <a:endParaRPr lang="en-US" baseline="-25000" dirty="0"/>
          </a:p>
        </p:txBody>
      </p:sp>
      <p:sp>
        <p:nvSpPr>
          <p:cNvPr id="18" name="TextBox 17"/>
          <p:cNvSpPr txBox="1"/>
          <p:nvPr/>
        </p:nvSpPr>
        <p:spPr>
          <a:xfrm>
            <a:off x="4314454" y="4659086"/>
            <a:ext cx="333746" cy="369332"/>
          </a:xfrm>
          <a:prstGeom prst="rect">
            <a:avLst/>
          </a:prstGeom>
          <a:noFill/>
        </p:spPr>
        <p:txBody>
          <a:bodyPr wrap="none" rtlCol="0">
            <a:spAutoFit/>
          </a:bodyPr>
          <a:lstStyle/>
          <a:p>
            <a:r>
              <a:rPr lang="en-US" dirty="0" smtClean="0"/>
              <a:t>I</a:t>
            </a:r>
            <a:r>
              <a:rPr lang="en-US" baseline="-25000" dirty="0" smtClean="0"/>
              <a:t>2</a:t>
            </a:r>
            <a:endParaRPr lang="en-US" baseline="-25000" dirty="0"/>
          </a:p>
        </p:txBody>
      </p:sp>
      <p:sp>
        <p:nvSpPr>
          <p:cNvPr id="21" name="TextBox 20"/>
          <p:cNvSpPr txBox="1"/>
          <p:nvPr/>
        </p:nvSpPr>
        <p:spPr>
          <a:xfrm>
            <a:off x="5151910" y="6411686"/>
            <a:ext cx="410690" cy="369332"/>
          </a:xfrm>
          <a:prstGeom prst="rect">
            <a:avLst/>
          </a:prstGeom>
          <a:noFill/>
        </p:spPr>
        <p:txBody>
          <a:bodyPr wrap="none" rtlCol="0">
            <a:spAutoFit/>
          </a:bodyPr>
          <a:lstStyle/>
          <a:p>
            <a:r>
              <a:rPr lang="en-US" dirty="0" smtClean="0"/>
              <a:t>-I</a:t>
            </a:r>
            <a:r>
              <a:rPr lang="en-US" baseline="-25000" dirty="0" smtClean="0"/>
              <a:t>2</a:t>
            </a:r>
            <a:endParaRPr lang="en-US" baseline="-25000" dirty="0"/>
          </a:p>
        </p:txBody>
      </p:sp>
      <p:sp>
        <p:nvSpPr>
          <p:cNvPr id="22" name="TextBox 21"/>
          <p:cNvSpPr txBox="1"/>
          <p:nvPr/>
        </p:nvSpPr>
        <p:spPr>
          <a:xfrm>
            <a:off x="4267200" y="6411686"/>
            <a:ext cx="410690" cy="369332"/>
          </a:xfrm>
          <a:prstGeom prst="rect">
            <a:avLst/>
          </a:prstGeom>
          <a:noFill/>
        </p:spPr>
        <p:txBody>
          <a:bodyPr wrap="none" rtlCol="0">
            <a:spAutoFit/>
          </a:bodyPr>
          <a:lstStyle/>
          <a:p>
            <a:r>
              <a:rPr lang="en-US" dirty="0" smtClean="0"/>
              <a:t>-I</a:t>
            </a:r>
            <a:r>
              <a:rPr lang="en-US" baseline="-25000" dirty="0" smtClean="0"/>
              <a:t>1</a:t>
            </a:r>
            <a:endParaRPr lang="en-US" baseline="-25000" dirty="0"/>
          </a:p>
        </p:txBody>
      </p:sp>
      <p:sp>
        <p:nvSpPr>
          <p:cNvPr id="23" name="TextBox 22"/>
          <p:cNvSpPr txBox="1"/>
          <p:nvPr/>
        </p:nvSpPr>
        <p:spPr>
          <a:xfrm>
            <a:off x="6226628" y="5203372"/>
            <a:ext cx="2276177" cy="923330"/>
          </a:xfrm>
          <a:prstGeom prst="rect">
            <a:avLst/>
          </a:prstGeom>
          <a:noFill/>
        </p:spPr>
        <p:txBody>
          <a:bodyPr wrap="square" rtlCol="0">
            <a:spAutoFit/>
          </a:bodyPr>
          <a:lstStyle/>
          <a:p>
            <a:r>
              <a:rPr lang="en-US" dirty="0" smtClean="0"/>
              <a:t>Two power supplies for two coils on diagonals.</a:t>
            </a:r>
            <a:endParaRPr lang="en-US" dirty="0"/>
          </a:p>
        </p:txBody>
      </p:sp>
    </p:spTree>
    <p:extLst>
      <p:ext uri="{BB962C8B-B14F-4D97-AF65-F5344CB8AC3E}">
        <p14:creationId xmlns:p14="http://schemas.microsoft.com/office/powerpoint/2010/main" val="6693304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49</a:t>
            </a:fld>
            <a:endParaRPr lang="en-US" dirty="0"/>
          </a:p>
        </p:txBody>
      </p:sp>
      <p:sp>
        <p:nvSpPr>
          <p:cNvPr id="3" name="Title 2"/>
          <p:cNvSpPr>
            <a:spLocks noGrp="1"/>
          </p:cNvSpPr>
          <p:nvPr>
            <p:ph type="title"/>
          </p:nvPr>
        </p:nvSpPr>
        <p:spPr/>
        <p:txBody>
          <a:bodyPr/>
          <a:lstStyle/>
          <a:p>
            <a:r>
              <a:rPr lang="en-US" dirty="0" smtClean="0"/>
              <a:t>XFEL Earth Field Studies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307" y="129091"/>
            <a:ext cx="429577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38634"/>
            <a:ext cx="4029075"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5330" y="2568317"/>
            <a:ext cx="3910013"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518" y="5410200"/>
            <a:ext cx="7743825"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09871" y="1415534"/>
            <a:ext cx="1582484" cy="369332"/>
          </a:xfrm>
          <a:prstGeom prst="rect">
            <a:avLst/>
          </a:prstGeom>
          <a:noFill/>
        </p:spPr>
        <p:txBody>
          <a:bodyPr wrap="none" rtlCol="0">
            <a:spAutoFit/>
          </a:bodyPr>
          <a:lstStyle/>
          <a:p>
            <a:r>
              <a:rPr lang="en-US" dirty="0" smtClean="0"/>
              <a:t>Uwe </a:t>
            </a:r>
            <a:r>
              <a:rPr lang="en-US" dirty="0" err="1" smtClean="0"/>
              <a:t>Englisch</a:t>
            </a:r>
            <a:endParaRPr lang="en-US" dirty="0"/>
          </a:p>
        </p:txBody>
      </p:sp>
    </p:spTree>
    <p:extLst>
      <p:ext uri="{BB962C8B-B14F-4D97-AF65-F5344CB8AC3E}">
        <p14:creationId xmlns:p14="http://schemas.microsoft.com/office/powerpoint/2010/main" val="40063260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a:t>
            </a:fld>
            <a:endParaRPr lang="en-US" dirty="0"/>
          </a:p>
        </p:txBody>
      </p:sp>
      <p:sp>
        <p:nvSpPr>
          <p:cNvPr id="3" name="Title 2"/>
          <p:cNvSpPr>
            <a:spLocks noGrp="1"/>
          </p:cNvSpPr>
          <p:nvPr>
            <p:ph type="title"/>
          </p:nvPr>
        </p:nvSpPr>
        <p:spPr/>
        <p:txBody>
          <a:bodyPr/>
          <a:lstStyle/>
          <a:p>
            <a:r>
              <a:rPr lang="en-US" dirty="0" smtClean="0"/>
              <a:t>K Position Dependence Effect On Delta-II</a:t>
            </a:r>
            <a:endParaRPr lang="en-US" dirty="0"/>
          </a:p>
        </p:txBody>
      </p:sp>
      <p:pic>
        <p:nvPicPr>
          <p:cNvPr id="6" name="Picture 2" descr="F:\Contents\Transfers\2016-01-31 LCLS-II Energy Ranges\2015-11-12 Undulator Cell Nomenclature with Comp Sum.png"/>
          <p:cNvPicPr>
            <a:picLocks noChangeAspect="1" noChangeArrowheads="1"/>
          </p:cNvPicPr>
          <p:nvPr/>
        </p:nvPicPr>
        <p:blipFill rotWithShape="1">
          <a:blip r:embed="rId2">
            <a:extLst>
              <a:ext uri="{28A0092B-C50C-407E-A947-70E740481C1C}">
                <a14:useLocalDpi xmlns:a14="http://schemas.microsoft.com/office/drawing/2010/main" val="0"/>
              </a:ext>
            </a:extLst>
          </a:blip>
          <a:srcRect b="59866"/>
          <a:stretch/>
        </p:blipFill>
        <p:spPr bwMode="auto">
          <a:xfrm>
            <a:off x="0" y="1371700"/>
            <a:ext cx="9053325" cy="19266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3638" y="2912186"/>
            <a:ext cx="2079598" cy="276999"/>
          </a:xfrm>
          <a:prstGeom prst="rect">
            <a:avLst/>
          </a:prstGeom>
          <a:noFill/>
          <a:ln>
            <a:solidFill>
              <a:schemeClr val="accent6">
                <a:lumMod val="75000"/>
              </a:schemeClr>
            </a:solidFill>
          </a:ln>
        </p:spPr>
        <p:txBody>
          <a:bodyPr wrap="square" rtlCol="0">
            <a:spAutoFit/>
          </a:bodyPr>
          <a:lstStyle/>
          <a:p>
            <a:pPr algn="ctr"/>
            <a:r>
              <a:rPr lang="en-US" sz="1200" b="1" dirty="0" smtClean="0">
                <a:solidFill>
                  <a:schemeClr val="accent6">
                    <a:lumMod val="75000"/>
                  </a:schemeClr>
                </a:solidFill>
              </a:rPr>
              <a:t>Space for 2-stage </a:t>
            </a:r>
            <a:r>
              <a:rPr lang="en-US" sz="1200" b="1" dirty="0">
                <a:solidFill>
                  <a:schemeClr val="accent6">
                    <a:lumMod val="75000"/>
                  </a:schemeClr>
                </a:solidFill>
              </a:rPr>
              <a:t>H</a:t>
            </a:r>
            <a:r>
              <a:rPr lang="en-US" sz="1200" b="1" dirty="0" smtClean="0">
                <a:solidFill>
                  <a:schemeClr val="accent6">
                    <a:lumMod val="75000"/>
                  </a:schemeClr>
                </a:solidFill>
              </a:rPr>
              <a:t>XRSS</a:t>
            </a:r>
            <a:endParaRPr lang="en-US" sz="1200" b="1" dirty="0">
              <a:solidFill>
                <a:schemeClr val="accent6">
                  <a:lumMod val="75000"/>
                </a:schemeClr>
              </a:solidFill>
            </a:endParaRPr>
          </a:p>
        </p:txBody>
      </p:sp>
      <p:cxnSp>
        <p:nvCxnSpPr>
          <p:cNvPr id="8" name="Straight Arrow Connector 7"/>
          <p:cNvCxnSpPr/>
          <p:nvPr/>
        </p:nvCxnSpPr>
        <p:spPr>
          <a:xfrm flipH="1" flipV="1">
            <a:off x="1788131" y="2483010"/>
            <a:ext cx="63413" cy="493214"/>
          </a:xfrm>
          <a:prstGeom prst="straightConnector1">
            <a:avLst/>
          </a:prstGeom>
          <a:ln w="15875">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13" idx="3"/>
          </p:cNvCxnSpPr>
          <p:nvPr/>
        </p:nvCxnSpPr>
        <p:spPr>
          <a:xfrm flipV="1">
            <a:off x="7731841" y="2364940"/>
            <a:ext cx="657895" cy="1534615"/>
          </a:xfrm>
          <a:prstGeom prst="straightConnector1">
            <a:avLst/>
          </a:prstGeom>
          <a:ln w="15875">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39472" y="3871418"/>
            <a:ext cx="1617785" cy="646331"/>
          </a:xfrm>
          <a:prstGeom prst="rect">
            <a:avLst/>
          </a:prstGeom>
          <a:noFill/>
          <a:ln>
            <a:solidFill>
              <a:schemeClr val="accent6">
                <a:lumMod val="75000"/>
              </a:schemeClr>
            </a:solidFill>
          </a:ln>
        </p:spPr>
        <p:txBody>
          <a:bodyPr wrap="square" rtlCol="0">
            <a:spAutoFit/>
          </a:bodyPr>
          <a:lstStyle/>
          <a:p>
            <a:pPr algn="ctr"/>
            <a:r>
              <a:rPr lang="en-US" sz="1200" b="1" dirty="0" smtClean="0">
                <a:solidFill>
                  <a:schemeClr val="accent6">
                    <a:lumMod val="75000"/>
                  </a:schemeClr>
                </a:solidFill>
              </a:rPr>
              <a:t>Space for 3 Polarization Control Undulators</a:t>
            </a:r>
            <a:endParaRPr lang="en-US" sz="1200" b="1" dirty="0">
              <a:solidFill>
                <a:schemeClr val="accent6">
                  <a:lumMod val="75000"/>
                </a:schemeClr>
              </a:solidFill>
            </a:endParaRPr>
          </a:p>
        </p:txBody>
      </p:sp>
      <p:sp>
        <p:nvSpPr>
          <p:cNvPr id="11" name="TextBox 10"/>
          <p:cNvSpPr txBox="1"/>
          <p:nvPr/>
        </p:nvSpPr>
        <p:spPr>
          <a:xfrm>
            <a:off x="2373555" y="2916250"/>
            <a:ext cx="1493184" cy="461665"/>
          </a:xfrm>
          <a:prstGeom prst="rect">
            <a:avLst/>
          </a:prstGeom>
          <a:noFill/>
          <a:ln>
            <a:solidFill>
              <a:schemeClr val="accent6">
                <a:lumMod val="75000"/>
              </a:schemeClr>
            </a:solidFill>
          </a:ln>
        </p:spPr>
        <p:txBody>
          <a:bodyPr wrap="square" rtlCol="0">
            <a:spAutoFit/>
          </a:bodyPr>
          <a:lstStyle/>
          <a:p>
            <a:pPr algn="ctr"/>
            <a:r>
              <a:rPr lang="en-US" sz="1200" b="1" dirty="0" smtClean="0">
                <a:solidFill>
                  <a:schemeClr val="accent6">
                    <a:lumMod val="75000"/>
                  </a:schemeClr>
                </a:solidFill>
              </a:rPr>
              <a:t>Location for upgraded HXRSS</a:t>
            </a:r>
            <a:endParaRPr lang="en-US" sz="1200" b="1" dirty="0">
              <a:solidFill>
                <a:schemeClr val="accent6">
                  <a:lumMod val="75000"/>
                </a:schemeClr>
              </a:solidFill>
            </a:endParaRPr>
          </a:p>
        </p:txBody>
      </p:sp>
      <p:cxnSp>
        <p:nvCxnSpPr>
          <p:cNvPr id="12" name="Straight Arrow Connector 11"/>
          <p:cNvCxnSpPr/>
          <p:nvPr/>
        </p:nvCxnSpPr>
        <p:spPr>
          <a:xfrm flipV="1">
            <a:off x="3515047" y="2483010"/>
            <a:ext cx="175846" cy="469141"/>
          </a:xfrm>
          <a:prstGeom prst="straightConnector1">
            <a:avLst/>
          </a:prstGeom>
          <a:ln w="15875">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8274656" y="2102745"/>
            <a:ext cx="785812" cy="307181"/>
          </a:xfrm>
          <a:prstGeom prst="ellipse">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946171" y="2916250"/>
            <a:ext cx="1493184" cy="276999"/>
          </a:xfrm>
          <a:prstGeom prst="rect">
            <a:avLst/>
          </a:prstGeom>
          <a:noFill/>
          <a:ln>
            <a:solidFill>
              <a:schemeClr val="accent6">
                <a:lumMod val="75000"/>
              </a:schemeClr>
            </a:solidFill>
          </a:ln>
        </p:spPr>
        <p:txBody>
          <a:bodyPr wrap="square" rtlCol="0">
            <a:spAutoFit/>
          </a:bodyPr>
          <a:lstStyle/>
          <a:p>
            <a:pPr algn="ctr"/>
            <a:r>
              <a:rPr lang="en-US" sz="1200" b="1" dirty="0" smtClean="0">
                <a:solidFill>
                  <a:schemeClr val="accent6">
                    <a:lumMod val="75000"/>
                  </a:schemeClr>
                </a:solidFill>
              </a:rPr>
              <a:t>Space for SXRSS</a:t>
            </a:r>
            <a:endParaRPr lang="en-US" sz="1200" b="1" dirty="0">
              <a:solidFill>
                <a:schemeClr val="accent6">
                  <a:lumMod val="75000"/>
                </a:schemeClr>
              </a:solidFill>
            </a:endParaRPr>
          </a:p>
        </p:txBody>
      </p:sp>
      <p:cxnSp>
        <p:nvCxnSpPr>
          <p:cNvPr id="15" name="Straight Arrow Connector 14"/>
          <p:cNvCxnSpPr/>
          <p:nvPr/>
        </p:nvCxnSpPr>
        <p:spPr>
          <a:xfrm flipH="1" flipV="1">
            <a:off x="4595625" y="2256335"/>
            <a:ext cx="492038" cy="723953"/>
          </a:xfrm>
          <a:prstGeom prst="straightConnector1">
            <a:avLst/>
          </a:prstGeom>
          <a:ln w="15875">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6829" y="4517571"/>
            <a:ext cx="685800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What causes the asymmetric position dependence of K?</a:t>
            </a:r>
          </a:p>
          <a:p>
            <a:pPr marL="285750" indent="-285750">
              <a:buFont typeface="Arial" panose="020B0604020202020204" pitchFamily="34" charset="0"/>
              <a:buChar char="•"/>
            </a:pPr>
            <a:r>
              <a:rPr lang="en-US" dirty="0" smtClean="0"/>
              <a:t>There is only hyperbolic cosine position dependence in the model of two crossed adjustable phase planar undulators.</a:t>
            </a:r>
          </a:p>
          <a:p>
            <a:pPr marL="285750" indent="-285750">
              <a:buFont typeface="Arial" panose="020B0604020202020204" pitchFamily="34" charset="0"/>
              <a:buChar char="•"/>
            </a:pPr>
            <a:r>
              <a:rPr lang="en-US" dirty="0" smtClean="0"/>
              <a:t>What are the alignment tolerance effects on Delta-II?</a:t>
            </a:r>
          </a:p>
          <a:p>
            <a:pPr marL="285750" indent="-285750">
              <a:buFont typeface="Arial" panose="020B0604020202020204" pitchFamily="34" charset="0"/>
              <a:buChar char="•"/>
            </a:pPr>
            <a:r>
              <a:rPr lang="en-US" dirty="0" smtClean="0"/>
              <a:t>Is there a model to help explain this behavior so that we can make predictions for Delta-II?</a:t>
            </a:r>
          </a:p>
          <a:p>
            <a:pPr marL="285750" indent="-285750">
              <a:buFont typeface="Arial" panose="020B0604020202020204" pitchFamily="34" charset="0"/>
              <a:buChar char="•"/>
            </a:pPr>
            <a:r>
              <a:rPr lang="en-US" dirty="0" smtClean="0"/>
              <a:t>Are there design changes that can minimize this effect?</a:t>
            </a:r>
            <a:endParaRPr lang="en-US" dirty="0"/>
          </a:p>
        </p:txBody>
      </p:sp>
    </p:spTree>
    <p:extLst>
      <p:ext uri="{BB962C8B-B14F-4D97-AF65-F5344CB8AC3E}">
        <p14:creationId xmlns:p14="http://schemas.microsoft.com/office/powerpoint/2010/main" val="126712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50</a:t>
            </a:fld>
            <a:endParaRPr lang="en-US" dirty="0"/>
          </a:p>
        </p:txBody>
      </p:sp>
      <p:sp>
        <p:nvSpPr>
          <p:cNvPr id="3" name="Title 2"/>
          <p:cNvSpPr>
            <a:spLocks noGrp="1"/>
          </p:cNvSpPr>
          <p:nvPr>
            <p:ph type="title"/>
          </p:nvPr>
        </p:nvSpPr>
        <p:spPr/>
        <p:txBody>
          <a:bodyPr/>
          <a:lstStyle/>
          <a:p>
            <a:r>
              <a:rPr lang="en-US" dirty="0" smtClean="0"/>
              <a:t>Helmholtz Coil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228" y="1621972"/>
            <a:ext cx="6400800" cy="4801381"/>
          </a:xfrm>
          <a:prstGeom prst="rect">
            <a:avLst/>
          </a:prstGeom>
        </p:spPr>
      </p:pic>
    </p:spTree>
    <p:extLst>
      <p:ext uri="{BB962C8B-B14F-4D97-AF65-F5344CB8AC3E}">
        <p14:creationId xmlns:p14="http://schemas.microsoft.com/office/powerpoint/2010/main" val="29963789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51</a:t>
            </a:fld>
            <a:endParaRPr lang="en-US" dirty="0"/>
          </a:p>
        </p:txBody>
      </p:sp>
      <p:sp>
        <p:nvSpPr>
          <p:cNvPr id="3" name="Title 2"/>
          <p:cNvSpPr>
            <a:spLocks noGrp="1"/>
          </p:cNvSpPr>
          <p:nvPr>
            <p:ph type="title"/>
          </p:nvPr>
        </p:nvSpPr>
        <p:spPr/>
        <p:txBody>
          <a:bodyPr/>
          <a:lstStyle/>
          <a:p>
            <a:r>
              <a:rPr lang="en-US" dirty="0" smtClean="0"/>
              <a:t>Field Integral Measurements In The Tunnel</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6027" y="3909643"/>
            <a:ext cx="3200400" cy="239912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963" y="1393371"/>
            <a:ext cx="1782210" cy="237744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713" y="1351502"/>
            <a:ext cx="3200400" cy="239912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1858" y="3909644"/>
            <a:ext cx="3200400" cy="2399129"/>
          </a:xfrm>
          <a:prstGeom prst="rect">
            <a:avLst/>
          </a:prstGeom>
        </p:spPr>
      </p:pic>
      <p:sp>
        <p:nvSpPr>
          <p:cNvPr id="10" name="TextBox 9"/>
          <p:cNvSpPr txBox="1"/>
          <p:nvPr/>
        </p:nvSpPr>
        <p:spPr>
          <a:xfrm>
            <a:off x="5871427" y="1970315"/>
            <a:ext cx="3185487" cy="1477328"/>
          </a:xfrm>
          <a:prstGeom prst="rect">
            <a:avLst/>
          </a:prstGeom>
          <a:noFill/>
        </p:spPr>
        <p:txBody>
          <a:bodyPr wrap="square" rtlCol="0">
            <a:spAutoFit/>
          </a:bodyPr>
          <a:lstStyle/>
          <a:p>
            <a:r>
              <a:rPr lang="en-US" dirty="0" smtClean="0"/>
              <a:t>Use beam pipe with corrector coils and a vibrating wire system at the beam position.  The system is currently being tested.</a:t>
            </a:r>
            <a:endParaRPr lang="en-US" dirty="0"/>
          </a:p>
        </p:txBody>
      </p:sp>
      <p:sp>
        <p:nvSpPr>
          <p:cNvPr id="5" name="TextBox 4"/>
          <p:cNvSpPr txBox="1"/>
          <p:nvPr/>
        </p:nvSpPr>
        <p:spPr>
          <a:xfrm>
            <a:off x="7719507" y="1240971"/>
            <a:ext cx="1424493" cy="369332"/>
          </a:xfrm>
          <a:prstGeom prst="rect">
            <a:avLst/>
          </a:prstGeom>
          <a:noFill/>
        </p:spPr>
        <p:txBody>
          <a:bodyPr wrap="none" rtlCol="0">
            <a:spAutoFit/>
          </a:bodyPr>
          <a:lstStyle/>
          <a:p>
            <a:r>
              <a:rPr lang="en-US" dirty="0" smtClean="0"/>
              <a:t>Y. Levashov</a:t>
            </a:r>
            <a:endParaRPr lang="en-US" dirty="0"/>
          </a:p>
        </p:txBody>
      </p:sp>
    </p:spTree>
    <p:extLst>
      <p:ext uri="{BB962C8B-B14F-4D97-AF65-F5344CB8AC3E}">
        <p14:creationId xmlns:p14="http://schemas.microsoft.com/office/powerpoint/2010/main" val="35610586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52</a:t>
            </a:fld>
            <a:endParaRPr lang="en-US" dirty="0"/>
          </a:p>
        </p:txBody>
      </p:sp>
      <p:sp>
        <p:nvSpPr>
          <p:cNvPr id="3" name="Title 2"/>
          <p:cNvSpPr>
            <a:spLocks noGrp="1"/>
          </p:cNvSpPr>
          <p:nvPr>
            <p:ph type="title"/>
          </p:nvPr>
        </p:nvSpPr>
        <p:spPr/>
        <p:txBody>
          <a:bodyPr/>
          <a:lstStyle/>
          <a:p>
            <a:r>
              <a:rPr lang="en-US" dirty="0" smtClean="0"/>
              <a:t>Phase Shifter Measurements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019" y="1338945"/>
            <a:ext cx="2399128" cy="3200400"/>
          </a:xfrm>
          <a:prstGeom prst="rect">
            <a:avLst/>
          </a:prstGeom>
        </p:spPr>
      </p:pic>
      <p:sp>
        <p:nvSpPr>
          <p:cNvPr id="9" name="TextBox 8"/>
          <p:cNvSpPr txBox="1"/>
          <p:nvPr/>
        </p:nvSpPr>
        <p:spPr>
          <a:xfrm>
            <a:off x="576943" y="5007428"/>
            <a:ext cx="3679372" cy="1200329"/>
          </a:xfrm>
          <a:prstGeom prst="rect">
            <a:avLst/>
          </a:prstGeom>
          <a:noFill/>
        </p:spPr>
        <p:txBody>
          <a:bodyPr wrap="square" rtlCol="0">
            <a:spAutoFit/>
          </a:bodyPr>
          <a:lstStyle/>
          <a:p>
            <a:r>
              <a:rPr lang="en-US" dirty="0" smtClean="0"/>
              <a:t>The SLAC measurements agree</a:t>
            </a:r>
          </a:p>
          <a:p>
            <a:r>
              <a:rPr lang="en-US" dirty="0" smtClean="0"/>
              <a:t>with the </a:t>
            </a:r>
            <a:r>
              <a:rPr lang="en-US" dirty="0" err="1" smtClean="0"/>
              <a:t>Danfysik</a:t>
            </a:r>
            <a:r>
              <a:rPr lang="en-US" dirty="0" smtClean="0"/>
              <a:t> measurements.</a:t>
            </a:r>
          </a:p>
          <a:p>
            <a:r>
              <a:rPr lang="en-US" dirty="0" smtClean="0"/>
              <a:t>All strength and field integral requirements were met.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429" y="1265463"/>
            <a:ext cx="3733800" cy="28003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9086" y="4046764"/>
            <a:ext cx="3733800" cy="2800350"/>
          </a:xfrm>
          <a:prstGeom prst="rect">
            <a:avLst/>
          </a:prstGeom>
        </p:spPr>
      </p:pic>
    </p:spTree>
    <p:extLst>
      <p:ext uri="{BB962C8B-B14F-4D97-AF65-F5344CB8AC3E}">
        <p14:creationId xmlns:p14="http://schemas.microsoft.com/office/powerpoint/2010/main" val="40973614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53</a:t>
            </a:fld>
            <a:endParaRPr lang="en-US" dirty="0"/>
          </a:p>
        </p:txBody>
      </p:sp>
      <p:sp>
        <p:nvSpPr>
          <p:cNvPr id="3" name="Title 2"/>
          <p:cNvSpPr>
            <a:spLocks noGrp="1"/>
          </p:cNvSpPr>
          <p:nvPr>
            <p:ph type="title"/>
          </p:nvPr>
        </p:nvSpPr>
        <p:spPr/>
        <p:txBody>
          <a:bodyPr/>
          <a:lstStyle/>
          <a:p>
            <a:r>
              <a:rPr lang="en-US" dirty="0" smtClean="0"/>
              <a:t>Phase Shifter Crosstalk Measurements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77" y="1305839"/>
            <a:ext cx="4572000" cy="2053828"/>
          </a:xfrm>
          <a:prstGeom prst="rect">
            <a:avLst/>
          </a:prstGeom>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780" y="3502664"/>
            <a:ext cx="3667125" cy="275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4572000" y="1384654"/>
            <a:ext cx="4572000" cy="4023360"/>
          </a:xfrm>
          <a:prstGeom prst="rect">
            <a:avLst/>
          </a:prstGeom>
        </p:spPr>
      </p:pic>
      <p:sp>
        <p:nvSpPr>
          <p:cNvPr id="10" name="TextBox 9"/>
          <p:cNvSpPr txBox="1"/>
          <p:nvPr/>
        </p:nvSpPr>
        <p:spPr>
          <a:xfrm>
            <a:off x="5007466" y="5312222"/>
            <a:ext cx="3799082" cy="1077218"/>
          </a:xfrm>
          <a:prstGeom prst="rect">
            <a:avLst/>
          </a:prstGeom>
          <a:noFill/>
        </p:spPr>
        <p:txBody>
          <a:bodyPr wrap="square" rtlCol="0">
            <a:spAutoFit/>
          </a:bodyPr>
          <a:lstStyle/>
          <a:p>
            <a:r>
              <a:rPr lang="en-US" sz="1600" dirty="0" smtClean="0"/>
              <a:t>The edge of the phase shifter must be 14 cm from the last pole</a:t>
            </a:r>
          </a:p>
          <a:p>
            <a:r>
              <a:rPr lang="en-US" sz="1600" dirty="0"/>
              <a:t>o</a:t>
            </a:r>
            <a:r>
              <a:rPr lang="en-US" sz="1600" dirty="0" smtClean="0"/>
              <a:t>f the undulator (using the 3 </a:t>
            </a:r>
            <a:r>
              <a:rPr lang="en-US" sz="1600" dirty="0" err="1" smtClean="0"/>
              <a:t>Gcm</a:t>
            </a:r>
            <a:r>
              <a:rPr lang="en-US" sz="1600" dirty="0" smtClean="0"/>
              <a:t> criterion, no mirror plates).</a:t>
            </a:r>
            <a:endParaRPr lang="en-US" sz="1600" dirty="0"/>
          </a:p>
        </p:txBody>
      </p:sp>
      <p:sp>
        <p:nvSpPr>
          <p:cNvPr id="5" name="TextBox 4"/>
          <p:cNvSpPr txBox="1"/>
          <p:nvPr/>
        </p:nvSpPr>
        <p:spPr>
          <a:xfrm>
            <a:off x="4016829" y="6400800"/>
            <a:ext cx="4660250" cy="369332"/>
          </a:xfrm>
          <a:prstGeom prst="rect">
            <a:avLst/>
          </a:prstGeom>
          <a:noFill/>
        </p:spPr>
        <p:txBody>
          <a:bodyPr wrap="none" rtlCol="0">
            <a:spAutoFit/>
          </a:bodyPr>
          <a:lstStyle/>
          <a:p>
            <a:r>
              <a:rPr lang="en-US" dirty="0" smtClean="0"/>
              <a:t>The current design meets this requirement.</a:t>
            </a:r>
            <a:endParaRPr lang="en-US" dirty="0"/>
          </a:p>
        </p:txBody>
      </p:sp>
    </p:spTree>
    <p:extLst>
      <p:ext uri="{BB962C8B-B14F-4D97-AF65-F5344CB8AC3E}">
        <p14:creationId xmlns:p14="http://schemas.microsoft.com/office/powerpoint/2010/main" val="10734450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Summary</a:t>
            </a:r>
            <a:endParaRPr lang="en-US" sz="2800" dirty="0"/>
          </a:p>
        </p:txBody>
      </p:sp>
      <p:sp>
        <p:nvSpPr>
          <p:cNvPr id="3" name="Content Placeholder 2"/>
          <p:cNvSpPr>
            <a:spLocks noGrp="1"/>
          </p:cNvSpPr>
          <p:nvPr>
            <p:ph sz="quarter" idx="14"/>
          </p:nvPr>
        </p:nvSpPr>
        <p:spPr>
          <a:xfrm>
            <a:off x="478972" y="1711673"/>
            <a:ext cx="8108950" cy="4787098"/>
          </a:xfrm>
        </p:spPr>
        <p:txBody>
          <a:bodyPr>
            <a:noAutofit/>
          </a:bodyPr>
          <a:lstStyle/>
          <a:p>
            <a:pPr marL="342900" indent="-342900">
              <a:buFont typeface="Arial" pitchFamily="34" charset="0"/>
              <a:buChar char="•"/>
            </a:pPr>
            <a:r>
              <a:rPr lang="en-US" sz="1800" dirty="0" smtClean="0"/>
              <a:t>The Delta undulator has a gradient in K that must be accounted for when using multiple Deltas in a system.</a:t>
            </a:r>
          </a:p>
          <a:p>
            <a:pPr marL="342900" indent="-342900">
              <a:buFont typeface="Arial" pitchFamily="34" charset="0"/>
              <a:buChar char="•"/>
            </a:pPr>
            <a:r>
              <a:rPr lang="en-US" sz="1800" dirty="0" smtClean="0"/>
              <a:t>Assembly tolerances on the Delta undulator are at the 8 micron level if we are to avoid large phase errors.</a:t>
            </a:r>
          </a:p>
          <a:p>
            <a:pPr marL="342900" indent="-342900">
              <a:buFont typeface="Arial" pitchFamily="34" charset="0"/>
              <a:buChar char="•"/>
            </a:pPr>
            <a:r>
              <a:rPr lang="en-US" sz="1800" dirty="0" smtClean="0"/>
              <a:t>We have a plan for sharing the LCLS-II tuning work with LBNL.</a:t>
            </a:r>
          </a:p>
          <a:p>
            <a:pPr marL="342900" indent="-342900">
              <a:buFont typeface="Arial" pitchFamily="34" charset="0"/>
              <a:buChar char="•"/>
            </a:pPr>
            <a:r>
              <a:rPr lang="en-US" sz="1800" dirty="0" smtClean="0"/>
              <a:t>We have started to fit the phase matching errors and the K value so that we can determine what density of measurements are required for the phase shifters and the undulators.</a:t>
            </a:r>
          </a:p>
          <a:p>
            <a:pPr marL="342900" indent="-342900">
              <a:buFont typeface="Arial" pitchFamily="34" charset="0"/>
              <a:buChar char="•"/>
            </a:pPr>
            <a:r>
              <a:rPr lang="en-US" sz="1800" dirty="0" smtClean="0"/>
              <a:t>We are testing a scheme to monitor radiation damage in the tunnel.</a:t>
            </a:r>
          </a:p>
          <a:p>
            <a:pPr marL="342900" indent="-342900">
              <a:buFont typeface="Arial" pitchFamily="34" charset="0"/>
              <a:buChar char="•"/>
            </a:pPr>
            <a:r>
              <a:rPr lang="en-US" sz="1800" dirty="0"/>
              <a:t>We are dealing with the Earth’s magnetic field by measuring the undulators in the same orientation as in the tunnel, mapping differences in the Earth’s field between the MMF and the tunnel, and using corrector coils on the beam pipe to compensate the differences.</a:t>
            </a:r>
          </a:p>
          <a:p>
            <a:endParaRPr lang="en-US" sz="1800" dirty="0" smtClean="0"/>
          </a:p>
        </p:txBody>
      </p:sp>
      <p:sp>
        <p:nvSpPr>
          <p:cNvPr id="4" name="Slide Number Placeholder 3"/>
          <p:cNvSpPr>
            <a:spLocks noGrp="1"/>
          </p:cNvSpPr>
          <p:nvPr>
            <p:ph type="sldNum" sz="quarter" idx="11"/>
          </p:nvPr>
        </p:nvSpPr>
        <p:spPr/>
        <p:txBody>
          <a:bodyPr/>
          <a:lstStyle/>
          <a:p>
            <a:fld id="{5BD36294-2849-48A8-8531-5354CF3095D2}" type="slidenum">
              <a:rPr lang="en-US" smtClean="0"/>
              <a:pPr/>
              <a:t>54</a:t>
            </a:fld>
            <a:endParaRPr lang="en-US" dirty="0"/>
          </a:p>
        </p:txBody>
      </p:sp>
    </p:spTree>
    <p:extLst>
      <p:ext uri="{BB962C8B-B14F-4D97-AF65-F5344CB8AC3E}">
        <p14:creationId xmlns:p14="http://schemas.microsoft.com/office/powerpoint/2010/main" val="28201230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9225" y="1186540"/>
            <a:ext cx="8426409" cy="646331"/>
          </a:xfrm>
          <a:prstGeom prst="rect">
            <a:avLst/>
          </a:prstGeom>
          <a:noFill/>
        </p:spPr>
        <p:txBody>
          <a:bodyPr wrap="none" rtlCol="0">
            <a:spAutoFit/>
          </a:bodyPr>
          <a:lstStyle/>
          <a:p>
            <a:r>
              <a:rPr lang="en-US" dirty="0" smtClean="0">
                <a:solidFill>
                  <a:srgbClr val="0070C0"/>
                </a:solidFill>
              </a:rPr>
              <a:t>Add field </a:t>
            </a:r>
            <a:r>
              <a:rPr lang="en-US" dirty="0" err="1" smtClean="0">
                <a:solidFill>
                  <a:srgbClr val="0070C0"/>
                </a:solidFill>
              </a:rPr>
              <a:t>rolloff</a:t>
            </a:r>
            <a:r>
              <a:rPr lang="en-US" dirty="0" smtClean="0">
                <a:solidFill>
                  <a:srgbClr val="0070C0"/>
                </a:solidFill>
              </a:rPr>
              <a:t> to the model of two crossed, planar, adjustable phase undulators.</a:t>
            </a:r>
          </a:p>
          <a:p>
            <a:endParaRPr lang="en-US" dirty="0"/>
          </a:p>
        </p:txBody>
      </p:sp>
      <p:sp>
        <p:nvSpPr>
          <p:cNvPr id="2" name="Slide Number Placeholder 1"/>
          <p:cNvSpPr>
            <a:spLocks noGrp="1"/>
          </p:cNvSpPr>
          <p:nvPr>
            <p:ph type="sldNum" sz="quarter" idx="11"/>
          </p:nvPr>
        </p:nvSpPr>
        <p:spPr/>
        <p:txBody>
          <a:bodyPr/>
          <a:lstStyle/>
          <a:p>
            <a:fld id="{5BD36294-2849-48A8-8531-5354CF3095D2}" type="slidenum">
              <a:rPr lang="en-US" smtClean="0"/>
              <a:pPr/>
              <a:t>6</a:t>
            </a:fld>
            <a:endParaRPr lang="en-US" dirty="0"/>
          </a:p>
        </p:txBody>
      </p:sp>
      <p:sp>
        <p:nvSpPr>
          <p:cNvPr id="3" name="Title 2"/>
          <p:cNvSpPr>
            <a:spLocks noGrp="1"/>
          </p:cNvSpPr>
          <p:nvPr>
            <p:ph type="title"/>
          </p:nvPr>
        </p:nvSpPr>
        <p:spPr/>
        <p:txBody>
          <a:bodyPr/>
          <a:lstStyle/>
          <a:p>
            <a:r>
              <a:rPr lang="en-US" dirty="0" smtClean="0"/>
              <a:t>A Model To Explain The</a:t>
            </a:r>
            <a:br>
              <a:rPr lang="en-US" dirty="0" smtClean="0"/>
            </a:br>
            <a:r>
              <a:rPr lang="en-US" dirty="0" smtClean="0"/>
              <a:t>Delta-II K Value Position Dependence</a:t>
            </a:r>
            <a:endParaRPr lang="en-US" dirty="0"/>
          </a:p>
        </p:txBody>
      </p:sp>
      <p:sp>
        <p:nvSpPr>
          <p:cNvPr id="6" name="TextBox 5"/>
          <p:cNvSpPr txBox="1"/>
          <p:nvPr/>
        </p:nvSpPr>
        <p:spPr>
          <a:xfrm>
            <a:off x="6606803" y="622139"/>
            <a:ext cx="1685077" cy="369332"/>
          </a:xfrm>
          <a:prstGeom prst="rect">
            <a:avLst/>
          </a:prstGeom>
          <a:noFill/>
        </p:spPr>
        <p:txBody>
          <a:bodyPr wrap="none" rtlCol="0">
            <a:spAutoFit/>
          </a:bodyPr>
          <a:lstStyle/>
          <a:p>
            <a:r>
              <a:rPr lang="en-US" dirty="0" smtClean="0"/>
              <a:t>LCLS-TN-16-1</a:t>
            </a:r>
            <a:endParaRPr lang="en-US" dirty="0"/>
          </a:p>
        </p:txBody>
      </p:sp>
      <p:pic>
        <p:nvPicPr>
          <p:cNvPr id="1027" name="Picture 3"/>
          <p:cNvPicPr>
            <a:picLocks noChangeAspect="1" noChangeArrowheads="1"/>
          </p:cNvPicPr>
          <p:nvPr/>
        </p:nvPicPr>
        <p:blipFill>
          <a:blip r:embed="rId2"/>
          <a:srcRect/>
          <a:stretch>
            <a:fillRect/>
          </a:stretch>
        </p:blipFill>
        <p:spPr bwMode="auto">
          <a:xfrm>
            <a:off x="4040471" y="3076213"/>
            <a:ext cx="4257675" cy="409575"/>
          </a:xfrm>
          <a:prstGeom prst="rect">
            <a:avLst/>
          </a:prstGeom>
          <a:noFill/>
          <a:ln w="9525">
            <a:noFill/>
            <a:miter lim="800000"/>
            <a:headEnd/>
            <a:tailEnd/>
          </a:ln>
        </p:spPr>
      </p:pic>
      <p:pic>
        <p:nvPicPr>
          <p:cNvPr id="1028" name="Picture 4"/>
          <p:cNvPicPr>
            <a:picLocks noChangeAspect="1" noChangeArrowheads="1"/>
          </p:cNvPicPr>
          <p:nvPr/>
        </p:nvPicPr>
        <p:blipFill>
          <a:blip r:embed="rId3"/>
          <a:srcRect/>
          <a:stretch>
            <a:fillRect/>
          </a:stretch>
        </p:blipFill>
        <p:spPr bwMode="auto">
          <a:xfrm>
            <a:off x="4003575" y="3787816"/>
            <a:ext cx="2085975" cy="676275"/>
          </a:xfrm>
          <a:prstGeom prst="rect">
            <a:avLst/>
          </a:prstGeom>
          <a:noFill/>
          <a:ln w="9525">
            <a:noFill/>
            <a:miter lim="800000"/>
            <a:headEnd/>
            <a:tailEnd/>
          </a:ln>
        </p:spPr>
      </p:pic>
      <p:pic>
        <p:nvPicPr>
          <p:cNvPr id="1029" name="Picture 5"/>
          <p:cNvPicPr>
            <a:picLocks noChangeAspect="1" noChangeArrowheads="1"/>
          </p:cNvPicPr>
          <p:nvPr/>
        </p:nvPicPr>
        <p:blipFill>
          <a:blip r:embed="rId4"/>
          <a:srcRect/>
          <a:stretch>
            <a:fillRect/>
          </a:stretch>
        </p:blipFill>
        <p:spPr bwMode="auto">
          <a:xfrm>
            <a:off x="632327" y="1944118"/>
            <a:ext cx="3133725" cy="2743200"/>
          </a:xfrm>
          <a:prstGeom prst="rect">
            <a:avLst/>
          </a:prstGeom>
          <a:noFill/>
          <a:ln w="9525">
            <a:noFill/>
            <a:miter lim="800000"/>
            <a:headEnd/>
            <a:tailEnd/>
          </a:ln>
        </p:spPr>
      </p:pic>
      <p:sp>
        <p:nvSpPr>
          <p:cNvPr id="11" name="TextBox 10"/>
          <p:cNvSpPr txBox="1"/>
          <p:nvPr/>
        </p:nvSpPr>
        <p:spPr>
          <a:xfrm>
            <a:off x="4120588" y="2328982"/>
            <a:ext cx="1954381" cy="369332"/>
          </a:xfrm>
          <a:prstGeom prst="rect">
            <a:avLst/>
          </a:prstGeom>
          <a:noFill/>
        </p:spPr>
        <p:txBody>
          <a:bodyPr wrap="none" rtlCol="0">
            <a:spAutoFit/>
          </a:bodyPr>
          <a:lstStyle/>
          <a:p>
            <a:r>
              <a:rPr lang="en-US" dirty="0" smtClean="0"/>
              <a:t>For one quadrant</a:t>
            </a:r>
            <a:endParaRPr lang="en-US" dirty="0"/>
          </a:p>
        </p:txBody>
      </p:sp>
      <p:sp>
        <p:nvSpPr>
          <p:cNvPr id="4" name="TextBox 3"/>
          <p:cNvSpPr txBox="1"/>
          <p:nvPr/>
        </p:nvSpPr>
        <p:spPr>
          <a:xfrm>
            <a:off x="2090057" y="1600202"/>
            <a:ext cx="4980851" cy="369332"/>
          </a:xfrm>
          <a:prstGeom prst="rect">
            <a:avLst/>
          </a:prstGeom>
          <a:noFill/>
        </p:spPr>
        <p:txBody>
          <a:bodyPr wrap="none" rtlCol="0">
            <a:spAutoFit/>
          </a:bodyPr>
          <a:lstStyle/>
          <a:p>
            <a:r>
              <a:rPr lang="en-US" dirty="0" smtClean="0"/>
              <a:t>Model to explain the position dependence of K</a:t>
            </a:r>
            <a:endParaRPr lang="en-US" dirty="0"/>
          </a:p>
        </p:txBody>
      </p:sp>
      <p:sp>
        <p:nvSpPr>
          <p:cNvPr id="5" name="TextBox 4"/>
          <p:cNvSpPr txBox="1"/>
          <p:nvPr/>
        </p:nvSpPr>
        <p:spPr>
          <a:xfrm>
            <a:off x="631370" y="5007429"/>
            <a:ext cx="7904728" cy="646331"/>
          </a:xfrm>
          <a:prstGeom prst="rect">
            <a:avLst/>
          </a:prstGeom>
          <a:noFill/>
        </p:spPr>
        <p:txBody>
          <a:bodyPr wrap="none" rtlCol="0">
            <a:spAutoFit/>
          </a:bodyPr>
          <a:lstStyle/>
          <a:p>
            <a:r>
              <a:rPr lang="en-US" dirty="0" smtClean="0"/>
              <a:t>Potential decreases exponentially away from the quadrant, decreases away</a:t>
            </a:r>
          </a:p>
          <a:p>
            <a:r>
              <a:rPr lang="en-US" dirty="0" smtClean="0"/>
              <a:t>from the center line, varies </a:t>
            </a:r>
            <a:r>
              <a:rPr lang="en-US" dirty="0" err="1" smtClean="0"/>
              <a:t>sinusoidally</a:t>
            </a:r>
            <a:r>
              <a:rPr lang="en-US" dirty="0" smtClean="0"/>
              <a:t> in z, obeys Laplace’s equation.</a:t>
            </a:r>
            <a:endParaRPr lang="en-US" dirty="0"/>
          </a:p>
        </p:txBody>
      </p:sp>
      <p:sp>
        <p:nvSpPr>
          <p:cNvPr id="7" name="TextBox 6"/>
          <p:cNvSpPr txBox="1"/>
          <p:nvPr/>
        </p:nvSpPr>
        <p:spPr>
          <a:xfrm>
            <a:off x="685800" y="6041571"/>
            <a:ext cx="7776488" cy="369332"/>
          </a:xfrm>
          <a:prstGeom prst="rect">
            <a:avLst/>
          </a:prstGeom>
          <a:noFill/>
        </p:spPr>
        <p:txBody>
          <a:bodyPr wrap="none" rtlCol="0">
            <a:spAutoFit/>
          </a:bodyPr>
          <a:lstStyle/>
          <a:p>
            <a:r>
              <a:rPr lang="en-US" dirty="0" smtClean="0"/>
              <a:t>This potential can be considered the dominant term in a Fourier expansion.</a:t>
            </a:r>
            <a:endParaRPr lang="en-US" dirty="0"/>
          </a:p>
        </p:txBody>
      </p:sp>
      <p:sp>
        <p:nvSpPr>
          <p:cNvPr id="9" name="TextBox 8"/>
          <p:cNvSpPr txBox="1"/>
          <p:nvPr/>
        </p:nvSpPr>
        <p:spPr>
          <a:xfrm>
            <a:off x="6618514" y="3755572"/>
            <a:ext cx="1885453" cy="954107"/>
          </a:xfrm>
          <a:prstGeom prst="rect">
            <a:avLst/>
          </a:prstGeom>
          <a:noFill/>
        </p:spPr>
        <p:txBody>
          <a:bodyPr wrap="none" rtlCol="0">
            <a:spAutoFit/>
          </a:bodyPr>
          <a:lstStyle/>
          <a:p>
            <a:r>
              <a:rPr lang="en-US" sz="1400" dirty="0" smtClean="0">
                <a:solidFill>
                  <a:srgbClr val="0070C0"/>
                </a:solidFill>
              </a:rPr>
              <a:t>Delta Measurements:</a:t>
            </a:r>
          </a:p>
          <a:p>
            <a:r>
              <a:rPr lang="en-US" sz="1400" dirty="0" err="1" smtClean="0">
                <a:solidFill>
                  <a:srgbClr val="0070C0"/>
                </a:solidFill>
              </a:rPr>
              <a:t>k</a:t>
            </a:r>
            <a:r>
              <a:rPr lang="en-US" sz="1400" baseline="-25000" dirty="0" err="1" smtClean="0">
                <a:solidFill>
                  <a:srgbClr val="0070C0"/>
                </a:solidFill>
              </a:rPr>
              <a:t>u</a:t>
            </a:r>
            <a:r>
              <a:rPr lang="en-US" sz="1400" dirty="0" smtClean="0">
                <a:solidFill>
                  <a:srgbClr val="0070C0"/>
                </a:solidFill>
              </a:rPr>
              <a:t> = 196 1/m</a:t>
            </a:r>
          </a:p>
          <a:p>
            <a:r>
              <a:rPr lang="en-US" sz="1400" dirty="0" err="1" smtClean="0">
                <a:solidFill>
                  <a:srgbClr val="0070C0"/>
                </a:solidFill>
              </a:rPr>
              <a:t>k</a:t>
            </a:r>
            <a:r>
              <a:rPr lang="en-US" sz="1400" baseline="-25000" dirty="0" err="1" smtClean="0">
                <a:solidFill>
                  <a:srgbClr val="0070C0"/>
                </a:solidFill>
              </a:rPr>
              <a:t>r</a:t>
            </a:r>
            <a:r>
              <a:rPr lang="en-US" sz="1400" dirty="0" smtClean="0">
                <a:solidFill>
                  <a:srgbClr val="0070C0"/>
                </a:solidFill>
              </a:rPr>
              <a:t> = 270 1/m</a:t>
            </a:r>
          </a:p>
          <a:p>
            <a:r>
              <a:rPr lang="en-US" sz="1400" dirty="0" err="1" smtClean="0">
                <a:solidFill>
                  <a:srgbClr val="0070C0"/>
                </a:solidFill>
              </a:rPr>
              <a:t>k</a:t>
            </a:r>
            <a:r>
              <a:rPr lang="en-US" sz="1400" baseline="-25000" dirty="0" err="1" smtClean="0">
                <a:solidFill>
                  <a:srgbClr val="0070C0"/>
                </a:solidFill>
              </a:rPr>
              <a:t>s</a:t>
            </a:r>
            <a:r>
              <a:rPr lang="en-US" sz="1400" dirty="0" smtClean="0">
                <a:solidFill>
                  <a:srgbClr val="0070C0"/>
                </a:solidFill>
              </a:rPr>
              <a:t> = 186 1/m</a:t>
            </a:r>
            <a:endParaRPr lang="en-US" sz="1400" dirty="0">
              <a:solidFill>
                <a:srgbClr val="0070C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7</a:t>
            </a:fld>
            <a:endParaRPr lang="en-US" dirty="0"/>
          </a:p>
        </p:txBody>
      </p:sp>
      <p:sp>
        <p:nvSpPr>
          <p:cNvPr id="3" name="Title 2"/>
          <p:cNvSpPr>
            <a:spLocks noGrp="1"/>
          </p:cNvSpPr>
          <p:nvPr>
            <p:ph type="title"/>
          </p:nvPr>
        </p:nvSpPr>
        <p:spPr/>
        <p:txBody>
          <a:bodyPr/>
          <a:lstStyle/>
          <a:p>
            <a:r>
              <a:rPr lang="en-US" dirty="0" smtClean="0"/>
              <a:t>Delta-II K Value Position Dependence</a:t>
            </a:r>
            <a:endParaRPr lang="en-US" dirty="0"/>
          </a:p>
        </p:txBody>
      </p:sp>
      <p:pic>
        <p:nvPicPr>
          <p:cNvPr id="2050" name="Picture 2"/>
          <p:cNvPicPr>
            <a:picLocks noChangeAspect="1" noChangeArrowheads="1"/>
          </p:cNvPicPr>
          <p:nvPr/>
        </p:nvPicPr>
        <p:blipFill>
          <a:blip r:embed="rId2"/>
          <a:srcRect/>
          <a:stretch>
            <a:fillRect/>
          </a:stretch>
        </p:blipFill>
        <p:spPr bwMode="auto">
          <a:xfrm>
            <a:off x="1027341" y="1486313"/>
            <a:ext cx="7183755" cy="3283268"/>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1654636" y="4952635"/>
            <a:ext cx="5857875" cy="1466850"/>
          </a:xfrm>
          <a:prstGeom prst="rect">
            <a:avLst/>
          </a:prstGeom>
          <a:noFill/>
          <a:ln w="9525">
            <a:noFill/>
            <a:miter lim="800000"/>
            <a:headEnd/>
            <a:tailEnd/>
          </a:ln>
        </p:spPr>
      </p:pic>
      <p:sp>
        <p:nvSpPr>
          <p:cNvPr id="4" name="TextBox 3"/>
          <p:cNvSpPr txBox="1"/>
          <p:nvPr/>
        </p:nvSpPr>
        <p:spPr>
          <a:xfrm>
            <a:off x="489858" y="1567543"/>
            <a:ext cx="1300356" cy="369332"/>
          </a:xfrm>
          <a:prstGeom prst="rect">
            <a:avLst/>
          </a:prstGeom>
          <a:noFill/>
        </p:spPr>
        <p:txBody>
          <a:bodyPr wrap="none" rtlCol="0">
            <a:spAutoFit/>
          </a:bodyPr>
          <a:lstStyle/>
          <a:p>
            <a:r>
              <a:rPr lang="en-US" dirty="0" smtClean="0"/>
              <a:t>Lab Frame</a:t>
            </a:r>
            <a:endParaRPr lang="en-US" dirty="0"/>
          </a:p>
        </p:txBody>
      </p:sp>
      <p:sp>
        <p:nvSpPr>
          <p:cNvPr id="5" name="TextBox 4"/>
          <p:cNvSpPr txBox="1"/>
          <p:nvPr/>
        </p:nvSpPr>
        <p:spPr>
          <a:xfrm>
            <a:off x="6574972" y="1578429"/>
            <a:ext cx="1915909" cy="369332"/>
          </a:xfrm>
          <a:prstGeom prst="rect">
            <a:avLst/>
          </a:prstGeom>
          <a:noFill/>
        </p:spPr>
        <p:txBody>
          <a:bodyPr wrap="none" rtlCol="0">
            <a:spAutoFit/>
          </a:bodyPr>
          <a:lstStyle/>
          <a:p>
            <a:r>
              <a:rPr lang="en-US" dirty="0" smtClean="0"/>
              <a:t>Undulator Frame</a:t>
            </a:r>
            <a:endParaRPr lang="en-US" dirty="0"/>
          </a:p>
        </p:txBody>
      </p:sp>
      <p:sp>
        <p:nvSpPr>
          <p:cNvPr id="6" name="TextBox 5"/>
          <p:cNvSpPr txBox="1"/>
          <p:nvPr/>
        </p:nvSpPr>
        <p:spPr>
          <a:xfrm>
            <a:off x="2514598" y="6445124"/>
            <a:ext cx="4121641" cy="369332"/>
          </a:xfrm>
          <a:prstGeom prst="rect">
            <a:avLst/>
          </a:prstGeom>
          <a:noFill/>
        </p:spPr>
        <p:txBody>
          <a:bodyPr wrap="none" rtlCol="0">
            <a:spAutoFit/>
          </a:bodyPr>
          <a:lstStyle/>
          <a:p>
            <a:r>
              <a:rPr lang="en-US" dirty="0" smtClean="0"/>
              <a:t>Do calculations in the undulator frame.</a:t>
            </a:r>
            <a:endParaRPr lang="en-US" dirty="0"/>
          </a:p>
        </p:txBody>
      </p:sp>
      <p:sp>
        <p:nvSpPr>
          <p:cNvPr id="7" name="TextBox 6"/>
          <p:cNvSpPr txBox="1"/>
          <p:nvPr/>
        </p:nvSpPr>
        <p:spPr>
          <a:xfrm>
            <a:off x="1763486" y="4637315"/>
            <a:ext cx="3134191" cy="369332"/>
          </a:xfrm>
          <a:prstGeom prst="rect">
            <a:avLst/>
          </a:prstGeom>
          <a:noFill/>
        </p:spPr>
        <p:txBody>
          <a:bodyPr wrap="none" rtlCol="0">
            <a:spAutoFit/>
          </a:bodyPr>
          <a:lstStyle/>
          <a:p>
            <a:r>
              <a:rPr lang="en-US" dirty="0" smtClean="0"/>
              <a:t>Potential for each quadrant:</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8</a:t>
            </a:fld>
            <a:endParaRPr lang="en-US" dirty="0"/>
          </a:p>
        </p:txBody>
      </p:sp>
      <p:sp>
        <p:nvSpPr>
          <p:cNvPr id="3" name="Title 2"/>
          <p:cNvSpPr>
            <a:spLocks noGrp="1"/>
          </p:cNvSpPr>
          <p:nvPr>
            <p:ph type="title"/>
          </p:nvPr>
        </p:nvSpPr>
        <p:spPr/>
        <p:txBody>
          <a:bodyPr/>
          <a:lstStyle/>
          <a:p>
            <a:r>
              <a:rPr lang="en-US" dirty="0" smtClean="0"/>
              <a:t>Delta-II K Value Position Dependence</a:t>
            </a:r>
            <a:endParaRPr lang="en-US" dirty="0"/>
          </a:p>
        </p:txBody>
      </p:sp>
      <p:pic>
        <p:nvPicPr>
          <p:cNvPr id="3074" name="Picture 2"/>
          <p:cNvPicPr>
            <a:picLocks noChangeAspect="1" noChangeArrowheads="1"/>
          </p:cNvPicPr>
          <p:nvPr/>
        </p:nvPicPr>
        <p:blipFill>
          <a:blip r:embed="rId2"/>
          <a:srcRect/>
          <a:stretch>
            <a:fillRect/>
          </a:stretch>
        </p:blipFill>
        <p:spPr bwMode="auto">
          <a:xfrm>
            <a:off x="1408932" y="1532125"/>
            <a:ext cx="2390775" cy="1914525"/>
          </a:xfrm>
          <a:prstGeom prst="rect">
            <a:avLst/>
          </a:prstGeom>
          <a:noFill/>
          <a:ln w="9525">
            <a:noFill/>
            <a:miter lim="800000"/>
            <a:headEnd/>
            <a:tailEnd/>
          </a:ln>
        </p:spPr>
      </p:pic>
      <p:pic>
        <p:nvPicPr>
          <p:cNvPr id="3075" name="Picture 3"/>
          <p:cNvPicPr>
            <a:picLocks noChangeAspect="1" noChangeArrowheads="1"/>
          </p:cNvPicPr>
          <p:nvPr/>
        </p:nvPicPr>
        <p:blipFill>
          <a:blip r:embed="rId3"/>
          <a:srcRect/>
          <a:stretch>
            <a:fillRect/>
          </a:stretch>
        </p:blipFill>
        <p:spPr bwMode="auto">
          <a:xfrm>
            <a:off x="1772268" y="3441402"/>
            <a:ext cx="1733550" cy="457200"/>
          </a:xfrm>
          <a:prstGeom prst="rect">
            <a:avLst/>
          </a:prstGeom>
          <a:noFill/>
          <a:ln w="9525">
            <a:noFill/>
            <a:miter lim="800000"/>
            <a:headEnd/>
            <a:tailEnd/>
          </a:ln>
        </p:spPr>
      </p:pic>
      <p:pic>
        <p:nvPicPr>
          <p:cNvPr id="3076" name="Picture 4"/>
          <p:cNvPicPr>
            <a:picLocks noChangeAspect="1" noChangeArrowheads="1"/>
          </p:cNvPicPr>
          <p:nvPr/>
        </p:nvPicPr>
        <p:blipFill>
          <a:blip r:embed="rId4"/>
          <a:srcRect/>
          <a:stretch>
            <a:fillRect/>
          </a:stretch>
        </p:blipFill>
        <p:spPr bwMode="auto">
          <a:xfrm>
            <a:off x="1253207" y="3955166"/>
            <a:ext cx="6591300" cy="1447800"/>
          </a:xfrm>
          <a:prstGeom prst="rect">
            <a:avLst/>
          </a:prstGeom>
          <a:noFill/>
          <a:ln w="9525">
            <a:noFill/>
            <a:miter lim="800000"/>
            <a:headEnd/>
            <a:tailEnd/>
          </a:ln>
        </p:spPr>
      </p:pic>
      <p:pic>
        <p:nvPicPr>
          <p:cNvPr id="3077" name="Picture 5"/>
          <p:cNvPicPr>
            <a:picLocks noChangeAspect="1" noChangeArrowheads="1"/>
          </p:cNvPicPr>
          <p:nvPr/>
        </p:nvPicPr>
        <p:blipFill>
          <a:blip r:embed="rId5"/>
          <a:srcRect/>
          <a:stretch>
            <a:fillRect/>
          </a:stretch>
        </p:blipFill>
        <p:spPr bwMode="auto">
          <a:xfrm>
            <a:off x="5220350" y="1568230"/>
            <a:ext cx="2314575" cy="2066925"/>
          </a:xfrm>
          <a:prstGeom prst="rect">
            <a:avLst/>
          </a:prstGeom>
          <a:noFill/>
          <a:ln w="9525">
            <a:noFill/>
            <a:miter lim="800000"/>
            <a:headEnd/>
            <a:tailEnd/>
          </a:ln>
        </p:spPr>
      </p:pic>
      <p:pic>
        <p:nvPicPr>
          <p:cNvPr id="3078" name="Picture 6"/>
          <p:cNvPicPr>
            <a:picLocks noChangeAspect="1" noChangeArrowheads="1"/>
          </p:cNvPicPr>
          <p:nvPr/>
        </p:nvPicPr>
        <p:blipFill>
          <a:blip r:embed="rId6"/>
          <a:srcRect/>
          <a:stretch>
            <a:fillRect/>
          </a:stretch>
        </p:blipFill>
        <p:spPr bwMode="auto">
          <a:xfrm>
            <a:off x="5450939" y="3496548"/>
            <a:ext cx="1714500" cy="504825"/>
          </a:xfrm>
          <a:prstGeom prst="rect">
            <a:avLst/>
          </a:prstGeom>
          <a:noFill/>
          <a:ln w="9525">
            <a:noFill/>
            <a:miter lim="800000"/>
            <a:headEnd/>
            <a:tailEnd/>
          </a:ln>
        </p:spPr>
      </p:pic>
      <p:pic>
        <p:nvPicPr>
          <p:cNvPr id="3079" name="Picture 7"/>
          <p:cNvPicPr>
            <a:picLocks noChangeAspect="1" noChangeArrowheads="1"/>
          </p:cNvPicPr>
          <p:nvPr/>
        </p:nvPicPr>
        <p:blipFill>
          <a:blip r:embed="rId7"/>
          <a:srcRect/>
          <a:stretch>
            <a:fillRect/>
          </a:stretch>
        </p:blipFill>
        <p:spPr bwMode="auto">
          <a:xfrm>
            <a:off x="1227345" y="5278055"/>
            <a:ext cx="6619875" cy="1371600"/>
          </a:xfrm>
          <a:prstGeom prst="rect">
            <a:avLst/>
          </a:prstGeom>
          <a:noFill/>
          <a:ln w="9525">
            <a:noFill/>
            <a:miter lim="800000"/>
            <a:headEnd/>
            <a:tailEnd/>
          </a:ln>
        </p:spPr>
      </p:pic>
      <p:sp>
        <p:nvSpPr>
          <p:cNvPr id="11" name="TextBox 10"/>
          <p:cNvSpPr txBox="1"/>
          <p:nvPr/>
        </p:nvSpPr>
        <p:spPr>
          <a:xfrm>
            <a:off x="4555741" y="1245933"/>
            <a:ext cx="4493602" cy="369332"/>
          </a:xfrm>
          <a:prstGeom prst="rect">
            <a:avLst/>
          </a:prstGeom>
          <a:noFill/>
        </p:spPr>
        <p:txBody>
          <a:bodyPr wrap="none" rtlCol="0">
            <a:spAutoFit/>
          </a:bodyPr>
          <a:lstStyle/>
          <a:p>
            <a:r>
              <a:rPr lang="en-US" dirty="0" smtClean="0"/>
              <a:t>Two crossed adjustable phase undulators.</a:t>
            </a:r>
            <a:endParaRPr lang="en-US" dirty="0"/>
          </a:p>
        </p:txBody>
      </p:sp>
      <p:sp>
        <p:nvSpPr>
          <p:cNvPr id="4" name="TextBox 3"/>
          <p:cNvSpPr txBox="1"/>
          <p:nvPr/>
        </p:nvSpPr>
        <p:spPr>
          <a:xfrm>
            <a:off x="163285" y="1251857"/>
            <a:ext cx="4480714" cy="369332"/>
          </a:xfrm>
          <a:prstGeom prst="rect">
            <a:avLst/>
          </a:prstGeom>
          <a:noFill/>
        </p:spPr>
        <p:txBody>
          <a:bodyPr wrap="none" rtlCol="0">
            <a:spAutoFit/>
          </a:bodyPr>
          <a:lstStyle/>
          <a:p>
            <a:r>
              <a:rPr lang="en-US" dirty="0" smtClean="0"/>
              <a:t>Combine quadrants 1 and 3, also 2 and 4.</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9</a:t>
            </a:fld>
            <a:endParaRPr lang="en-US" dirty="0"/>
          </a:p>
        </p:txBody>
      </p:sp>
      <p:sp>
        <p:nvSpPr>
          <p:cNvPr id="3" name="Title 2"/>
          <p:cNvSpPr>
            <a:spLocks noGrp="1"/>
          </p:cNvSpPr>
          <p:nvPr>
            <p:ph type="title"/>
          </p:nvPr>
        </p:nvSpPr>
        <p:spPr/>
        <p:txBody>
          <a:bodyPr/>
          <a:lstStyle/>
          <a:p>
            <a:r>
              <a:rPr lang="en-US" dirty="0" smtClean="0"/>
              <a:t>Delta-II K Value Position Dependence</a:t>
            </a:r>
            <a:endParaRPr lang="en-US" dirty="0"/>
          </a:p>
        </p:txBody>
      </p:sp>
      <p:pic>
        <p:nvPicPr>
          <p:cNvPr id="4098" name="Picture 2"/>
          <p:cNvPicPr>
            <a:picLocks noChangeAspect="1" noChangeArrowheads="1"/>
          </p:cNvPicPr>
          <p:nvPr/>
        </p:nvPicPr>
        <p:blipFill>
          <a:blip r:embed="rId2"/>
          <a:srcRect/>
          <a:stretch>
            <a:fillRect/>
          </a:stretch>
        </p:blipFill>
        <p:spPr bwMode="auto">
          <a:xfrm>
            <a:off x="1238250" y="2171700"/>
            <a:ext cx="6667500" cy="2514600"/>
          </a:xfrm>
          <a:prstGeom prst="rect">
            <a:avLst/>
          </a:prstGeom>
          <a:noFill/>
          <a:ln w="9525">
            <a:noFill/>
            <a:miter lim="800000"/>
            <a:headEnd/>
            <a:tailEnd/>
          </a:ln>
        </p:spPr>
      </p:pic>
      <p:sp>
        <p:nvSpPr>
          <p:cNvPr id="4" name="TextBox 3"/>
          <p:cNvSpPr txBox="1"/>
          <p:nvPr/>
        </p:nvSpPr>
        <p:spPr>
          <a:xfrm>
            <a:off x="1230086" y="1687286"/>
            <a:ext cx="3762568" cy="369332"/>
          </a:xfrm>
          <a:prstGeom prst="rect">
            <a:avLst/>
          </a:prstGeom>
          <a:noFill/>
        </p:spPr>
        <p:txBody>
          <a:bodyPr wrap="none" rtlCol="0">
            <a:spAutoFit/>
          </a:bodyPr>
          <a:lstStyle/>
          <a:p>
            <a:r>
              <a:rPr lang="en-US" dirty="0" smtClean="0"/>
              <a:t>Scalar potential for all row settings:</a:t>
            </a:r>
            <a:endParaRPr lang="en-US" dirty="0"/>
          </a:p>
        </p:txBody>
      </p:sp>
      <p:sp>
        <p:nvSpPr>
          <p:cNvPr id="5" name="TextBox 4"/>
          <p:cNvSpPr txBox="1"/>
          <p:nvPr/>
        </p:nvSpPr>
        <p:spPr>
          <a:xfrm>
            <a:off x="957942" y="4865915"/>
            <a:ext cx="7195458" cy="646331"/>
          </a:xfrm>
          <a:prstGeom prst="rect">
            <a:avLst/>
          </a:prstGeom>
          <a:noFill/>
        </p:spPr>
        <p:txBody>
          <a:bodyPr wrap="square" rtlCol="0">
            <a:spAutoFit/>
          </a:bodyPr>
          <a:lstStyle/>
          <a:p>
            <a:r>
              <a:rPr lang="el-GR" dirty="0" smtClean="0">
                <a:latin typeface="+mn-lt"/>
              </a:rPr>
              <a:t>Δ</a:t>
            </a:r>
            <a:r>
              <a:rPr lang="en-US" baseline="-25000" dirty="0" smtClean="0">
                <a:latin typeface="+mn-lt"/>
              </a:rPr>
              <a:t>13</a:t>
            </a:r>
            <a:r>
              <a:rPr lang="en-US" dirty="0" smtClean="0">
                <a:latin typeface="+mn-lt"/>
              </a:rPr>
              <a:t> and </a:t>
            </a:r>
            <a:r>
              <a:rPr lang="el-GR" dirty="0" smtClean="0">
                <a:latin typeface="+mn-lt"/>
              </a:rPr>
              <a:t>Δ</a:t>
            </a:r>
            <a:r>
              <a:rPr lang="en-US" baseline="-25000" dirty="0" smtClean="0">
                <a:latin typeface="+mn-lt"/>
              </a:rPr>
              <a:t>24</a:t>
            </a:r>
            <a:r>
              <a:rPr lang="en-US" dirty="0" smtClean="0">
                <a:latin typeface="+mn-lt"/>
              </a:rPr>
              <a:t> give the shift between the rows of the adjustable phase undulators.  This sets their strength. </a:t>
            </a:r>
            <a:endParaRPr lang="en-US" dirty="0">
              <a:latin typeface="+mn-lt"/>
            </a:endParaRPr>
          </a:p>
        </p:txBody>
      </p:sp>
      <p:sp>
        <p:nvSpPr>
          <p:cNvPr id="6" name="TextBox 5"/>
          <p:cNvSpPr txBox="1"/>
          <p:nvPr/>
        </p:nvSpPr>
        <p:spPr>
          <a:xfrm>
            <a:off x="957944" y="5747657"/>
            <a:ext cx="7543800" cy="646331"/>
          </a:xfrm>
          <a:prstGeom prst="rect">
            <a:avLst/>
          </a:prstGeom>
          <a:noFill/>
        </p:spPr>
        <p:txBody>
          <a:bodyPr wrap="square" rtlCol="0">
            <a:spAutoFit/>
          </a:bodyPr>
          <a:lstStyle/>
          <a:p>
            <a:r>
              <a:rPr lang="en-US" dirty="0" smtClean="0"/>
              <a:t>Z</a:t>
            </a:r>
            <a:r>
              <a:rPr lang="en-US" baseline="-25000" dirty="0" smtClean="0"/>
              <a:t>13</a:t>
            </a:r>
            <a:r>
              <a:rPr lang="en-US" dirty="0" smtClean="0"/>
              <a:t> and Z</a:t>
            </a:r>
            <a:r>
              <a:rPr lang="en-US" baseline="-25000" dirty="0" smtClean="0"/>
              <a:t>24</a:t>
            </a:r>
            <a:r>
              <a:rPr lang="en-US" dirty="0" smtClean="0"/>
              <a:t> set the average position of each adjustable phase undulator.  This sets the relative phase between them.</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astName_Template_FAC201502">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Breakout xmlns="40a36e22-736e-48c9-a30b-f6784f483deb">Plenary</Breakout>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49B58DA2248E644A682083ACDD5076C" ma:contentTypeVersion="14" ma:contentTypeDescription="Create a new document." ma:contentTypeScope="" ma:versionID="a37b54773cd12d20c1994596086b5825">
  <xsd:schema xmlns:xsd="http://www.w3.org/2001/XMLSchema" xmlns:xs="http://www.w3.org/2001/XMLSchema" xmlns:p="http://schemas.microsoft.com/office/2006/metadata/properties" xmlns:ns2="40a36e22-736e-48c9-a30b-f6784f483deb" targetNamespace="http://schemas.microsoft.com/office/2006/metadata/properties" ma:root="true" ma:fieldsID="802ac6612b32fd883804ec55745421b0" ns2:_="">
    <xsd:import namespace="40a36e22-736e-48c9-a30b-f6784f483deb"/>
    <xsd:element name="properties">
      <xsd:complexType>
        <xsd:sequence>
          <xsd:element name="documentManagement">
            <xsd:complexType>
              <xsd:all>
                <xsd:element ref="ns2:Breakout"/>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a36e22-736e-48c9-a30b-f6784f483deb" elementFormDefault="qualified">
    <xsd:import namespace="http://schemas.microsoft.com/office/2006/documentManagement/types"/>
    <xsd:import namespace="http://schemas.microsoft.com/office/infopath/2007/PartnerControls"/>
    <xsd:element name="Breakout" ma:index="8" ma:displayName="Breakout" ma:format="Dropdown" ma:internalName="Breakout">
      <xsd:simpleType>
        <xsd:restriction base="dms:Choice">
          <xsd:enumeration value="Plenary"/>
          <xsd:enumeration value="Breakout Session #1 - Accelerator Systems"/>
          <xsd:enumeration value="Breakout Session #2 - Cryogenic Systems"/>
          <xsd:enumeration value="Breakout Session #3 - Photon Systems"/>
          <xsd:enumeration value="Breakout Session #4 - Controls"/>
          <xsd:enumeration value="Breakout Session #5 - Infrastructure"/>
          <xsd:enumeration value="Breakout Session #6 - ES&amp;H"/>
          <xsd:enumeration value="Closeou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E3F1C6-E643-4597-BD68-C599B5629ADE}">
  <ds:schemaRefs>
    <ds:schemaRef ds:uri="http://schemas.microsoft.com/sharepoint/v3/contenttype/forms"/>
  </ds:schemaRefs>
</ds:datastoreItem>
</file>

<file path=customXml/itemProps2.xml><?xml version="1.0" encoding="utf-8"?>
<ds:datastoreItem xmlns:ds="http://schemas.openxmlformats.org/officeDocument/2006/customXml" ds:itemID="{DC1B16AA-9221-46AE-B700-523442ABDABD}">
  <ds:schemaRefs>
    <ds:schemaRef ds:uri="http://purl.org/dc/terms/"/>
    <ds:schemaRef ds:uri="http://schemas.microsoft.com/office/2006/metadata/properties"/>
    <ds:schemaRef ds:uri="http://schemas.microsoft.com/office/2006/documentManagement/types"/>
    <ds:schemaRef ds:uri="40a36e22-736e-48c9-a30b-f6784f483deb"/>
    <ds:schemaRef ds:uri="http://purl.org/dc/dcmitype/"/>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3B1332C-70D7-4D4A-B72D-A80BF7DA2E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a36e22-736e-48c9-a30b-f6784f483d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LastName_Template_FAC201502</Template>
  <TotalTime>5093</TotalTime>
  <Words>2340</Words>
  <Application>Microsoft Office PowerPoint</Application>
  <PresentationFormat>On-screen Show (4:3)</PresentationFormat>
  <Paragraphs>358</Paragraphs>
  <Slides>54</Slides>
  <Notes>2</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LastName_Template_FAC201502</vt:lpstr>
      <vt:lpstr>LCLS-II Undulator Measurements</vt:lpstr>
      <vt:lpstr>Outline</vt:lpstr>
      <vt:lpstr>Delta-II K Value Position Dependence</vt:lpstr>
      <vt:lpstr>Delta: Horizontal and Vertical Position Sensitivity LCLS MD 11/17/2015</vt:lpstr>
      <vt:lpstr>K Position Dependence Effect On Delta-II</vt:lpstr>
      <vt:lpstr>A Model To Explain The Delta-II K Value Position Dependence</vt:lpstr>
      <vt:lpstr>Delta-II K Value Position Dependence</vt:lpstr>
      <vt:lpstr>Delta-II K Value Position Dependence</vt:lpstr>
      <vt:lpstr>Delta-II K Value Position Dependence</vt:lpstr>
      <vt:lpstr>Delta-II K Value Position Dependence</vt:lpstr>
      <vt:lpstr>Delta-II K Value Position Dependence</vt:lpstr>
      <vt:lpstr>Delta-II K Value Position Dependence</vt:lpstr>
      <vt:lpstr>Delta-II K Value Position Dependence</vt:lpstr>
      <vt:lpstr>Delta-II K Value Position Dependence</vt:lpstr>
      <vt:lpstr>With A Delta-like Undulator Predicted DELTA-II RMS X-Resonance Width</vt:lpstr>
      <vt:lpstr>Delta-II K Value Position Dependence</vt:lpstr>
      <vt:lpstr>Delta-II Construction Tolerances</vt:lpstr>
      <vt:lpstr>Delta-II Construction Tolerances</vt:lpstr>
      <vt:lpstr>Simulation Phase Error With Undulator Taper</vt:lpstr>
      <vt:lpstr>Undulator Taper Conclusion</vt:lpstr>
      <vt:lpstr>Delta-II Assembly Plan Build Delta-II On A CMM</vt:lpstr>
      <vt:lpstr>Delta-II Assembly Plan</vt:lpstr>
      <vt:lpstr>Fiducialize Strongbacks</vt:lpstr>
      <vt:lpstr>Adjust The Mechanical Axis</vt:lpstr>
      <vt:lpstr>Measure On Line Between Pointed Magnet Centers</vt:lpstr>
      <vt:lpstr>Assembled Undulator</vt:lpstr>
      <vt:lpstr>Hall Probe Measurements</vt:lpstr>
      <vt:lpstr>Locate Magnetic Center</vt:lpstr>
      <vt:lpstr>Measure Probe Position</vt:lpstr>
      <vt:lpstr>PowerPoint Presentation</vt:lpstr>
      <vt:lpstr>LCLS-II Undulator Tuning Overview</vt:lpstr>
      <vt:lpstr>SXR Measurements With The HXU32 Prototype</vt:lpstr>
      <vt:lpstr>HXR Measurements With The HGVPU Prototype</vt:lpstr>
      <vt:lpstr>Hall Probe Speed Dependence</vt:lpstr>
      <vt:lpstr>K Fit Tests</vt:lpstr>
      <vt:lpstr>K Fit Tests</vt:lpstr>
      <vt:lpstr>K Fit Tests</vt:lpstr>
      <vt:lpstr>Phase Matching</vt:lpstr>
      <vt:lpstr>Phase Matching Fits</vt:lpstr>
      <vt:lpstr>Magnet Radiation Damage Measurement Plan For The Tunnel</vt:lpstr>
      <vt:lpstr>Repeatability Of Coil Measurements</vt:lpstr>
      <vt:lpstr>Gap Encoder Radiation Damage</vt:lpstr>
      <vt:lpstr>Earth Field</vt:lpstr>
      <vt:lpstr>Earth Field At SLAC And LBNL</vt:lpstr>
      <vt:lpstr>LCLS Tunnel Fields Measured For LCLS-I</vt:lpstr>
      <vt:lpstr>Correct Earth Field Difference With Beam Pipe Corrector Coil</vt:lpstr>
      <vt:lpstr>Beam Pipe And Magnet Array Heating</vt:lpstr>
      <vt:lpstr>Helmholtz Coil To Simulate Earth Field Difference Between MMF And Tunnel</vt:lpstr>
      <vt:lpstr>XFEL Earth Field Studies</vt:lpstr>
      <vt:lpstr>Helmholtz Coil</vt:lpstr>
      <vt:lpstr>Field Integral Measurements In The Tunnel</vt:lpstr>
      <vt:lpstr>Phase Shifter Measurements</vt:lpstr>
      <vt:lpstr>Phase Shifter Crosstalk Measurements</vt:lpstr>
      <vt:lpstr>Summary</vt:lpstr>
    </vt:vector>
  </TitlesOfParts>
  <Company>SLAC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tor</dc:creator>
  <cp:lastModifiedBy>Wolf, Zachary</cp:lastModifiedBy>
  <cp:revision>209</cp:revision>
  <cp:lastPrinted>2013-05-01T00:31:17Z</cp:lastPrinted>
  <dcterms:created xsi:type="dcterms:W3CDTF">2015-01-29T22:30:14Z</dcterms:created>
  <dcterms:modified xsi:type="dcterms:W3CDTF">2017-01-13T00:18:25Z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0x010100D49B58DA2248E644A682083ACDD5076C</vt:lpwstr>
  </property>
  <property fmtid="{D5CDD505-2E9C-101B-9397-08002B2CF9AE}" pid="3" name="DocType">
    <vt:lpwstr>Presentation</vt:lpwstr>
  </property>
  <property fmtid="{D5CDD505-2E9C-101B-9397-08002B2CF9AE}" pid="4" name="Plenary Agenda Item">
    <vt:lpwstr>7</vt:lpwstr>
  </property>
  <property fmtid="{D5CDD505-2E9C-101B-9397-08002B2CF9AE}" pid="5" name="Formatting Updated">
    <vt:lpwstr>true</vt:lpwstr>
  </property>
  <property fmtid="{D5CDD505-2E9C-101B-9397-08002B2CF9AE}" pid="6" name="Plenary Agenda">
    <vt:lpwstr>8</vt:lpwstr>
  </property>
  <property fmtid="{D5CDD505-2E9C-101B-9397-08002B2CF9AE}" pid="7" name="Order">
    <vt:r8>3300</vt:r8>
  </property>
  <property fmtid="{D5CDD505-2E9C-101B-9397-08002B2CF9AE}" pid="8" name="xd_ProgID">
    <vt:lpwstr/>
  </property>
  <property fmtid="{D5CDD505-2E9C-101B-9397-08002B2CF9AE}" pid="9" name="_CopySource">
    <vt:lpwstr>https://slacspace.slac.stanford.edu/sites/reviews/lclsii/CD1DR_Dec2013/Presentations/Proc pres Dir review 12 2013.pptx</vt:lpwstr>
  </property>
  <property fmtid="{D5CDD505-2E9C-101B-9397-08002B2CF9AE}" pid="10" name="TemplateUrl">
    <vt:lpwstr/>
  </property>
</Properties>
</file>