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9" r:id="rId2"/>
    <p:sldId id="275" r:id="rId3"/>
    <p:sldId id="278" r:id="rId4"/>
    <p:sldId id="276" r:id="rId5"/>
    <p:sldId id="304" r:id="rId6"/>
    <p:sldId id="277" r:id="rId7"/>
    <p:sldId id="330" r:id="rId8"/>
    <p:sldId id="293" r:id="rId9"/>
    <p:sldId id="333" r:id="rId10"/>
    <p:sldId id="334" r:id="rId11"/>
    <p:sldId id="321" r:id="rId12"/>
    <p:sldId id="322" r:id="rId13"/>
    <p:sldId id="331" r:id="rId14"/>
    <p:sldId id="332" r:id="rId15"/>
    <p:sldId id="325" r:id="rId16"/>
    <p:sldId id="294" r:id="rId17"/>
    <p:sldId id="280" r:id="rId18"/>
    <p:sldId id="279" r:id="rId19"/>
    <p:sldId id="297" r:id="rId20"/>
    <p:sldId id="296" r:id="rId21"/>
    <p:sldId id="281" r:id="rId22"/>
    <p:sldId id="282" r:id="rId23"/>
    <p:sldId id="335" r:id="rId24"/>
    <p:sldId id="283" r:id="rId25"/>
    <p:sldId id="337" r:id="rId26"/>
    <p:sldId id="329" r:id="rId27"/>
    <p:sldId id="328" r:id="rId28"/>
    <p:sldId id="298" r:id="rId29"/>
    <p:sldId id="300" r:id="rId30"/>
    <p:sldId id="285" r:id="rId31"/>
    <p:sldId id="327" r:id="rId32"/>
    <p:sldId id="336" r:id="rId33"/>
    <p:sldId id="320" r:id="rId34"/>
    <p:sldId id="286" r:id="rId35"/>
    <p:sldId id="302" r:id="rId36"/>
    <p:sldId id="287" r:id="rId37"/>
    <p:sldId id="288" r:id="rId38"/>
    <p:sldId id="290" r:id="rId39"/>
    <p:sldId id="274" r:id="rId40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0" autoAdjust="0"/>
    <p:restoredTop sz="94660"/>
  </p:normalViewPr>
  <p:slideViewPr>
    <p:cSldViewPr snapToObjects="1" showGuides="1">
      <p:cViewPr>
        <p:scale>
          <a:sx n="90" d="100"/>
          <a:sy n="90" d="100"/>
        </p:scale>
        <p:origin x="-726" y="-288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60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61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10/20/2015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Presentation Title in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2.jpe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572095" y="502952"/>
            <a:ext cx="8008937" cy="22463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3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CA" dirty="0" smtClean="0"/>
              <a:t>Tutorial On</a:t>
            </a:r>
            <a:br>
              <a:rPr lang="en-CA" dirty="0" smtClean="0"/>
            </a:br>
            <a:r>
              <a:rPr lang="en-CA" dirty="0" smtClean="0"/>
              <a:t>Fiducialization Of Accelerator Magnets And Undulators</a:t>
            </a:r>
            <a:endParaRPr lang="en-CA" dirty="0"/>
          </a:p>
        </p:txBody>
      </p:sp>
      <p:sp>
        <p:nvSpPr>
          <p:cNvPr id="11" name="Subtitle 5"/>
          <p:cNvSpPr txBox="1">
            <a:spLocks/>
          </p:cNvSpPr>
          <p:nvPr/>
        </p:nvSpPr>
        <p:spPr>
          <a:xfrm>
            <a:off x="557213" y="3048000"/>
            <a:ext cx="7989887" cy="21877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 smtClean="0"/>
              <a:t>Zachary Wolf</a:t>
            </a:r>
          </a:p>
          <a:p>
            <a:pPr algn="ctr"/>
            <a:r>
              <a:rPr lang="en-CA" dirty="0" smtClean="0"/>
              <a:t>SLAC</a:t>
            </a:r>
          </a:p>
          <a:p>
            <a:pPr algn="ctr"/>
            <a:endParaRPr lang="en-CA" dirty="0" smtClean="0"/>
          </a:p>
          <a:p>
            <a:pPr algn="ctr"/>
            <a:r>
              <a:rPr lang="en-CA" dirty="0" smtClean="0"/>
              <a:t>IMMW19</a:t>
            </a:r>
          </a:p>
          <a:p>
            <a:pPr algn="ctr"/>
            <a:r>
              <a:rPr lang="en-CA" dirty="0" smtClean="0"/>
              <a:t>October 25, 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 And Higher Multipoles</a:t>
            </a:r>
            <a:br>
              <a:rPr lang="en-US" dirty="0" smtClean="0"/>
            </a:br>
            <a:r>
              <a:rPr lang="en-US" dirty="0" smtClean="0"/>
              <a:t>Rotating Coil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2046" y="1315522"/>
            <a:ext cx="48526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Locate axis of rotation from shaft ends.</a:t>
            </a:r>
          </a:p>
          <a:p>
            <a:endParaRPr lang="en-US" dirty="0" smtClean="0"/>
          </a:p>
          <a:p>
            <a:r>
              <a:rPr lang="en-US" dirty="0" smtClean="0"/>
              <a:t>Locate tooling balls relative to axis of rotation.</a:t>
            </a:r>
          </a:p>
          <a:p>
            <a:endParaRPr lang="en-US" dirty="0" smtClean="0"/>
          </a:p>
          <a:p>
            <a:r>
              <a:rPr lang="en-US" dirty="0" smtClean="0"/>
              <a:t>Harmonic feed down gives magnetic center</a:t>
            </a:r>
          </a:p>
          <a:p>
            <a:r>
              <a:rPr lang="en-US" dirty="0"/>
              <a:t> </a:t>
            </a:r>
            <a:r>
              <a:rPr lang="en-US" dirty="0" smtClean="0"/>
              <a:t> location relative to axis of rotation.</a:t>
            </a:r>
          </a:p>
          <a:p>
            <a:endParaRPr lang="en-US" dirty="0" smtClean="0"/>
          </a:p>
          <a:p>
            <a:r>
              <a:rPr lang="en-US" dirty="0" smtClean="0"/>
              <a:t>From these, calculate tooling ball location</a:t>
            </a:r>
          </a:p>
          <a:p>
            <a:r>
              <a:rPr lang="en-US" dirty="0"/>
              <a:t> </a:t>
            </a:r>
            <a:r>
              <a:rPr lang="en-US" dirty="0" smtClean="0"/>
              <a:t> relative to magnetic center.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2" y="1417342"/>
            <a:ext cx="3409950" cy="3524250"/>
          </a:xfrm>
          <a:prstGeom prst="rect">
            <a:avLst/>
          </a:prstGeom>
        </p:spPr>
      </p:pic>
      <p:pic>
        <p:nvPicPr>
          <p:cNvPr id="8" name="Picture 2" descr="J:\Align\Public\Photos\Opttooling\level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658" y="4016551"/>
            <a:ext cx="18237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3293" y="4941592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 use short coils.</a:t>
            </a:r>
          </a:p>
          <a:p>
            <a:r>
              <a:rPr lang="en-US" dirty="0" smtClean="0"/>
              <a:t>Move coil until dipole signal</a:t>
            </a:r>
          </a:p>
          <a:p>
            <a:r>
              <a:rPr lang="en-US" dirty="0"/>
              <a:t>g</a:t>
            </a:r>
            <a:r>
              <a:rPr lang="en-US" dirty="0" smtClean="0"/>
              <a:t>oes to zero.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40488" y="3886195"/>
            <a:ext cx="47861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72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Coil Analysis</a:t>
            </a:r>
            <a:br>
              <a:rPr lang="en-US" dirty="0" smtClean="0"/>
            </a:br>
            <a:r>
              <a:rPr lang="en-US" dirty="0" smtClean="0"/>
              <a:t>Field In A Multipole Magnet</a:t>
            </a:r>
            <a:endParaRPr lang="en-US" dirty="0"/>
          </a:p>
        </p:txBody>
      </p:sp>
      <p:pic>
        <p:nvPicPr>
          <p:cNvPr id="6" name="Picture 5" descr="Field Regio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5" y="2606049"/>
            <a:ext cx="2181225" cy="163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35" y="6413027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 = ‘reference radius’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03512" y="4709146"/>
            <a:ext cx="2137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Assume </a:t>
            </a:r>
            <a:r>
              <a:rPr lang="en-US" sz="1600" dirty="0" smtClean="0">
                <a:latin typeface="Arial"/>
                <a:cs typeface="Arial"/>
              </a:rPr>
              <a:t>∂</a:t>
            </a:r>
            <a:r>
              <a:rPr lang="en-US" sz="1600" baseline="-25000" dirty="0" smtClean="0">
                <a:latin typeface="Arial"/>
                <a:cs typeface="Arial"/>
              </a:rPr>
              <a:t>t</a:t>
            </a:r>
            <a:r>
              <a:rPr lang="en-US" sz="1600" dirty="0" smtClean="0">
                <a:latin typeface="Arial"/>
                <a:cs typeface="Arial"/>
              </a:rPr>
              <a:t> = </a:t>
            </a:r>
            <a:r>
              <a:rPr lang="en-US" sz="1600" dirty="0" smtClean="0">
                <a:cs typeface="Arial"/>
              </a:rPr>
              <a:t>0, ∂</a:t>
            </a:r>
            <a:r>
              <a:rPr lang="en-US" sz="1600" baseline="-25000" dirty="0" smtClean="0">
                <a:cs typeface="Arial"/>
              </a:rPr>
              <a:t>z</a:t>
            </a:r>
            <a:r>
              <a:rPr lang="en-US" sz="1600" dirty="0" smtClean="0">
                <a:cs typeface="Arial"/>
              </a:rPr>
              <a:t> = 0</a:t>
            </a:r>
            <a:endParaRPr lang="en-US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085" y="1355726"/>
            <a:ext cx="34480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54878" y="5532097"/>
            <a:ext cx="33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err="1" smtClean="0">
                <a:latin typeface="Arial"/>
                <a:cs typeface="Arial"/>
              </a:rPr>
              <a:t>spn</a:t>
            </a:r>
            <a:r>
              <a:rPr lang="en-US" dirty="0" smtClean="0">
                <a:latin typeface="Arial"/>
                <a:cs typeface="Arial"/>
              </a:rPr>
              <a:t> = angle of first south pole</a:t>
            </a:r>
          </a:p>
          <a:p>
            <a:r>
              <a:rPr lang="en-US" dirty="0" smtClean="0">
                <a:latin typeface="Arial"/>
                <a:cs typeface="Arial"/>
              </a:rPr>
              <a:t>            of the </a:t>
            </a:r>
            <a:r>
              <a:rPr lang="en-US" dirty="0" err="1" smtClean="0">
                <a:latin typeface="Arial"/>
                <a:cs typeface="Arial"/>
              </a:rPr>
              <a:t>n’th</a:t>
            </a:r>
            <a:r>
              <a:rPr lang="en-US" dirty="0" smtClean="0">
                <a:latin typeface="Arial"/>
                <a:cs typeface="Arial"/>
              </a:rPr>
              <a:t> harmonic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From A Rotating Coil</a:t>
            </a:r>
            <a:endParaRPr lang="en-US" dirty="0"/>
          </a:p>
        </p:txBody>
      </p:sp>
      <p:pic>
        <p:nvPicPr>
          <p:cNvPr id="6" name="Picture 5" descr="Rotating Coi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07" y="1600220"/>
            <a:ext cx="1590675" cy="4467225"/>
          </a:xfrm>
          <a:prstGeom prst="rect">
            <a:avLst/>
          </a:prstGeom>
        </p:spPr>
      </p:pic>
      <p:pic>
        <p:nvPicPr>
          <p:cNvPr id="10" name="Picture 9" descr="Coil Volt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827" y="4192868"/>
            <a:ext cx="3790950" cy="2619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4870" y="415693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harmonic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40" y="1356586"/>
            <a:ext cx="45243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336515" y="4053274"/>
            <a:ext cx="595412" cy="2901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Translations Of The Coil Relative To the Magnet Center Are Best Studied In</a:t>
            </a:r>
            <a:br>
              <a:rPr lang="en-US" sz="1600" dirty="0" smtClean="0"/>
            </a:br>
            <a:r>
              <a:rPr lang="en-US" dirty="0" smtClean="0"/>
              <a:t>Cartesian Coordinates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67" y="1624934"/>
            <a:ext cx="41052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0948" y="5257780"/>
            <a:ext cx="1381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0948" y="6172170"/>
            <a:ext cx="952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3950" y="2468883"/>
            <a:ext cx="42100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0569" y="3337561"/>
            <a:ext cx="38576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94104" y="4848731"/>
            <a:ext cx="2988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We could have started here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since B* is analytic, but we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would have lost the connection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to the field strength and south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pole angle.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583658" y="4343390"/>
            <a:ext cx="274317" cy="457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Center Relative To The Coil Rotation Axis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89" y="1306793"/>
            <a:ext cx="53149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480561" y="6173958"/>
            <a:ext cx="594391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74952" y="5989292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Harmonics measured by the coil</a:t>
            </a:r>
            <a:endParaRPr lang="en-US" dirty="0"/>
          </a:p>
        </p:txBody>
      </p:sp>
      <p:pic>
        <p:nvPicPr>
          <p:cNvPr id="13" name="Picture 12" descr="Coil Coordinate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272" y="1990705"/>
            <a:ext cx="3352800" cy="326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Harmonics Measurement Of A Quadrupole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89" y="1325843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1907" y="2327891"/>
            <a:ext cx="25431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2550" y="1508781"/>
            <a:ext cx="39814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Wire Fiducialization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691659"/>
            <a:ext cx="2714625" cy="2762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4849" y="4892024"/>
            <a:ext cx="6276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the wire to the location where </a:t>
            </a:r>
            <a:r>
              <a:rPr lang="en-US" dirty="0" smtClean="0">
                <a:latin typeface="Calibri"/>
              </a:rPr>
              <a:t>∫B</a:t>
            </a:r>
            <a:r>
              <a:rPr lang="en-US" baseline="-25000" dirty="0" smtClean="0">
                <a:latin typeface="Calibri"/>
              </a:rPr>
              <a:t>y</a:t>
            </a:r>
            <a:r>
              <a:rPr lang="en-US" dirty="0" smtClean="0">
                <a:latin typeface="Calibri"/>
              </a:rPr>
              <a:t> </a:t>
            </a:r>
            <a:r>
              <a:rPr lang="en-US" dirty="0" err="1" smtClean="0">
                <a:latin typeface="Calibri"/>
              </a:rPr>
              <a:t>dz</a:t>
            </a:r>
            <a:r>
              <a:rPr lang="en-US" dirty="0" smtClean="0">
                <a:latin typeface="Calibri"/>
              </a:rPr>
              <a:t> = 0 and </a:t>
            </a:r>
            <a:r>
              <a:rPr lang="en-US" dirty="0">
                <a:latin typeface="Calibri"/>
              </a:rPr>
              <a:t>∫</a:t>
            </a:r>
            <a:r>
              <a:rPr lang="en-US" dirty="0" err="1" smtClean="0">
                <a:latin typeface="Calibri"/>
              </a:rPr>
              <a:t>B</a:t>
            </a:r>
            <a:r>
              <a:rPr lang="en-US" baseline="-25000" dirty="0" err="1" smtClean="0">
                <a:latin typeface="Calibri"/>
              </a:rPr>
              <a:t>x</a:t>
            </a:r>
            <a:r>
              <a:rPr lang="en-US" dirty="0" smtClean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dz</a:t>
            </a:r>
            <a:r>
              <a:rPr lang="en-US" dirty="0">
                <a:latin typeface="Calibri"/>
              </a:rPr>
              <a:t> = </a:t>
            </a:r>
            <a:r>
              <a:rPr lang="en-US" dirty="0" smtClean="0">
                <a:latin typeface="Calibri"/>
              </a:rPr>
              <a:t>0.</a:t>
            </a:r>
            <a:endParaRPr lang="en-US" dirty="0"/>
          </a:p>
          <a:p>
            <a:r>
              <a:rPr lang="en-US" dirty="0" smtClean="0"/>
              <a:t>Locate the wire relative to the tooling balls.</a:t>
            </a:r>
          </a:p>
          <a:p>
            <a:r>
              <a:rPr lang="en-US" dirty="0" smtClean="0"/>
              <a:t>(May need to take out pitch and yaw for some applications.)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0415" y="1324419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Quadrupole:</a:t>
            </a:r>
          </a:p>
          <a:p>
            <a:r>
              <a:rPr lang="en-US" dirty="0" err="1" smtClean="0"/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= G y</a:t>
            </a:r>
          </a:p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= G x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19" y="2550197"/>
            <a:ext cx="1819275" cy="1819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0" y="2660193"/>
            <a:ext cx="2444097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1814" y="5955935"/>
            <a:ext cx="5100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Quadrupole center position accuracy estimate: ~10 µTm / 100 T = small.</a:t>
            </a:r>
          </a:p>
          <a:p>
            <a:r>
              <a:rPr lang="en-US" sz="1200" dirty="0" smtClean="0"/>
              <a:t>Accuracy dominated by locating wire and locating tooling balls.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87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Wire, Vibrating Wire</a:t>
            </a:r>
            <a:endParaRPr lang="en-US" dirty="0"/>
          </a:p>
        </p:txBody>
      </p:sp>
      <p:pic>
        <p:nvPicPr>
          <p:cNvPr id="6" name="Picture 14" descr="Vib_Pulse_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15" y="2880366"/>
            <a:ext cx="56292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4889" y="1685401"/>
            <a:ext cx="699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wire has a force on it and moves when a current flows through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he wire in the presence of a magnetic field.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86919" y="516634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*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 And Higher Multipoles</a:t>
            </a:r>
            <a:br>
              <a:rPr lang="en-US" dirty="0" smtClean="0"/>
            </a:br>
            <a:r>
              <a:rPr lang="en-US" dirty="0" smtClean="0"/>
              <a:t>Vibrating Wire</a:t>
            </a:r>
            <a:endParaRPr lang="en-US" dirty="0"/>
          </a:p>
        </p:txBody>
      </p:sp>
      <p:pic>
        <p:nvPicPr>
          <p:cNvPr id="6" name="Picture 5" descr="System_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9" y="1600220"/>
            <a:ext cx="8152382" cy="42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1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</a:t>
            </a:r>
            <a:endParaRPr lang="en-US" dirty="0"/>
          </a:p>
        </p:txBody>
      </p:sp>
      <p:pic>
        <p:nvPicPr>
          <p:cNvPr id="6" name="Picture 5" descr="Wire_n_equal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1691659"/>
            <a:ext cx="3619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ire_n_equal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4163376"/>
            <a:ext cx="3619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82" y="1930217"/>
            <a:ext cx="419441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If the ac current carrying wire goes</a:t>
            </a:r>
          </a:p>
          <a:p>
            <a:r>
              <a:rPr lang="en-US" dirty="0"/>
              <a:t>t</a:t>
            </a:r>
            <a:r>
              <a:rPr lang="en-US" dirty="0" smtClean="0"/>
              <a:t>hrough a magnetic field, the force</a:t>
            </a:r>
          </a:p>
          <a:p>
            <a:r>
              <a:rPr lang="en-US" dirty="0"/>
              <a:t>e</a:t>
            </a:r>
            <a:r>
              <a:rPr lang="en-US" dirty="0" smtClean="0"/>
              <a:t>xcites a mechanical vibration of</a:t>
            </a:r>
          </a:p>
          <a:p>
            <a:r>
              <a:rPr lang="en-US" dirty="0"/>
              <a:t>t</a:t>
            </a:r>
            <a:r>
              <a:rPr lang="en-US" dirty="0" smtClean="0"/>
              <a:t>he wire.</a:t>
            </a:r>
          </a:p>
          <a:p>
            <a:endParaRPr lang="en-US" dirty="0" smtClean="0"/>
          </a:p>
          <a:p>
            <a:r>
              <a:rPr lang="en-US" dirty="0" smtClean="0"/>
              <a:t>  An optical detector gives</a:t>
            </a:r>
          </a:p>
          <a:p>
            <a:r>
              <a:rPr lang="en-US" dirty="0" smtClean="0"/>
              <a:t>a signal that the wire is vibrating.</a:t>
            </a:r>
          </a:p>
          <a:p>
            <a:endParaRPr lang="en-US" dirty="0" smtClean="0"/>
          </a:p>
          <a:p>
            <a:r>
              <a:rPr lang="en-US" dirty="0" smtClean="0"/>
              <a:t> The vibration stops when the wire</a:t>
            </a:r>
          </a:p>
          <a:p>
            <a:r>
              <a:rPr lang="en-US" dirty="0" smtClean="0"/>
              <a:t>is at the center of the quadrupole.</a:t>
            </a:r>
          </a:p>
          <a:p>
            <a:endParaRPr lang="en-US" dirty="0" smtClean="0"/>
          </a:p>
          <a:p>
            <a:r>
              <a:rPr lang="en-US" dirty="0" smtClean="0"/>
              <a:t>  This method can also detect pitch and</a:t>
            </a:r>
          </a:p>
          <a:p>
            <a:r>
              <a:rPr lang="en-US" dirty="0"/>
              <a:t>y</a:t>
            </a:r>
            <a:r>
              <a:rPr lang="en-US" dirty="0" smtClean="0"/>
              <a:t>aw of the quadrupole.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7464" y="1225689"/>
            <a:ext cx="430919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Fiducialization Overview</a:t>
            </a:r>
          </a:p>
          <a:p>
            <a:r>
              <a:rPr lang="en-US" sz="2400" dirty="0" smtClean="0"/>
              <a:t>Dipoles</a:t>
            </a:r>
          </a:p>
          <a:p>
            <a:r>
              <a:rPr lang="en-US" dirty="0" smtClean="0"/>
              <a:t>    CMM</a:t>
            </a:r>
          </a:p>
          <a:p>
            <a:r>
              <a:rPr lang="en-US" dirty="0" smtClean="0"/>
              <a:t>    Capacitive sensors</a:t>
            </a:r>
          </a:p>
          <a:p>
            <a:r>
              <a:rPr lang="en-US" dirty="0" smtClean="0"/>
              <a:t>    Moving wire</a:t>
            </a:r>
          </a:p>
          <a:p>
            <a:r>
              <a:rPr lang="en-US" sz="2400" dirty="0" err="1" smtClean="0"/>
              <a:t>Quadrupoles</a:t>
            </a:r>
            <a:r>
              <a:rPr lang="en-US" sz="2400" dirty="0" smtClean="0"/>
              <a:t>, </a:t>
            </a:r>
            <a:r>
              <a:rPr lang="en-US" sz="2400" dirty="0" err="1" smtClean="0"/>
              <a:t>Sextupoles</a:t>
            </a:r>
            <a:r>
              <a:rPr lang="en-US" sz="2400" dirty="0" smtClean="0"/>
              <a:t>, etc.</a:t>
            </a:r>
          </a:p>
          <a:p>
            <a:r>
              <a:rPr lang="en-US" dirty="0" smtClean="0"/>
              <a:t>    CMM</a:t>
            </a:r>
          </a:p>
          <a:p>
            <a:r>
              <a:rPr lang="en-US" dirty="0" smtClean="0"/>
              <a:t>    Rotating coil</a:t>
            </a:r>
          </a:p>
          <a:p>
            <a:r>
              <a:rPr lang="en-US" dirty="0" smtClean="0"/>
              <a:t>    Vibrating wire</a:t>
            </a:r>
          </a:p>
          <a:p>
            <a:r>
              <a:rPr lang="en-US" dirty="0" smtClean="0"/>
              <a:t>    How to locate a wire</a:t>
            </a:r>
          </a:p>
          <a:p>
            <a:r>
              <a:rPr lang="en-US" dirty="0" smtClean="0"/>
              <a:t>    Pulsed wire</a:t>
            </a:r>
          </a:p>
          <a:p>
            <a:r>
              <a:rPr lang="en-US" sz="2400" dirty="0" smtClean="0"/>
              <a:t>Solenoids</a:t>
            </a:r>
          </a:p>
          <a:p>
            <a:r>
              <a:rPr lang="en-US" sz="2400" dirty="0" smtClean="0"/>
              <a:t>    </a:t>
            </a:r>
            <a:r>
              <a:rPr lang="en-US" dirty="0" smtClean="0"/>
              <a:t>Small rotating coil</a:t>
            </a:r>
            <a:endParaRPr lang="en-US" sz="2400" dirty="0" smtClean="0"/>
          </a:p>
          <a:p>
            <a:r>
              <a:rPr lang="en-US" sz="2400" dirty="0" smtClean="0"/>
              <a:t>Undulators</a:t>
            </a:r>
          </a:p>
          <a:p>
            <a:r>
              <a:rPr lang="en-US" dirty="0" smtClean="0"/>
              <a:t>    CMM</a:t>
            </a:r>
          </a:p>
          <a:p>
            <a:r>
              <a:rPr lang="en-US" dirty="0" smtClean="0"/>
              <a:t>    Capacitive sensors</a:t>
            </a:r>
          </a:p>
          <a:p>
            <a:r>
              <a:rPr lang="en-US" dirty="0" smtClean="0"/>
              <a:t>    Hall probe measurements</a:t>
            </a:r>
          </a:p>
          <a:p>
            <a:r>
              <a:rPr lang="en-US" dirty="0" smtClean="0"/>
              <a:t>    How to locate a Hall 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7" y="1600220"/>
            <a:ext cx="267652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07" y="1727846"/>
            <a:ext cx="6238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229" y="2425069"/>
            <a:ext cx="4219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069073"/>
            <a:ext cx="6724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4800585"/>
            <a:ext cx="2105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75116"/>
            <a:ext cx="4933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5" y="6137116"/>
            <a:ext cx="337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48" y="3611878"/>
            <a:ext cx="3524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822" y="1324115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Equation of motion of the wire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539184" y="324612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Solution for the wire motion</a:t>
            </a:r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39184" y="6182109"/>
            <a:ext cx="2737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Vibration at </a:t>
            </a:r>
            <a:r>
              <a:rPr lang="el-GR" sz="1600" dirty="0" smtClean="0">
                <a:solidFill>
                  <a:srgbClr val="FF0000"/>
                </a:solidFill>
              </a:rPr>
              <a:t>ω</a:t>
            </a:r>
            <a:r>
              <a:rPr lang="en-US" sz="1600" baseline="-25000" dirty="0" smtClean="0">
                <a:solidFill>
                  <a:srgbClr val="FF0000"/>
                </a:solidFill>
              </a:rPr>
              <a:t>n</a:t>
            </a:r>
            <a:r>
              <a:rPr lang="en-US" sz="1600" dirty="0" smtClean="0">
                <a:solidFill>
                  <a:srgbClr val="FF0000"/>
                </a:solidFill>
              </a:rPr>
              <a:t> goes to zero</a:t>
            </a:r>
          </a:p>
          <a:p>
            <a:r>
              <a:rPr lang="en-US" sz="1600" dirty="0">
                <a:solidFill>
                  <a:srgbClr val="FF0000"/>
                </a:solidFill>
              </a:rPr>
              <a:t>w</a:t>
            </a:r>
            <a:r>
              <a:rPr lang="en-US" sz="1600" dirty="0" smtClean="0">
                <a:solidFill>
                  <a:srgbClr val="FF0000"/>
                </a:solidFill>
              </a:rPr>
              <a:t>hen </a:t>
            </a:r>
            <a:r>
              <a:rPr lang="en-US" sz="1600" dirty="0" err="1" smtClean="0">
                <a:solidFill>
                  <a:srgbClr val="FF0000"/>
                </a:solidFill>
              </a:rPr>
              <a:t>B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xn</a:t>
            </a:r>
            <a:r>
              <a:rPr lang="en-US" sz="1600" dirty="0" smtClean="0">
                <a:solidFill>
                  <a:srgbClr val="FF0000"/>
                </a:solidFill>
              </a:rPr>
              <a:t> goes to zero.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Vibration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Picture 4" descr="Wire_vib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600200"/>
            <a:ext cx="3848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ib Wire System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8" y="3749675"/>
            <a:ext cx="3052763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928" y="1699235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sensors</a:t>
            </a:r>
          </a:p>
          <a:p>
            <a:r>
              <a:rPr lang="en-US" dirty="0"/>
              <a:t>d</a:t>
            </a:r>
            <a:r>
              <a:rPr lang="en-US" dirty="0" smtClean="0"/>
              <a:t>etect wire vibration.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Vibrating Wire Signals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Picture 5" descr="x_s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514610"/>
            <a:ext cx="3656013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yaw_s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516158"/>
            <a:ext cx="3656012" cy="36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9704" y="1325903"/>
            <a:ext cx="7404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dirty="0" smtClean="0"/>
              <a:t>Amplitude of signal from wire vibration sensor vs quadrupole x-position</a:t>
            </a:r>
          </a:p>
          <a:p>
            <a:r>
              <a:rPr lang="en-US" dirty="0"/>
              <a:t>a</a:t>
            </a:r>
            <a:r>
              <a:rPr lang="en-US" dirty="0" smtClean="0"/>
              <a:t>nd quadrupole yaw.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Locate A Wire</a:t>
            </a:r>
            <a:br>
              <a:rPr lang="en-US" dirty="0" smtClean="0"/>
            </a:br>
            <a:r>
              <a:rPr lang="en-US" dirty="0" smtClean="0"/>
              <a:t>Touching A Wire Moves The Wire</a:t>
            </a:r>
            <a:endParaRPr lang="en-US" dirty="0"/>
          </a:p>
        </p:txBody>
      </p:sp>
      <p:pic>
        <p:nvPicPr>
          <p:cNvPr id="6" name="Picture 5" descr="Touch Wir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43" y="2514610"/>
            <a:ext cx="4695825" cy="2647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4033" y="2697488"/>
            <a:ext cx="15840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</a:t>
            </a:r>
          </a:p>
          <a:p>
            <a:r>
              <a:rPr lang="en-US" dirty="0" smtClean="0"/>
              <a:t>T = 9 N</a:t>
            </a:r>
          </a:p>
          <a:p>
            <a:r>
              <a:rPr lang="en-US" dirty="0" smtClean="0"/>
              <a:t>L = 2 m</a:t>
            </a:r>
          </a:p>
          <a:p>
            <a:r>
              <a:rPr lang="en-US" dirty="0" err="1" smtClean="0"/>
              <a:t>Δx</a:t>
            </a:r>
            <a:r>
              <a:rPr lang="en-US" dirty="0" smtClean="0"/>
              <a:t> = 50 µm</a:t>
            </a:r>
          </a:p>
          <a:p>
            <a:endParaRPr lang="en-US" dirty="0" smtClean="0"/>
          </a:p>
          <a:p>
            <a:r>
              <a:rPr lang="en-US" dirty="0" smtClean="0"/>
              <a:t>F = 9 x 10</a:t>
            </a:r>
            <a:r>
              <a:rPr lang="en-US" baseline="30000" dirty="0" smtClean="0"/>
              <a:t>-4</a:t>
            </a:r>
            <a:r>
              <a:rPr lang="en-US" dirty="0" smtClean="0"/>
              <a:t> 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26098" y="5981821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Need a better method.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Locate A Wire</a:t>
            </a:r>
            <a:endParaRPr lang="en-US" dirty="0"/>
          </a:p>
        </p:txBody>
      </p:sp>
      <p:pic>
        <p:nvPicPr>
          <p:cNvPr id="6" name="Picture 5" descr="Wire_pos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0" y="1552575"/>
            <a:ext cx="3656013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ire_pos_det_cal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5" y="2697488"/>
            <a:ext cx="3656012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43" y="5364478"/>
            <a:ext cx="2057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6" y="3611878"/>
            <a:ext cx="36576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1708" y="1228206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Find the center of the wire by</a:t>
            </a:r>
          </a:p>
          <a:p>
            <a:r>
              <a:rPr lang="en-US" dirty="0"/>
              <a:t>f</a:t>
            </a:r>
            <a:r>
              <a:rPr lang="en-US" dirty="0" smtClean="0"/>
              <a:t>inding its edges.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4951" y="1508781"/>
            <a:ext cx="3027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Calibrate the scale offset by</a:t>
            </a:r>
          </a:p>
          <a:p>
            <a:r>
              <a:rPr lang="en-US" dirty="0"/>
              <a:t>f</a:t>
            </a:r>
            <a:r>
              <a:rPr lang="en-US" dirty="0" smtClean="0"/>
              <a:t>lipping the detector in a</a:t>
            </a:r>
          </a:p>
          <a:p>
            <a:r>
              <a:rPr lang="en-US" dirty="0"/>
              <a:t>k</a:t>
            </a:r>
            <a:r>
              <a:rPr lang="en-US" dirty="0" smtClean="0"/>
              <a:t>inematic </a:t>
            </a:r>
            <a:r>
              <a:rPr lang="en-US" dirty="0"/>
              <a:t>m</a:t>
            </a:r>
            <a:r>
              <a:rPr lang="en-US" dirty="0" smtClean="0"/>
              <a:t>ount.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Sag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0" y="1508781"/>
            <a:ext cx="2105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123" y="3218409"/>
            <a:ext cx="31598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wire position is not at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end </a:t>
            </a:r>
            <a:r>
              <a:rPr lang="en-US" dirty="0" smtClean="0"/>
              <a:t>position because</a:t>
            </a:r>
          </a:p>
          <a:p>
            <a:r>
              <a:rPr lang="en-US" dirty="0" smtClean="0"/>
              <a:t>of sag.</a:t>
            </a:r>
          </a:p>
          <a:p>
            <a:endParaRPr lang="en-US" dirty="0" smtClean="0"/>
          </a:p>
          <a:p>
            <a:r>
              <a:rPr lang="en-US" dirty="0" smtClean="0"/>
              <a:t>There are two ways to deal</a:t>
            </a:r>
          </a:p>
          <a:p>
            <a:r>
              <a:rPr lang="en-US" dirty="0" smtClean="0"/>
              <a:t>with this:</a:t>
            </a:r>
          </a:p>
          <a:p>
            <a:pPr marL="342900" indent="-342900">
              <a:buAutoNum type="arabicParenR"/>
            </a:pPr>
            <a:r>
              <a:rPr lang="en-US" dirty="0" smtClean="0"/>
              <a:t>Measure the wire position</a:t>
            </a:r>
          </a:p>
          <a:p>
            <a:pPr marL="342900" indent="-342900"/>
            <a:r>
              <a:rPr lang="en-US" dirty="0" smtClean="0"/>
              <a:t>near the magnet.  The</a:t>
            </a:r>
          </a:p>
          <a:p>
            <a:pPr marL="342900" indent="-342900"/>
            <a:r>
              <a:rPr lang="en-US" dirty="0" smtClean="0"/>
              <a:t>previous slide illustrated this.</a:t>
            </a:r>
          </a:p>
          <a:p>
            <a:pPr marL="342900" indent="-342900"/>
            <a:r>
              <a:rPr lang="en-US" dirty="0" smtClean="0"/>
              <a:t>2)  Correct for sag.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69268" y="141734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 Correction</a:t>
            </a:r>
            <a:endParaRPr lang="en-US" dirty="0"/>
          </a:p>
        </p:txBody>
      </p:sp>
      <p:pic>
        <p:nvPicPr>
          <p:cNvPr id="7" name="Picture 6" descr="Sag Correction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638" y="2148854"/>
            <a:ext cx="373380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1207" y="5282811"/>
            <a:ext cx="33393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at different tensions.</a:t>
            </a:r>
          </a:p>
          <a:p>
            <a:r>
              <a:rPr lang="en-US" dirty="0" smtClean="0"/>
              <a:t>Extrapolate to infinite tension.</a:t>
            </a:r>
          </a:p>
          <a:p>
            <a:r>
              <a:rPr lang="en-US" dirty="0" smtClean="0"/>
              <a:t>At infinite tension, the stage</a:t>
            </a:r>
          </a:p>
          <a:p>
            <a:r>
              <a:rPr lang="en-US" dirty="0" smtClean="0"/>
              <a:t>position gives the wire position</a:t>
            </a:r>
          </a:p>
          <a:p>
            <a:r>
              <a:rPr lang="en-US" dirty="0" smtClean="0"/>
              <a:t>at the magnet.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40" y="2057415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(earlier slide)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Wire Measurements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7" y="1965976"/>
            <a:ext cx="48768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0707" y="1417342"/>
            <a:ext cx="30444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wire e</a:t>
            </a:r>
            <a:r>
              <a:rPr lang="en-US" dirty="0" smtClean="0"/>
              <a:t>xample:</a:t>
            </a:r>
          </a:p>
          <a:p>
            <a:r>
              <a:rPr lang="en-US" dirty="0" smtClean="0"/>
              <a:t>Signal </a:t>
            </a:r>
            <a:r>
              <a:rPr lang="en-US" dirty="0" smtClean="0"/>
              <a:t>from wire motion of a</a:t>
            </a:r>
          </a:p>
          <a:p>
            <a:r>
              <a:rPr lang="en-US" dirty="0"/>
              <a:t>p</a:t>
            </a:r>
            <a:r>
              <a:rPr lang="en-US" dirty="0" smtClean="0"/>
              <a:t>ulsed wire in an undulator.</a:t>
            </a:r>
          </a:p>
          <a:p>
            <a:endParaRPr lang="en-US" dirty="0" smtClean="0"/>
          </a:p>
          <a:p>
            <a:r>
              <a:rPr lang="en-US" dirty="0" smtClean="0"/>
              <a:t>Calibration magnet puts in</a:t>
            </a:r>
          </a:p>
          <a:p>
            <a:r>
              <a:rPr lang="en-US" dirty="0"/>
              <a:t> </a:t>
            </a:r>
            <a:r>
              <a:rPr lang="en-US" dirty="0" smtClean="0"/>
              <a:t> step at the end.</a:t>
            </a:r>
          </a:p>
          <a:p>
            <a:endParaRPr lang="en-US" dirty="0" smtClean="0"/>
          </a:p>
          <a:p>
            <a:r>
              <a:rPr lang="en-US" dirty="0" smtClean="0"/>
              <a:t>When the wave hits the</a:t>
            </a:r>
          </a:p>
          <a:p>
            <a:r>
              <a:rPr lang="en-US" dirty="0"/>
              <a:t> </a:t>
            </a:r>
            <a:r>
              <a:rPr lang="en-US" dirty="0" smtClean="0"/>
              <a:t> end of the wire, it reflects.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10" y="5623536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Anderson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60707" y="4160512"/>
            <a:ext cx="30700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 </a:t>
            </a:r>
            <a:r>
              <a:rPr lang="en-US" dirty="0" smtClean="0"/>
              <a:t>multipole magnet,</a:t>
            </a:r>
            <a:endParaRPr lang="en-US" dirty="0" smtClean="0"/>
          </a:p>
          <a:p>
            <a:r>
              <a:rPr lang="en-US" dirty="0" smtClean="0"/>
              <a:t>move the magnet or the</a:t>
            </a:r>
          </a:p>
          <a:p>
            <a:r>
              <a:rPr lang="en-US" dirty="0" smtClean="0"/>
              <a:t>wire until there is no</a:t>
            </a:r>
          </a:p>
          <a:p>
            <a:r>
              <a:rPr lang="en-US" dirty="0" smtClean="0"/>
              <a:t>field along the </a:t>
            </a:r>
            <a:r>
              <a:rPr lang="en-US" dirty="0" smtClean="0"/>
              <a:t>wire, so there</a:t>
            </a:r>
          </a:p>
          <a:p>
            <a:r>
              <a:rPr lang="en-US" dirty="0"/>
              <a:t>i</a:t>
            </a:r>
            <a:r>
              <a:rPr lang="en-US" dirty="0" smtClean="0"/>
              <a:t>s no signal from the wire</a:t>
            </a:r>
          </a:p>
          <a:p>
            <a:r>
              <a:rPr lang="en-US" dirty="0"/>
              <a:t>m</a:t>
            </a:r>
            <a:r>
              <a:rPr lang="en-US" dirty="0" smtClean="0"/>
              <a:t>otion detector.</a:t>
            </a:r>
            <a:endParaRPr lang="en-US" dirty="0" smtClean="0"/>
          </a:p>
          <a:p>
            <a:r>
              <a:rPr lang="en-US" dirty="0" smtClean="0"/>
              <a:t>  Fiducialize </a:t>
            </a:r>
            <a:r>
              <a:rPr lang="en-US" dirty="0" smtClean="0"/>
              <a:t>the magnet so</a:t>
            </a:r>
          </a:p>
          <a:p>
            <a:r>
              <a:rPr lang="en-US" dirty="0" smtClean="0"/>
              <a:t>the beam axis is along the</a:t>
            </a:r>
          </a:p>
          <a:p>
            <a:r>
              <a:rPr lang="en-US" dirty="0" smtClean="0"/>
              <a:t>wire.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Wire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2" y="2349926"/>
            <a:ext cx="20288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2" y="2697488"/>
            <a:ext cx="2038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32" y="3404231"/>
            <a:ext cx="3295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886195"/>
            <a:ext cx="2047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4248135"/>
            <a:ext cx="23717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9" y="1508781"/>
            <a:ext cx="200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3" y="1508781"/>
            <a:ext cx="30956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3" y="3395094"/>
            <a:ext cx="33337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3" y="5151073"/>
            <a:ext cx="3295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7" y="5240628"/>
            <a:ext cx="30194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84" y="5836908"/>
            <a:ext cx="3038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569" y="125760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Initial impulse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70569" y="3036697"/>
            <a:ext cx="177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Travelling wave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86824" y="4617707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Derivative of wire position</a:t>
            </a:r>
          </a:p>
          <a:p>
            <a:r>
              <a:rPr lang="en-US" u="sng" dirty="0"/>
              <a:t>s</a:t>
            </a:r>
            <a:r>
              <a:rPr lang="en-US" u="sng" dirty="0" smtClean="0"/>
              <a:t>ignal gives field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880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Fiducialization</a:t>
            </a:r>
            <a:br>
              <a:rPr lang="en-US" dirty="0" smtClean="0"/>
            </a:br>
            <a:r>
              <a:rPr lang="en-US" dirty="0" smtClean="0"/>
              <a:t>Pitch and Yaw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70" y="1417342"/>
            <a:ext cx="3286125" cy="468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" y="2971780"/>
            <a:ext cx="3657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67" y="1600220"/>
            <a:ext cx="401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small rotating coil in the center of</a:t>
            </a:r>
          </a:p>
          <a:p>
            <a:r>
              <a:rPr lang="en-US" dirty="0"/>
              <a:t>t</a:t>
            </a:r>
            <a:r>
              <a:rPr lang="en-US" dirty="0" smtClean="0"/>
              <a:t>he solenoid can be used to align the</a:t>
            </a:r>
          </a:p>
          <a:p>
            <a:r>
              <a:rPr lang="en-US" dirty="0"/>
              <a:t>f</a:t>
            </a:r>
            <a:r>
              <a:rPr lang="en-US" dirty="0" smtClean="0"/>
              <a:t>ield to the axis of rotation.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Fiducialization</a:t>
            </a:r>
            <a:br>
              <a:rPr lang="en-US" dirty="0" smtClean="0"/>
            </a:br>
            <a:r>
              <a:rPr lang="en-US" dirty="0" smtClean="0"/>
              <a:t>X and 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2" y="2880366"/>
            <a:ext cx="3343275" cy="317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3866" y="1591280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end of the solenoid, the rotating coil gives</a:t>
            </a:r>
          </a:p>
          <a:p>
            <a:r>
              <a:rPr lang="en-US" dirty="0"/>
              <a:t>z</a:t>
            </a:r>
            <a:r>
              <a:rPr lang="en-US" dirty="0" smtClean="0"/>
              <a:t>ero voltage out when the axis of rotation is on </a:t>
            </a:r>
          </a:p>
          <a:p>
            <a:r>
              <a:rPr lang="en-US" dirty="0"/>
              <a:t>t</a:t>
            </a:r>
            <a:r>
              <a:rPr lang="en-US" dirty="0" smtClean="0"/>
              <a:t>he magnetic center 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7" y="1417342"/>
            <a:ext cx="4695825" cy="1924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5701" y="3611878"/>
            <a:ext cx="62125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we know the beam line coordinates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</a:t>
            </a:r>
            <a:r>
              <a:rPr lang="en-US" dirty="0" smtClean="0"/>
              <a:t> and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b</a:t>
            </a:r>
            <a:endParaRPr lang="en-US" dirty="0"/>
          </a:p>
          <a:p>
            <a:r>
              <a:rPr lang="en-US" dirty="0" smtClean="0"/>
              <a:t>in the telescope’s coordinate system.</a:t>
            </a:r>
          </a:p>
          <a:p>
            <a:r>
              <a:rPr lang="en-US" dirty="0" smtClean="0"/>
              <a:t>We know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</a:t>
            </a:r>
            <a:r>
              <a:rPr lang="el-GR" dirty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2</a:t>
            </a:r>
            <a:r>
              <a:rPr lang="en-US" dirty="0" smtClean="0">
                <a:latin typeface="Calibri"/>
              </a:rPr>
              <a:t>,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and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2</a:t>
            </a:r>
            <a:r>
              <a:rPr lang="en-US" dirty="0" smtClean="0">
                <a:latin typeface="Calibri"/>
              </a:rPr>
              <a:t> from the fiducialization.</a:t>
            </a:r>
            <a:endParaRPr lang="en-US" baseline="-25000" dirty="0" smtClean="0"/>
          </a:p>
          <a:p>
            <a:r>
              <a:rPr lang="en-US" dirty="0" smtClean="0"/>
              <a:t>We put the tooling balls at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</a:t>
            </a:r>
            <a:r>
              <a:rPr lang="en-US" dirty="0" smtClean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x</a:t>
            </a:r>
            <a:r>
              <a:rPr lang="en-US" baseline="-25000" dirty="0" smtClean="0">
                <a:latin typeface="Calibri"/>
              </a:rPr>
              <a:t>2</a:t>
            </a:r>
            <a:r>
              <a:rPr lang="en-US" dirty="0" smtClean="0">
                <a:latin typeface="Calibri"/>
              </a:rPr>
              <a:t>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b</a:t>
            </a:r>
            <a:r>
              <a:rPr lang="en-US" dirty="0" smtClean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1</a:t>
            </a:r>
            <a:r>
              <a:rPr lang="en-US" dirty="0" smtClean="0">
                <a:latin typeface="Calibri"/>
              </a:rPr>
              <a:t>, </a:t>
            </a:r>
            <a:r>
              <a:rPr lang="en-US" dirty="0" err="1"/>
              <a:t>Y</a:t>
            </a:r>
            <a:r>
              <a:rPr lang="en-US" baseline="-25000" dirty="0" err="1"/>
              <a:t>b</a:t>
            </a:r>
            <a:r>
              <a:rPr lang="en-US" dirty="0"/>
              <a:t>+</a:t>
            </a:r>
            <a:r>
              <a:rPr lang="el-GR" dirty="0">
                <a:latin typeface="Calibri"/>
              </a:rPr>
              <a:t> Δ</a:t>
            </a:r>
            <a:r>
              <a:rPr lang="en-US" dirty="0" smtClean="0">
                <a:latin typeface="Calibri"/>
              </a:rPr>
              <a:t>y</a:t>
            </a:r>
            <a:r>
              <a:rPr lang="en-US" baseline="-25000" dirty="0" smtClean="0">
                <a:latin typeface="Calibri"/>
              </a:rPr>
              <a:t>2 </a:t>
            </a:r>
          </a:p>
          <a:p>
            <a:r>
              <a:rPr lang="en-US" dirty="0" smtClean="0">
                <a:latin typeface="Calibri"/>
              </a:rPr>
              <a:t>in order to place the magnet on the beam line.</a:t>
            </a:r>
          </a:p>
          <a:p>
            <a:endParaRPr lang="en-US" dirty="0">
              <a:latin typeface="Calibri"/>
            </a:endParaRPr>
          </a:p>
          <a:p>
            <a:r>
              <a:rPr lang="en-US" dirty="0" smtClean="0">
                <a:latin typeface="Calibri"/>
              </a:rPr>
              <a:t>In this way, we don’t need to know the details of the magnet’s</a:t>
            </a:r>
          </a:p>
          <a:p>
            <a:r>
              <a:rPr lang="en-US" dirty="0" smtClean="0">
                <a:latin typeface="Calibri"/>
              </a:rPr>
              <a:t>magnetic field in the tunnel.</a:t>
            </a:r>
          </a:p>
          <a:p>
            <a:endParaRPr lang="en-US" dirty="0">
              <a:latin typeface="Calibri"/>
            </a:endParaRPr>
          </a:p>
          <a:p>
            <a:r>
              <a:rPr lang="en-US" dirty="0" smtClean="0">
                <a:latin typeface="Calibri"/>
              </a:rPr>
              <a:t>Fiducialization: Find the tooling ball locations relative to the</a:t>
            </a:r>
          </a:p>
          <a:p>
            <a:r>
              <a:rPr lang="en-US" dirty="0" smtClean="0">
                <a:latin typeface="Calibri"/>
              </a:rPr>
              <a:t>beam axis.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</a:t>
            </a:r>
            <a:r>
              <a:rPr lang="en-US" dirty="0"/>
              <a:t>Fiducialization</a:t>
            </a:r>
            <a:br>
              <a:rPr lang="en-US" dirty="0"/>
            </a:br>
            <a:r>
              <a:rPr lang="en-US" dirty="0" smtClean="0"/>
              <a:t>Mechanical Measurements</a:t>
            </a:r>
            <a:endParaRPr lang="en-US" dirty="0"/>
          </a:p>
        </p:txBody>
      </p:sp>
      <p:pic>
        <p:nvPicPr>
          <p:cNvPr id="6" name="Picture 5" descr="Capacitive_Sen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057400"/>
            <a:ext cx="5237163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Vib Wire System 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965976"/>
            <a:ext cx="3052762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62" y="1319645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Capacitive sensors can be used to mechanically align a hybrid undulator</a:t>
            </a:r>
          </a:p>
          <a:p>
            <a:r>
              <a:rPr lang="en-US" dirty="0"/>
              <a:t>t</a:t>
            </a:r>
            <a:r>
              <a:rPr lang="en-US" dirty="0" smtClean="0"/>
              <a:t>o a reference pole.  Alternatively, a CMM can be used.</a:t>
            </a:r>
            <a:endParaRPr lang="en-US" dirty="0"/>
          </a:p>
        </p:txBody>
      </p:sp>
      <p:pic>
        <p:nvPicPr>
          <p:cNvPr id="9" name="Picture 10" descr="DSCN11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7" y="4434829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0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Fiducialization</a:t>
            </a:r>
            <a:br>
              <a:rPr lang="en-US" dirty="0" smtClean="0"/>
            </a:br>
            <a:r>
              <a:rPr lang="en-US" dirty="0" smtClean="0"/>
              <a:t>Hall Probe Measurements</a:t>
            </a:r>
            <a:endParaRPr lang="en-US" dirty="0"/>
          </a:p>
        </p:txBody>
      </p:sp>
      <p:pic>
        <p:nvPicPr>
          <p:cNvPr id="6" name="Picture 7" descr="Sign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0" y="2057415"/>
            <a:ext cx="4570413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MF photos 3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09" y="4095614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19" y="1417342"/>
            <a:ext cx="3048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4409" y="3702275"/>
            <a:ext cx="1871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Delta undulator quadrant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813163" y="6386895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LCLS undulator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55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</a:t>
            </a:r>
            <a:r>
              <a:rPr lang="en-US" dirty="0"/>
              <a:t> </a:t>
            </a:r>
            <a:r>
              <a:rPr lang="en-US" dirty="0" smtClean="0"/>
              <a:t>Fiducialization Tolerance Estimate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22" y="1228725"/>
            <a:ext cx="381952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2657" y="1783098"/>
            <a:ext cx="41624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36805" y="5161871"/>
            <a:ext cx="3929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tolerance installed in the</a:t>
            </a:r>
          </a:p>
          <a:p>
            <a:r>
              <a:rPr lang="en-US" dirty="0" smtClean="0"/>
              <a:t>tunnel.  The fiducialization tolerance</a:t>
            </a:r>
          </a:p>
          <a:p>
            <a:r>
              <a:rPr lang="en-US" dirty="0" smtClean="0"/>
              <a:t>is smaller, around 40 microns.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Magnetic Alignment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32" y="1325903"/>
            <a:ext cx="2743200" cy="229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02" y="1325903"/>
            <a:ext cx="2743200" cy="224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6" y="4065794"/>
            <a:ext cx="2743200" cy="225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MF photos 3 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325903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691" y="3977634"/>
            <a:ext cx="31854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undulator is tuned:</a:t>
            </a:r>
          </a:p>
          <a:p>
            <a:r>
              <a:rPr lang="en-US" dirty="0" smtClean="0"/>
              <a:t>X trajectory good.</a:t>
            </a:r>
          </a:p>
          <a:p>
            <a:r>
              <a:rPr lang="en-US" dirty="0" smtClean="0"/>
              <a:t>Y trajectory good.</a:t>
            </a:r>
          </a:p>
          <a:p>
            <a:r>
              <a:rPr lang="en-US" dirty="0" smtClean="0"/>
              <a:t>Phase errors good.</a:t>
            </a:r>
          </a:p>
          <a:p>
            <a:r>
              <a:rPr lang="en-US" dirty="0" smtClean="0"/>
              <a:t>Want the beam to go where</a:t>
            </a:r>
          </a:p>
          <a:p>
            <a:r>
              <a:rPr lang="en-US" dirty="0"/>
              <a:t> </a:t>
            </a:r>
            <a:r>
              <a:rPr lang="en-US" dirty="0" smtClean="0"/>
              <a:t> the Hall probe is measuring.</a:t>
            </a:r>
          </a:p>
          <a:p>
            <a:r>
              <a:rPr lang="en-US" dirty="0" smtClean="0"/>
              <a:t>But where is the Hall probe</a:t>
            </a:r>
          </a:p>
          <a:p>
            <a:r>
              <a:rPr lang="en-US" dirty="0"/>
              <a:t> </a:t>
            </a:r>
            <a:r>
              <a:rPr lang="en-US" dirty="0" smtClean="0"/>
              <a:t> actually measuring?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92809" y="3783134"/>
            <a:ext cx="265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Fiducialization tolerance</a:t>
            </a:r>
          </a:p>
          <a:p>
            <a:r>
              <a:rPr lang="en-US" dirty="0"/>
              <a:t> </a:t>
            </a:r>
            <a:r>
              <a:rPr lang="en-US" dirty="0" smtClean="0"/>
              <a:t> 40 microns.</a:t>
            </a:r>
          </a:p>
          <a:p>
            <a:r>
              <a:rPr lang="en-US" dirty="0" smtClean="0"/>
              <a:t>Probe position given to</a:t>
            </a:r>
          </a:p>
          <a:p>
            <a:r>
              <a:rPr lang="en-US" dirty="0"/>
              <a:t> </a:t>
            </a:r>
            <a:r>
              <a:rPr lang="en-US" dirty="0" smtClean="0"/>
              <a:t> 100 microns in specs.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94" y="5008278"/>
            <a:ext cx="1828800" cy="12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0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Hall probe measuring?</a:t>
            </a:r>
            <a:endParaRPr lang="en-US" dirty="0"/>
          </a:p>
        </p:txBody>
      </p:sp>
      <p:pic>
        <p:nvPicPr>
          <p:cNvPr id="6" name="Picture 8" descr="Pointed Magnet 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67" y="1978092"/>
            <a:ext cx="2851150" cy="2133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 descr="Pointed_Magne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4732" y="1983844"/>
            <a:ext cx="2660650" cy="2133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Add_Pointed_Mag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2" y="5166341"/>
            <a:ext cx="54387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365375" y="4525311"/>
            <a:ext cx="441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Attach to undulator ends, measure offsets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35" y="1234464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Pointed magnets give a magnetic location that can be found</a:t>
            </a:r>
          </a:p>
          <a:p>
            <a:pPr algn="ctr"/>
            <a:r>
              <a:rPr lang="en-US" dirty="0" err="1" smtClean="0"/>
              <a:t>repeatably</a:t>
            </a:r>
            <a:r>
              <a:rPr lang="en-US" dirty="0" smtClean="0"/>
              <a:t> at the 2 micron level.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11" y="2057415"/>
            <a:ext cx="2743200" cy="193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4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Pointed Magnet Calibration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0" y="4542935"/>
            <a:ext cx="2743200" cy="217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85" y="1325903"/>
            <a:ext cx="376167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9" y="1325903"/>
            <a:ext cx="447410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162" y="5257780"/>
            <a:ext cx="4416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Flip magnet in fixture.  Distance zero field</a:t>
            </a:r>
          </a:p>
          <a:p>
            <a:r>
              <a:rPr lang="en-US" dirty="0"/>
              <a:t>p</a:t>
            </a:r>
            <a:r>
              <a:rPr lang="en-US" dirty="0" smtClean="0"/>
              <a:t>oint moves gives zero field position</a:t>
            </a:r>
          </a:p>
          <a:p>
            <a:r>
              <a:rPr lang="en-US" dirty="0"/>
              <a:t>r</a:t>
            </a:r>
            <a:r>
              <a:rPr lang="en-US" dirty="0" smtClean="0"/>
              <a:t>elative to tooling balls.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5601" y="6338419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Yurii Levashov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Fiducialization</a:t>
            </a:r>
            <a:endParaRPr lang="en-US" dirty="0"/>
          </a:p>
        </p:txBody>
      </p:sp>
      <p:pic>
        <p:nvPicPr>
          <p:cNvPr id="6" name="Picture 4" descr="CMM_Pointed_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1" y="1692275"/>
            <a:ext cx="3729038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4825" y="3794125"/>
            <a:ext cx="3054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dirty="0"/>
              <a:t>Want D</a:t>
            </a:r>
          </a:p>
          <a:p>
            <a:pPr algn="l"/>
            <a:r>
              <a:rPr lang="en-US" altLang="en-US" dirty="0"/>
              <a:t>D1 : Magnetic Measurement</a:t>
            </a:r>
          </a:p>
          <a:p>
            <a:pPr algn="l"/>
            <a:r>
              <a:rPr lang="en-US" altLang="en-US" dirty="0"/>
              <a:t>D2 : Calibration</a:t>
            </a:r>
          </a:p>
          <a:p>
            <a:pPr algn="l"/>
            <a:r>
              <a:rPr lang="en-US" altLang="en-US" dirty="0"/>
              <a:t>D3 : CMM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68700" y="5354638"/>
            <a:ext cx="200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 = D1 + D2 + D3</a:t>
            </a:r>
          </a:p>
        </p:txBody>
      </p:sp>
    </p:spTree>
    <p:extLst>
      <p:ext uri="{BB962C8B-B14F-4D97-AF65-F5344CB8AC3E}">
        <p14:creationId xmlns:p14="http://schemas.microsoft.com/office/powerpoint/2010/main" val="1214461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Fiducialization</a:t>
            </a:r>
            <a:endParaRPr lang="en-US" dirty="0"/>
          </a:p>
        </p:txBody>
      </p:sp>
      <p:pic>
        <p:nvPicPr>
          <p:cNvPr id="6" name="Picture 5" descr="MMF photos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75" y="1418904"/>
            <a:ext cx="3052763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MF photos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75" y="3887757"/>
            <a:ext cx="3052763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MMF photos 2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6" y="1325873"/>
            <a:ext cx="36655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DSCN12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79" y="4251951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88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Fiducialization With Simple Techniques</a:t>
            </a:r>
            <a:endParaRPr lang="en-US" dirty="0"/>
          </a:p>
        </p:txBody>
      </p:sp>
      <p:pic>
        <p:nvPicPr>
          <p:cNvPr id="6" name="Picture 5" descr="Che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656013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MMF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83" y="3886200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MMF 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7" y="3886200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MMF 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2741613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497" y="2048475"/>
            <a:ext cx="3659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fiducialization.</a:t>
            </a:r>
          </a:p>
          <a:p>
            <a:r>
              <a:rPr lang="en-US" dirty="0" smtClean="0"/>
              <a:t>Use telescopes, pointed magnets,</a:t>
            </a:r>
          </a:p>
          <a:p>
            <a:r>
              <a:rPr lang="en-US" dirty="0"/>
              <a:t>o</a:t>
            </a:r>
            <a:r>
              <a:rPr lang="en-US" dirty="0" smtClean="0"/>
              <a:t>ptical sensor to locate Hall 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95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" y="2"/>
            <a:ext cx="914399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304800"/>
            <a:ext cx="8103570" cy="929663"/>
          </a:xfrm>
        </p:spPr>
        <p:txBody>
          <a:bodyPr/>
          <a:lstStyle/>
          <a:p>
            <a:pPr algn="ctr"/>
            <a:r>
              <a:rPr lang="en-CA" sz="3200" dirty="0" smtClean="0"/>
              <a:t>End</a:t>
            </a:r>
            <a:r>
              <a:rPr lang="en-CA" sz="1600" dirty="0" smtClean="0"/>
              <a:t> 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4132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Dipoles</a:t>
            </a:r>
            <a:br>
              <a:rPr lang="en-US" dirty="0" smtClean="0"/>
            </a:br>
            <a:r>
              <a:rPr lang="en-US" dirty="0" smtClean="0"/>
              <a:t>Mechanical Fiducialization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99970" y="259845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 dipoles can be fiducialized mechanically.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99970" y="3328621"/>
            <a:ext cx="4903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CMM can measure the position of the poles</a:t>
            </a:r>
          </a:p>
          <a:p>
            <a:r>
              <a:rPr lang="en-US" dirty="0"/>
              <a:t>a</a:t>
            </a:r>
            <a:r>
              <a:rPr lang="en-US" dirty="0" smtClean="0"/>
              <a:t>nd relate the pole positions to the tooling ball</a:t>
            </a:r>
          </a:p>
          <a:p>
            <a:r>
              <a:rPr lang="en-US" dirty="0"/>
              <a:t>p</a:t>
            </a:r>
            <a:r>
              <a:rPr lang="en-US" dirty="0" smtClean="0"/>
              <a:t>ositions.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99970" y="1591280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steel magnets, the magnetic field shape is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‘determined’ by the steel.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1" y="2057415"/>
            <a:ext cx="2105025" cy="2009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67" y="4837903"/>
            <a:ext cx="8494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the CMM can only touch the poles near the ends and the middle</a:t>
            </a:r>
          </a:p>
          <a:p>
            <a:r>
              <a:rPr lang="en-US" dirty="0"/>
              <a:t>i</a:t>
            </a:r>
            <a:r>
              <a:rPr lang="en-US" dirty="0" smtClean="0"/>
              <a:t>s ignored</a:t>
            </a:r>
            <a:r>
              <a:rPr lang="en-US" dirty="0"/>
              <a:t>.  </a:t>
            </a:r>
            <a:r>
              <a:rPr lang="en-US" dirty="0" smtClean="0"/>
              <a:t> Adequate </a:t>
            </a:r>
            <a:r>
              <a:rPr lang="en-US" dirty="0"/>
              <a:t>for short </a:t>
            </a:r>
            <a:r>
              <a:rPr lang="en-US" dirty="0" smtClean="0"/>
              <a:t>magnets.  Also, the poles have some roughness.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9333" y="5714975"/>
            <a:ext cx="566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Roll accuracy estimate:  ~25 µm / 5 cm = 5 x 10</a:t>
            </a:r>
            <a:r>
              <a:rPr lang="en-US" baseline="30000" dirty="0" smtClean="0"/>
              <a:t>-4</a:t>
            </a:r>
            <a:r>
              <a:rPr lang="en-US" dirty="0" smtClean="0"/>
              <a:t> 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Dipoles</a:t>
            </a:r>
            <a:br>
              <a:rPr lang="en-US" dirty="0" smtClean="0"/>
            </a:br>
            <a:r>
              <a:rPr lang="en-US" dirty="0" smtClean="0"/>
              <a:t>Mechanical Fiducialization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711640"/>
            <a:ext cx="2152650" cy="3800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9724" y="1325903"/>
            <a:ext cx="5476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Capacitive sensors can measure a reference pole</a:t>
            </a:r>
          </a:p>
          <a:p>
            <a:r>
              <a:rPr lang="en-US" dirty="0"/>
              <a:t>t</a:t>
            </a:r>
            <a:r>
              <a:rPr lang="en-US" dirty="0" smtClean="0"/>
              <a:t>hat has been fiducialized, and then measure the </a:t>
            </a:r>
          </a:p>
          <a:p>
            <a:r>
              <a:rPr lang="en-US" dirty="0"/>
              <a:t>m</a:t>
            </a:r>
            <a:r>
              <a:rPr lang="en-US" dirty="0" smtClean="0"/>
              <a:t>agnet.  Tooling balls on the magnet can be related</a:t>
            </a:r>
          </a:p>
          <a:p>
            <a:r>
              <a:rPr lang="en-US" dirty="0"/>
              <a:t>t</a:t>
            </a:r>
            <a:r>
              <a:rPr lang="en-US" dirty="0" smtClean="0"/>
              <a:t>o tooling balls on the reference pole.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02" y="3886195"/>
            <a:ext cx="27432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64" y="3611878"/>
            <a:ext cx="3657600" cy="2416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1948" y="333487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Sensors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28583" y="6169488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 Pole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4936" y="6179751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Electronic Level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584500" y="6179751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Position Detector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57610" y="3519545"/>
            <a:ext cx="1280146" cy="109816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834659" y="5257780"/>
            <a:ext cx="274317" cy="91170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80561" y="4983463"/>
            <a:ext cx="544375" cy="118602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0"/>
          </p:cNvCxnSpPr>
          <p:nvPr/>
        </p:nvCxnSpPr>
        <p:spPr>
          <a:xfrm flipH="1" flipV="1">
            <a:off x="5303512" y="4800585"/>
            <a:ext cx="354771" cy="137916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89724" y="2585812"/>
            <a:ext cx="515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Measures over entire length of C-magnets.  Need to correct for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ensor position and roll.  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3291854" y="306056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Roll accuracy estimate:  </a:t>
            </a:r>
            <a:r>
              <a:rPr lang="en-US" sz="1200" dirty="0" smtClean="0"/>
              <a:t>~10 </a:t>
            </a:r>
            <a:r>
              <a:rPr lang="en-US" sz="1200" dirty="0"/>
              <a:t>µm / </a:t>
            </a:r>
            <a:r>
              <a:rPr lang="en-US" sz="1200" dirty="0" smtClean="0"/>
              <a:t>10 </a:t>
            </a:r>
            <a:r>
              <a:rPr lang="en-US" sz="1200" dirty="0"/>
              <a:t>cm = </a:t>
            </a:r>
            <a:r>
              <a:rPr lang="en-US" sz="1200" dirty="0" smtClean="0"/>
              <a:t>1 </a:t>
            </a:r>
            <a:r>
              <a:rPr lang="en-US" sz="1200" dirty="0"/>
              <a:t>x 10</a:t>
            </a:r>
            <a:r>
              <a:rPr lang="en-US" sz="1200" baseline="30000" dirty="0"/>
              <a:t>-4</a:t>
            </a:r>
            <a:r>
              <a:rPr lang="en-US" sz="1200" dirty="0"/>
              <a:t> rad</a:t>
            </a:r>
          </a:p>
        </p:txBody>
      </p:sp>
    </p:spTree>
    <p:extLst>
      <p:ext uri="{BB962C8B-B14F-4D97-AF65-F5344CB8AC3E}">
        <p14:creationId xmlns:p14="http://schemas.microsoft.com/office/powerpoint/2010/main" val="15987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12" y="1417342"/>
            <a:ext cx="6086475" cy="47339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Dipoles</a:t>
            </a:r>
            <a:br>
              <a:rPr lang="en-US" dirty="0" smtClean="0"/>
            </a:br>
            <a:r>
              <a:rPr lang="en-US" dirty="0" smtClean="0"/>
              <a:t>Magnetic Fiducialization, Moving Wire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928" y="3337561"/>
            <a:ext cx="16979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wire</a:t>
            </a:r>
          </a:p>
          <a:p>
            <a:r>
              <a:rPr lang="en-US" dirty="0"/>
              <a:t>v</a:t>
            </a:r>
            <a:r>
              <a:rPr lang="en-US" dirty="0" smtClean="0"/>
              <a:t>ertically,</a:t>
            </a:r>
          </a:p>
          <a:p>
            <a:r>
              <a:rPr lang="en-US" dirty="0"/>
              <a:t>m</a:t>
            </a:r>
            <a:r>
              <a:rPr lang="en-US" dirty="0" smtClean="0"/>
              <a:t>easure </a:t>
            </a:r>
            <a:r>
              <a:rPr lang="el-GR" dirty="0">
                <a:latin typeface="Calibri"/>
              </a:rPr>
              <a:t>ΔΦ</a:t>
            </a:r>
            <a:r>
              <a:rPr lang="en-US" dirty="0" smtClean="0"/>
              <a:t>.</a:t>
            </a:r>
          </a:p>
          <a:p>
            <a:r>
              <a:rPr lang="en-US" dirty="0" smtClean="0"/>
              <a:t>Rotate magnet</a:t>
            </a:r>
          </a:p>
          <a:p>
            <a:r>
              <a:rPr lang="en-US" dirty="0"/>
              <a:t>u</a:t>
            </a:r>
            <a:r>
              <a:rPr lang="en-US" dirty="0" smtClean="0"/>
              <a:t>ntil </a:t>
            </a:r>
            <a:r>
              <a:rPr lang="el-GR" dirty="0" smtClean="0">
                <a:latin typeface="Calibri"/>
              </a:rPr>
              <a:t>ΔΦ</a:t>
            </a:r>
            <a:r>
              <a:rPr lang="en-US" dirty="0" smtClean="0">
                <a:latin typeface="Calibri"/>
              </a:rPr>
              <a:t>=0.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95431" y="3337561"/>
            <a:ext cx="18485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wire</a:t>
            </a:r>
          </a:p>
          <a:p>
            <a:r>
              <a:rPr lang="en-US" dirty="0" smtClean="0"/>
              <a:t>horizontally,</a:t>
            </a:r>
          </a:p>
          <a:p>
            <a:r>
              <a:rPr lang="en-US" dirty="0"/>
              <a:t>measure </a:t>
            </a:r>
            <a:r>
              <a:rPr lang="el-GR" dirty="0" smtClean="0">
                <a:latin typeface="Calibri"/>
              </a:rPr>
              <a:t>ΔΦ</a:t>
            </a:r>
            <a:r>
              <a:rPr lang="en-US" dirty="0" smtClean="0">
                <a:latin typeface="Calibri"/>
              </a:rPr>
              <a:t>.</a:t>
            </a:r>
            <a:endParaRPr lang="en-US" dirty="0" smtClean="0"/>
          </a:p>
          <a:p>
            <a:r>
              <a:rPr lang="en-US" dirty="0" smtClean="0"/>
              <a:t>Move magnet</a:t>
            </a:r>
          </a:p>
          <a:p>
            <a:r>
              <a:rPr lang="en-US" dirty="0"/>
              <a:t>u</a:t>
            </a:r>
            <a:r>
              <a:rPr lang="en-US" dirty="0" smtClean="0"/>
              <a:t>ntil </a:t>
            </a:r>
            <a:r>
              <a:rPr lang="el-GR" dirty="0" smtClean="0">
                <a:latin typeface="Calibri"/>
              </a:rPr>
              <a:t>ΔΦ</a:t>
            </a:r>
            <a:r>
              <a:rPr lang="en-US" dirty="0" smtClean="0">
                <a:latin typeface="Calibri"/>
              </a:rPr>
              <a:t> profile</a:t>
            </a:r>
          </a:p>
          <a:p>
            <a:r>
              <a:rPr lang="en-US" dirty="0" smtClean="0">
                <a:latin typeface="Calibri"/>
              </a:rPr>
              <a:t>is centered on </a:t>
            </a:r>
          </a:p>
          <a:p>
            <a:r>
              <a:rPr lang="en-US" dirty="0" smtClean="0">
                <a:latin typeface="Calibri"/>
              </a:rPr>
              <a:t>wire.</a:t>
            </a:r>
          </a:p>
          <a:p>
            <a:r>
              <a:rPr lang="en-US" dirty="0" smtClean="0">
                <a:latin typeface="Calibri"/>
              </a:rPr>
              <a:t>Similar for finding</a:t>
            </a:r>
          </a:p>
          <a:p>
            <a:r>
              <a:rPr lang="en-US" dirty="0">
                <a:latin typeface="Calibri"/>
              </a:rPr>
              <a:t>v</a:t>
            </a:r>
            <a:r>
              <a:rPr lang="en-US" dirty="0" smtClean="0">
                <a:latin typeface="Calibri"/>
              </a:rPr>
              <a:t>ertical center.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82608" y="6318251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 magnet position to wire.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0529" y="131054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Roll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768479" y="13073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X</a:t>
            </a:r>
            <a:endParaRPr lang="en-US" u="sng" dirty="0"/>
          </a:p>
        </p:txBody>
      </p:sp>
      <p:sp>
        <p:nvSpPr>
          <p:cNvPr id="13" name="Rectangle 12"/>
          <p:cNvSpPr/>
          <p:nvPr/>
        </p:nvSpPr>
        <p:spPr>
          <a:xfrm>
            <a:off x="823001" y="61694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Roll accuracy estimate:  </a:t>
            </a:r>
            <a:r>
              <a:rPr lang="en-US" sz="1200" dirty="0" smtClean="0"/>
              <a:t>~10 µTm </a:t>
            </a:r>
            <a:r>
              <a:rPr lang="en-US" sz="1200" dirty="0"/>
              <a:t>/ </a:t>
            </a:r>
            <a:r>
              <a:rPr lang="en-US" sz="1200" dirty="0" smtClean="0"/>
              <a:t>1 Tm </a:t>
            </a:r>
            <a:r>
              <a:rPr lang="en-US" sz="1200" dirty="0"/>
              <a:t>= </a:t>
            </a:r>
            <a:r>
              <a:rPr lang="en-US" sz="1200" dirty="0" smtClean="0"/>
              <a:t>1 </a:t>
            </a:r>
            <a:r>
              <a:rPr lang="en-US" sz="1200" dirty="0"/>
              <a:t>x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r>
              <a:rPr lang="en-US" sz="1200" dirty="0" smtClean="0"/>
              <a:t> </a:t>
            </a:r>
            <a:r>
              <a:rPr lang="en-US" sz="1200" dirty="0"/>
              <a:t>rad</a:t>
            </a:r>
          </a:p>
        </p:txBody>
      </p:sp>
    </p:spTree>
    <p:extLst>
      <p:ext uri="{BB962C8B-B14F-4D97-AF65-F5344CB8AC3E}">
        <p14:creationId xmlns:p14="http://schemas.microsoft.com/office/powerpoint/2010/main" val="27977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Integrals From A Moving Wire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3" y="1965976"/>
            <a:ext cx="2933334" cy="11904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37" y="3532265"/>
            <a:ext cx="952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09" y="3993272"/>
            <a:ext cx="2162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60" y="4454279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35" y="4934337"/>
            <a:ext cx="2076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212073" y="1874537"/>
            <a:ext cx="54863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390" y="1962400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+</a:t>
            </a:r>
            <a:r>
              <a:rPr lang="en-US" dirty="0" smtClean="0"/>
              <a:t> = d</a:t>
            </a:r>
            <a:r>
              <a:rPr lang="el-GR" dirty="0" smtClean="0">
                <a:latin typeface="Calibri"/>
              </a:rPr>
              <a:t>Φ</a:t>
            </a:r>
            <a:r>
              <a:rPr lang="en-US" dirty="0" smtClean="0">
                <a:latin typeface="Calibri"/>
              </a:rPr>
              <a:t>/</a:t>
            </a:r>
            <a:r>
              <a:rPr lang="en-US" dirty="0" err="1" smtClean="0">
                <a:latin typeface="Calibri"/>
              </a:rPr>
              <a:t>dt</a:t>
            </a:r>
            <a:r>
              <a:rPr lang="en-US" dirty="0" smtClean="0">
                <a:latin typeface="Calibri"/>
              </a:rPr>
              <a:t>  + </a:t>
            </a:r>
            <a:r>
              <a:rPr lang="en-US" dirty="0" err="1" smtClean="0">
                <a:latin typeface="Calibri"/>
              </a:rPr>
              <a:t>V</a:t>
            </a:r>
            <a:r>
              <a:rPr lang="en-US" baseline="-25000" dirty="0" err="1" smtClean="0">
                <a:latin typeface="Calibri"/>
              </a:rPr>
              <a:t>t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212073" y="2514610"/>
            <a:ext cx="548634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86390" y="2606049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-</a:t>
            </a:r>
            <a:r>
              <a:rPr lang="en-US" dirty="0" smtClean="0"/>
              <a:t> = -d</a:t>
            </a:r>
            <a:r>
              <a:rPr lang="el-GR" dirty="0" smtClean="0">
                <a:latin typeface="Calibri"/>
              </a:rPr>
              <a:t>Φ</a:t>
            </a:r>
            <a:r>
              <a:rPr lang="en-US" dirty="0" smtClean="0">
                <a:latin typeface="Calibri"/>
              </a:rPr>
              <a:t>/</a:t>
            </a:r>
            <a:r>
              <a:rPr lang="en-US" dirty="0" err="1" smtClean="0">
                <a:latin typeface="Calibri"/>
              </a:rPr>
              <a:t>dt</a:t>
            </a:r>
            <a:r>
              <a:rPr lang="en-US" dirty="0" smtClean="0">
                <a:latin typeface="Calibri"/>
              </a:rPr>
              <a:t>  + </a:t>
            </a:r>
            <a:r>
              <a:rPr lang="en-US" dirty="0" err="1" smtClean="0">
                <a:latin typeface="Calibri"/>
              </a:rPr>
              <a:t>V</a:t>
            </a:r>
            <a:r>
              <a:rPr lang="en-US" baseline="-25000" dirty="0" err="1" smtClean="0">
                <a:latin typeface="Calibri"/>
              </a:rPr>
              <a:t>t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291290" y="3063244"/>
            <a:ext cx="2136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VT = (VT</a:t>
            </a:r>
            <a:r>
              <a:rPr lang="en-US" baseline="-25000" dirty="0" smtClean="0"/>
              <a:t>+</a:t>
            </a:r>
            <a:r>
              <a:rPr lang="en-US" dirty="0" smtClean="0"/>
              <a:t> - VT</a:t>
            </a:r>
            <a:r>
              <a:rPr lang="en-US" baseline="-25000" dirty="0" smtClean="0"/>
              <a:t>-</a:t>
            </a:r>
            <a:r>
              <a:rPr lang="en-US" dirty="0" smtClean="0"/>
              <a:t>) / 2</a:t>
            </a:r>
          </a:p>
          <a:p>
            <a:r>
              <a:rPr lang="en-US" dirty="0"/>
              <a:t> </a:t>
            </a:r>
            <a:r>
              <a:rPr lang="en-US" dirty="0" smtClean="0"/>
              <a:t>     = </a:t>
            </a:r>
            <a:r>
              <a:rPr lang="el-GR" dirty="0" smtClean="0">
                <a:latin typeface="Calibri"/>
              </a:rPr>
              <a:t>ΔΦ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2073" y="1417342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out thermal </a:t>
            </a:r>
            <a:r>
              <a:rPr lang="en-US" dirty="0" err="1" smtClean="0"/>
              <a:t>emf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14" y="3977634"/>
            <a:ext cx="36661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0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 And Higher Multipoles</a:t>
            </a:r>
            <a:br>
              <a:rPr lang="en-US" dirty="0" smtClean="0"/>
            </a:br>
            <a:r>
              <a:rPr lang="en-US" dirty="0" smtClean="0"/>
              <a:t>Mechanical Fiducialization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4" y="1405720"/>
            <a:ext cx="5419725" cy="2714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318" y="4423207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CMM probe touches poles</a:t>
            </a:r>
          </a:p>
          <a:p>
            <a:r>
              <a:rPr lang="en-US" dirty="0"/>
              <a:t>t</a:t>
            </a:r>
            <a:r>
              <a:rPr lang="en-US" dirty="0" smtClean="0"/>
              <a:t>o measure point locations</a:t>
            </a:r>
          </a:p>
          <a:p>
            <a:r>
              <a:rPr lang="en-US" dirty="0" smtClean="0"/>
              <a:t>on the poles.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331768"/>
            <a:ext cx="3775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algorithm finds the mechanical</a:t>
            </a:r>
          </a:p>
          <a:p>
            <a:r>
              <a:rPr lang="en-US" dirty="0"/>
              <a:t>c</a:t>
            </a:r>
            <a:r>
              <a:rPr lang="en-US" dirty="0" smtClean="0"/>
              <a:t>enter from the sample points.</a:t>
            </a:r>
          </a:p>
          <a:p>
            <a:r>
              <a:rPr lang="en-US" dirty="0" smtClean="0"/>
              <a:t>The mechanical center is related to</a:t>
            </a:r>
          </a:p>
          <a:p>
            <a:r>
              <a:rPr lang="en-US" dirty="0"/>
              <a:t>t</a:t>
            </a:r>
            <a:r>
              <a:rPr lang="en-US" dirty="0" smtClean="0"/>
              <a:t>ooling balls on the magnet.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2" y="1954354"/>
            <a:ext cx="24384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4513" y="5806414"/>
            <a:ext cx="605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Touch poles at quadrupole ends.  The middle is ignored.  The poles have a roughness.</a:t>
            </a:r>
          </a:p>
          <a:p>
            <a:pPr algn="ctr"/>
            <a:r>
              <a:rPr lang="en-US" sz="1200" dirty="0" smtClean="0"/>
              <a:t>Quadrupole center position accuracy estimate: ~50 µm.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64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 Fiducialization</a:t>
            </a:r>
            <a:br>
              <a:rPr lang="en-US" dirty="0" smtClean="0"/>
            </a:br>
            <a:r>
              <a:rPr lang="en-US" dirty="0" smtClean="0"/>
              <a:t>Rotating </a:t>
            </a:r>
            <a:r>
              <a:rPr lang="en-US" dirty="0" smtClean="0"/>
              <a:t>Coil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783098"/>
            <a:ext cx="4076700" cy="3381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815" y="5671920"/>
            <a:ext cx="707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dipole strength and the quadrupole strength can be used to</a:t>
            </a:r>
          </a:p>
          <a:p>
            <a:r>
              <a:rPr lang="en-US" dirty="0"/>
              <a:t>c</a:t>
            </a:r>
            <a:r>
              <a:rPr lang="en-US" dirty="0" smtClean="0"/>
              <a:t>alculate the measurement position relative to the magnetic center.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5815" y="141484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Quadrupole: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1463</Words>
  <Application>Microsoft Office PowerPoint</Application>
  <PresentationFormat>On-screen Show (4:3)</PresentationFormat>
  <Paragraphs>317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Blank</vt:lpstr>
      <vt:lpstr>PowerPoint Presentation</vt:lpstr>
      <vt:lpstr>Overview</vt:lpstr>
      <vt:lpstr>Fiducialization</vt:lpstr>
      <vt:lpstr>Dipoles Mechanical Fiducialization</vt:lpstr>
      <vt:lpstr>Dipoles Mechanical Fiducialization</vt:lpstr>
      <vt:lpstr>Dipoles Magnetic Fiducialization, Moving Wire</vt:lpstr>
      <vt:lpstr>Field Integrals From A Moving Wire</vt:lpstr>
      <vt:lpstr>Quadrupoles And Higher Multipoles Mechanical Fiducialization</vt:lpstr>
      <vt:lpstr>Quadrupole Fiducialization Rotating Coil</vt:lpstr>
      <vt:lpstr>Quadrupoles And Higher Multipoles Rotating Coil</vt:lpstr>
      <vt:lpstr>Rotating Coil Analysis Field In A Multipole Magnet</vt:lpstr>
      <vt:lpstr>Voltage From A Rotating Coil</vt:lpstr>
      <vt:lpstr>Translations Of The Coil Relative To the Magnet Center Are Best Studied In Cartesian Coordinates</vt:lpstr>
      <vt:lpstr>Magnetic Center Relative To The Coil Rotation Axis</vt:lpstr>
      <vt:lpstr>Example: Harmonics Measurement Of A Quadrupole</vt:lpstr>
      <vt:lpstr>Moving Wire Fiducialization</vt:lpstr>
      <vt:lpstr>Pulsed Wire, Vibrating Wire</vt:lpstr>
      <vt:lpstr>Quadrupoles And Higher Multipoles Vibrating Wire</vt:lpstr>
      <vt:lpstr>Vibrating Wire</vt:lpstr>
      <vt:lpstr>Vibrating Wire</vt:lpstr>
      <vt:lpstr>Wire Vibration Detector</vt:lpstr>
      <vt:lpstr>Vibrating Wire Signals</vt:lpstr>
      <vt:lpstr>How To Locate A Wire Touching A Wire Moves The Wire</vt:lpstr>
      <vt:lpstr>How To Locate A Wire</vt:lpstr>
      <vt:lpstr>Wire Sag</vt:lpstr>
      <vt:lpstr>Pulsed Wire Measurements</vt:lpstr>
      <vt:lpstr>Pulsed Wire</vt:lpstr>
      <vt:lpstr>Solenoid Fiducialization Pitch and Yaw</vt:lpstr>
      <vt:lpstr>Solenoid Fiducialization X and Y</vt:lpstr>
      <vt:lpstr>Undulator Fiducialization Mechanical Measurements</vt:lpstr>
      <vt:lpstr>Undulator Fiducialization Hall Probe Measurements</vt:lpstr>
      <vt:lpstr>Undulator Fiducialization Tolerance Estimate</vt:lpstr>
      <vt:lpstr>Undulator Magnetic Alignment</vt:lpstr>
      <vt:lpstr>Where is the Hall probe measuring?</vt:lpstr>
      <vt:lpstr>Pointed Magnet Calibration</vt:lpstr>
      <vt:lpstr>Undulator Fiducialization</vt:lpstr>
      <vt:lpstr>Undulator Fiducialization</vt:lpstr>
      <vt:lpstr>Check Fiducialization With Simple Techniques</vt:lpstr>
      <vt:lpstr>End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2015-10-20T17:35:48Z</dcterms:modified>
</cp:coreProperties>
</file>