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8" r:id="rId2"/>
    <p:sldId id="269" r:id="rId3"/>
    <p:sldId id="300" r:id="rId4"/>
    <p:sldId id="264" r:id="rId5"/>
    <p:sldId id="315" r:id="rId6"/>
    <p:sldId id="327" r:id="rId7"/>
    <p:sldId id="328" r:id="rId8"/>
    <p:sldId id="266" r:id="rId9"/>
    <p:sldId id="308" r:id="rId10"/>
    <p:sldId id="316" r:id="rId11"/>
    <p:sldId id="317" r:id="rId12"/>
    <p:sldId id="259" r:id="rId13"/>
    <p:sldId id="318" r:id="rId14"/>
    <p:sldId id="261" r:id="rId15"/>
    <p:sldId id="319" r:id="rId16"/>
    <p:sldId id="320" r:id="rId17"/>
    <p:sldId id="323" r:id="rId18"/>
    <p:sldId id="321" r:id="rId19"/>
    <p:sldId id="322" r:id="rId20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7FF"/>
    <a:srgbClr val="CCECFF"/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4673" autoAdjust="0"/>
  </p:normalViewPr>
  <p:slideViewPr>
    <p:cSldViewPr snapToGrid="0">
      <p:cViewPr varScale="1">
        <p:scale>
          <a:sx n="125" d="100"/>
          <a:sy n="125" d="100"/>
        </p:scale>
        <p:origin x="10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ltslim\backup\HGVPU34\HGVPU_Fin_Ini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ltslim\backup\HGVPU34\HGVPU_Fin_Ini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RMS Phase Err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96171412494904"/>
          <c:y val="0.14203948216975218"/>
          <c:w val="0.82036853305408874"/>
          <c:h val="0.67233663434713153"/>
        </c:manualLayout>
      </c:layout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64753344"/>
        <c:axId val="364754520"/>
      </c:scatterChart>
      <c:valAx>
        <c:axId val="364753344"/>
        <c:scaling>
          <c:orientation val="minMax"/>
          <c:min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Gap (mm)</a:t>
                </a:r>
              </a:p>
            </c:rich>
          </c:tx>
          <c:layout>
            <c:manualLayout>
              <c:xMode val="edge"/>
              <c:yMode val="edge"/>
              <c:x val="0.46703263119507316"/>
              <c:y val="0.905228339887625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754520"/>
        <c:crosses val="autoZero"/>
        <c:crossBetween val="midCat"/>
        <c:majorUnit val="1"/>
      </c:valAx>
      <c:valAx>
        <c:axId val="364754520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RMS Phase error (deg)</a:t>
                </a:r>
              </a:p>
            </c:rich>
          </c:tx>
          <c:layout>
            <c:manualLayout>
              <c:xMode val="edge"/>
              <c:yMode val="edge"/>
              <c:x val="2.8887382284272598E-2"/>
              <c:y val="0.232822778112359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753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RMS Phase Err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96171412494904"/>
          <c:y val="0.13881497633161935"/>
          <c:w val="0.82036853305408874"/>
          <c:h val="0.6723366343471315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Phase Err</c:v>
                </c:pt>
              </c:strCache>
            </c:strRef>
          </c:tx>
          <c:spPr>
            <a:ln w="44450" cap="flat" cmpd="sng" algn="ctr">
              <a:solidFill>
                <a:srgbClr val="0070C0"/>
              </a:solidFill>
              <a:round/>
            </a:ln>
            <a:effectLst>
              <a:glow rad="25400">
                <a:schemeClr val="accent1">
                  <a:alpha val="40000"/>
                </a:schemeClr>
              </a:glow>
            </a:effectLst>
          </c:spPr>
          <c:marker>
            <c:symbol val="circle"/>
            <c:size val="17"/>
            <c:spPr>
              <a:solidFill>
                <a:srgbClr val="0070C0"/>
              </a:solidFill>
              <a:ln w="0" cap="flat" cmpd="dbl" algn="ctr">
                <a:solidFill>
                  <a:schemeClr val="accent1">
                    <a:lumMod val="75000"/>
                  </a:schemeClr>
                </a:solidFill>
                <a:round/>
              </a:ln>
              <a:effectLst>
                <a:glow rad="25400">
                  <a:schemeClr val="accent1">
                    <a:alpha val="40000"/>
                  </a:schemeClr>
                </a:glow>
              </a:effectLst>
            </c:spPr>
          </c:marker>
          <c:xVal>
            <c:numRef>
              <c:f>Sheet3!$A$2:$A$8</c:f>
              <c:numCache>
                <c:formatCode>General</c:formatCode>
                <c:ptCount val="7"/>
                <c:pt idx="0">
                  <c:v>20</c:v>
                </c:pt>
                <c:pt idx="1">
                  <c:v>15</c:v>
                </c:pt>
                <c:pt idx="2">
                  <c:v>13</c:v>
                </c:pt>
                <c:pt idx="3">
                  <c:v>11</c:v>
                </c:pt>
                <c:pt idx="4">
                  <c:v>9</c:v>
                </c:pt>
                <c:pt idx="5">
                  <c:v>8</c:v>
                </c:pt>
                <c:pt idx="6">
                  <c:v>7.2</c:v>
                </c:pt>
              </c:numCache>
            </c:numRef>
          </c:xVal>
          <c:yVal>
            <c:numRef>
              <c:f>Sheet3!$B$2:$B$8</c:f>
              <c:numCache>
                <c:formatCode>0.00</c:formatCode>
                <c:ptCount val="7"/>
                <c:pt idx="0">
                  <c:v>1.42</c:v>
                </c:pt>
                <c:pt idx="1">
                  <c:v>2.33</c:v>
                </c:pt>
                <c:pt idx="2">
                  <c:v>2.72</c:v>
                </c:pt>
                <c:pt idx="3">
                  <c:v>3.21</c:v>
                </c:pt>
                <c:pt idx="4">
                  <c:v>3.33</c:v>
                </c:pt>
                <c:pt idx="5">
                  <c:v>3.16</c:v>
                </c:pt>
                <c:pt idx="6">
                  <c:v>3.34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753736"/>
        <c:axId val="361567632"/>
      </c:scatterChart>
      <c:valAx>
        <c:axId val="364753736"/>
        <c:scaling>
          <c:orientation val="minMax"/>
          <c:min val="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Gap (mm)</a:t>
                </a:r>
              </a:p>
            </c:rich>
          </c:tx>
          <c:layout>
            <c:manualLayout>
              <c:xMode val="edge"/>
              <c:yMode val="edge"/>
              <c:x val="0.43133940923088476"/>
              <c:y val="0.915501903038535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567632"/>
        <c:crosses val="autoZero"/>
        <c:crossBetween val="midCat"/>
        <c:majorUnit val="1"/>
      </c:valAx>
      <c:valAx>
        <c:axId val="361567632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RMS Phase error (deg)</a:t>
                </a:r>
              </a:p>
            </c:rich>
          </c:tx>
          <c:layout>
            <c:manualLayout>
              <c:xMode val="edge"/>
              <c:yMode val="edge"/>
              <c:x val="2.2170798644564754E-2"/>
              <c:y val="0.232822670422722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753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9BD09F-4473-4438-8BBF-16B20D8272BF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7F45FA-D9E8-45AD-80B9-CF4DF585A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7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61-009A-4E77-93C0-94752486E30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1E3-4D1D-4428-B171-179D7F0119A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61-009A-4E77-93C0-94752486E30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1E3-4D1D-4428-B171-179D7F01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61-009A-4E77-93C0-94752486E30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1E3-4D1D-4428-B171-179D7F01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61-009A-4E77-93C0-94752486E30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1E3-4D1D-4428-B171-179D7F01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61-009A-4E77-93C0-94752486E30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1E3-4D1D-4428-B171-179D7F0119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61-009A-4E77-93C0-94752486E30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1E3-4D1D-4428-B171-179D7F01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61-009A-4E77-93C0-94752486E30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1E3-4D1D-4428-B171-179D7F0119A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61-009A-4E77-93C0-94752486E30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1E3-4D1D-4428-B171-179D7F01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61-009A-4E77-93C0-94752486E30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1E3-4D1D-4428-B171-179D7F01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61-009A-4E77-93C0-94752486E30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1E3-4D1D-4428-B171-179D7F0119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61-009A-4E77-93C0-94752486E30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1E3-4D1D-4428-B171-179D7F01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2E66761-009A-4E77-93C0-94752486E30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F9A51E3-4D1D-4428-B171-179D7F0119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2854"/>
            <a:ext cx="8126604" cy="2692957"/>
          </a:xfrm>
        </p:spPr>
        <p:txBody>
          <a:bodyPr/>
          <a:lstStyle/>
          <a:p>
            <a:r>
              <a:rPr lang="en-US" sz="4800" dirty="0" smtClean="0"/>
              <a:t>HGVPU final tuning results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88004"/>
            <a:ext cx="6400800" cy="1752600"/>
          </a:xfrm>
        </p:spPr>
        <p:txBody>
          <a:bodyPr/>
          <a:lstStyle/>
          <a:p>
            <a:r>
              <a:rPr lang="en-US" dirty="0" smtClean="0"/>
              <a:t>I. Vasserman, N. Strelnikov, J. Xu</a:t>
            </a:r>
          </a:p>
          <a:p>
            <a:r>
              <a:rPr lang="en-US" dirty="0" smtClean="0"/>
              <a:t>March 17,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Gap dependent vertical trajectories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587816"/>
            <a:ext cx="8161020" cy="46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Gap dependent RMS phase errors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951152"/>
              </p:ext>
            </p:extLst>
          </p:nvPr>
        </p:nvGraphicFramePr>
        <p:xfrm>
          <a:off x="457200" y="1604486"/>
          <a:ext cx="7787640" cy="4765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547279"/>
              </p:ext>
            </p:extLst>
          </p:nvPr>
        </p:nvGraphicFramePr>
        <p:xfrm>
          <a:off x="536733" y="1802606"/>
          <a:ext cx="7563327" cy="433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1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Gap dependent effective fields and RMS phase errors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987782"/>
              </p:ext>
            </p:extLst>
          </p:nvPr>
        </p:nvGraphicFramePr>
        <p:xfrm>
          <a:off x="708660" y="2232661"/>
          <a:ext cx="7589520" cy="3677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6518"/>
                <a:gridCol w="2346518"/>
                <a:gridCol w="2896484"/>
              </a:tblGrid>
              <a:tr h="6095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Gap (mm)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RMS Phase Err (</a:t>
                      </a:r>
                      <a:r>
                        <a:rPr lang="en-US" sz="1800" b="1" u="none" strike="noStrike" dirty="0" err="1" smtClean="0">
                          <a:effectLst/>
                        </a:rPr>
                        <a:t>deg</a:t>
                      </a:r>
                      <a:r>
                        <a:rPr lang="en-US" sz="1800" b="1" u="none" strike="noStrike" dirty="0" smtClean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 smtClean="0">
                          <a:effectLst/>
                        </a:rPr>
                        <a:t>Beff</a:t>
                      </a:r>
                      <a:r>
                        <a:rPr lang="en-US" sz="1800" b="1" u="none" strike="noStrike" dirty="0" smtClean="0">
                          <a:effectLst/>
                        </a:rPr>
                        <a:t> (G)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1.42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effectLst/>
                        </a:rPr>
                        <a:t>2019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2.33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effectLst/>
                        </a:rPr>
                        <a:t>3747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2.72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4831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effectLst/>
                        </a:rPr>
                        <a:t>3.21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6280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effectLst/>
                        </a:rPr>
                        <a:t>3.33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8273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effectLst/>
                        </a:rPr>
                        <a:t>3.16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9555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7.2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effectLst/>
                        </a:rPr>
                        <a:t>3.34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10725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800" b="1" u="none" strike="noStrike" dirty="0" err="1">
                          <a:effectLst/>
                        </a:rPr>
                        <a:t>Req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800" b="1" u="none" strike="noStrike" dirty="0">
                          <a:effectLst/>
                        </a:rPr>
                        <a:t>&lt; 4.00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800" b="1" u="none" strike="noStrike" dirty="0">
                          <a:effectLst/>
                        </a:rPr>
                        <a:t>&gt;10100@7.2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4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Gap dependent integrals and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multipoles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451459"/>
              </p:ext>
            </p:extLst>
          </p:nvPr>
        </p:nvGraphicFramePr>
        <p:xfrm>
          <a:off x="148592" y="1894086"/>
          <a:ext cx="8846816" cy="3069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4256"/>
                <a:gridCol w="804256"/>
                <a:gridCol w="804256"/>
                <a:gridCol w="804256"/>
                <a:gridCol w="804256"/>
                <a:gridCol w="804256"/>
                <a:gridCol w="804256"/>
                <a:gridCol w="804256"/>
                <a:gridCol w="804256"/>
                <a:gridCol w="804256"/>
                <a:gridCol w="804256"/>
              </a:tblGrid>
              <a:tr h="5162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Gap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J1x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J1y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J2x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J2y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b1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b2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b3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</a:tr>
              <a:tr h="3077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</a:tr>
              <a:tr h="3077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</a:tr>
              <a:tr h="3077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</a:tr>
              <a:tr h="3077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-15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-82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</a:tr>
              <a:tr h="3077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-0.4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-1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-151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</a:tr>
              <a:tr h="3077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-127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</a:tr>
              <a:tr h="3077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7.2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-0.9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-171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</a:tr>
              <a:tr h="399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Req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+/- 40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+/- 40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+/- 15.0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+/- 15.0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+/- 100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+/- 200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+/- 400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+/- 100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+/- 200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+/- 400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7240" y="5334000"/>
            <a:ext cx="7292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Units</a:t>
            </a:r>
            <a:r>
              <a:rPr lang="en-US" sz="1600" b="1" dirty="0" smtClean="0"/>
              <a:t>: </a:t>
            </a:r>
            <a:r>
              <a:rPr lang="en-US" sz="1600" dirty="0" smtClean="0"/>
              <a:t>Gap </a:t>
            </a:r>
            <a:r>
              <a:rPr lang="en-US" sz="1600" dirty="0"/>
              <a:t>(mm</a:t>
            </a:r>
            <a:r>
              <a:rPr lang="en-US" sz="1600" dirty="0" smtClean="0"/>
              <a:t>); J1x </a:t>
            </a:r>
            <a:r>
              <a:rPr lang="en-US" sz="1600" dirty="0"/>
              <a:t>(G-cm</a:t>
            </a:r>
            <a:r>
              <a:rPr lang="en-US" sz="1600" dirty="0" smtClean="0"/>
              <a:t>); J1y </a:t>
            </a:r>
            <a:r>
              <a:rPr lang="en-US" sz="1600" dirty="0"/>
              <a:t>(G-cm</a:t>
            </a:r>
            <a:r>
              <a:rPr lang="en-US" sz="1600" dirty="0" smtClean="0"/>
              <a:t>); J2x </a:t>
            </a:r>
            <a:r>
              <a:rPr lang="en-US" sz="1600" dirty="0"/>
              <a:t>(G-cm2</a:t>
            </a:r>
            <a:r>
              <a:rPr lang="en-US" sz="1600" dirty="0" smtClean="0"/>
              <a:t>); J2y </a:t>
            </a:r>
            <a:r>
              <a:rPr lang="en-US" sz="1600" dirty="0"/>
              <a:t>(G-cm2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           a1/b1 (G); a2/b2 (G/cm); a3/b3 (G/cm2)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62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9426"/>
            <a:ext cx="7886700" cy="6615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Conclusion.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5243"/>
            <a:ext cx="7886700" cy="4941721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Gap straightness at 7.2mm is better than +/- 10 microns.</a:t>
            </a:r>
          </a:p>
          <a:p>
            <a:pPr marL="514350" indent="-514350">
              <a:buAutoNum type="arabicPeriod"/>
            </a:pPr>
            <a:r>
              <a:rPr lang="en-US" dirty="0" smtClean="0"/>
              <a:t>No observable lower order deflections of the </a:t>
            </a:r>
            <a:r>
              <a:rPr lang="en-US" dirty="0" err="1" smtClean="0"/>
              <a:t>strongbacks</a:t>
            </a:r>
            <a:r>
              <a:rPr lang="en-US" dirty="0" smtClean="0"/>
              <a:t> at different operational gap settings.</a:t>
            </a:r>
          </a:p>
          <a:p>
            <a:pPr marL="514350" indent="-514350">
              <a:buAutoNum type="arabicPeriod"/>
            </a:pPr>
            <a:r>
              <a:rPr lang="en-US" dirty="0" smtClean="0"/>
              <a:t>RMS phase errors of the device are better than the requirement of 4 degrees.</a:t>
            </a:r>
          </a:p>
          <a:p>
            <a:pPr marL="514350" indent="-514350">
              <a:buAutoNum type="arabicPeriod"/>
            </a:pPr>
            <a:r>
              <a:rPr lang="en-US" dirty="0" smtClean="0"/>
              <a:t>Effective field is over 1.07 T at the gap of 7.2mm, that is better than the requirement of 1.01 T.</a:t>
            </a:r>
          </a:p>
          <a:p>
            <a:pPr marL="514350" indent="-514350">
              <a:buAutoNum type="arabicPeriod"/>
            </a:pPr>
            <a:r>
              <a:rPr lang="en-US" dirty="0" smtClean="0"/>
              <a:t>First and second integrals and multipoles are also better than the requirements.</a:t>
            </a:r>
          </a:p>
          <a:p>
            <a:pPr marL="514350" indent="-514350">
              <a:buAutoNum type="arabicPeriod"/>
            </a:pPr>
            <a:r>
              <a:rPr lang="en-US" dirty="0" smtClean="0"/>
              <a:t>Reproducibility and environment test results show no changes to the device performance. The difference in RMS phase errors are better than 0.1 degree, that is less than 2 micron changes in taper.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83" y="402763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Magnetic shim map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1154" y="1447800"/>
            <a:ext cx="7516526" cy="5279312"/>
            <a:chOff x="1828473" y="95415"/>
            <a:chExt cx="8609793" cy="6691230"/>
          </a:xfrm>
        </p:grpSpPr>
        <p:sp>
          <p:nvSpPr>
            <p:cNvPr id="7" name="TextBox 299"/>
            <p:cNvSpPr txBox="1"/>
            <p:nvPr/>
          </p:nvSpPr>
          <p:spPr>
            <a:xfrm>
              <a:off x="9635687" y="598365"/>
              <a:ext cx="802579" cy="603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Left Jaw</a:t>
              </a:r>
            </a:p>
            <a:p>
              <a:pPr algn="ctr"/>
              <a:r>
                <a:rPr lang="en-US" sz="800" dirty="0" smtClean="0"/>
                <a:t>from front</a:t>
              </a:r>
            </a:p>
            <a:p>
              <a:pPr algn="ctr"/>
              <a:r>
                <a:rPr lang="en-US" sz="800" dirty="0" smtClean="0"/>
                <a:t>(near side)</a:t>
              </a:r>
              <a:endParaRPr lang="en-US" sz="800" dirty="0"/>
            </a:p>
          </p:txBody>
        </p:sp>
        <p:sp>
          <p:nvSpPr>
            <p:cNvPr id="8" name="TextBox 300"/>
            <p:cNvSpPr txBox="1"/>
            <p:nvPr/>
          </p:nvSpPr>
          <p:spPr>
            <a:xfrm>
              <a:off x="9640565" y="2214972"/>
              <a:ext cx="755056" cy="603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Right Jaw</a:t>
              </a:r>
            </a:p>
            <a:p>
              <a:pPr algn="ctr"/>
              <a:r>
                <a:rPr lang="en-US" sz="800" dirty="0"/>
                <a:t>f</a:t>
              </a:r>
              <a:r>
                <a:rPr lang="en-US" sz="800" dirty="0" smtClean="0"/>
                <a:t>rom back</a:t>
              </a:r>
            </a:p>
            <a:p>
              <a:pPr algn="ctr"/>
              <a:r>
                <a:rPr lang="en-US" sz="800" dirty="0" smtClean="0"/>
                <a:t>(far side)</a:t>
              </a:r>
              <a:endParaRPr lang="en-US" sz="800" dirty="0"/>
            </a:p>
          </p:txBody>
        </p:sp>
        <p:sp>
          <p:nvSpPr>
            <p:cNvPr id="9" name="TextBox 301"/>
            <p:cNvSpPr txBox="1"/>
            <p:nvPr/>
          </p:nvSpPr>
          <p:spPr>
            <a:xfrm>
              <a:off x="9635687" y="3939951"/>
              <a:ext cx="802579" cy="603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Left Jaw</a:t>
              </a:r>
            </a:p>
            <a:p>
              <a:pPr algn="ctr"/>
              <a:r>
                <a:rPr lang="en-US" sz="800" dirty="0" smtClean="0"/>
                <a:t>from front</a:t>
              </a:r>
            </a:p>
            <a:p>
              <a:pPr algn="ctr"/>
              <a:r>
                <a:rPr lang="en-US" sz="800" dirty="0" smtClean="0"/>
                <a:t>(near side)</a:t>
              </a:r>
              <a:endParaRPr lang="en-US" sz="800" dirty="0"/>
            </a:p>
          </p:txBody>
        </p:sp>
        <p:sp>
          <p:nvSpPr>
            <p:cNvPr id="10" name="TextBox 302"/>
            <p:cNvSpPr txBox="1"/>
            <p:nvPr/>
          </p:nvSpPr>
          <p:spPr>
            <a:xfrm>
              <a:off x="9640564" y="5556559"/>
              <a:ext cx="755056" cy="603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Right Jaw</a:t>
              </a:r>
            </a:p>
            <a:p>
              <a:pPr algn="ctr"/>
              <a:r>
                <a:rPr lang="en-US" sz="800" dirty="0"/>
                <a:t>f</a:t>
              </a:r>
              <a:r>
                <a:rPr lang="en-US" sz="800" dirty="0" smtClean="0"/>
                <a:t>rom back</a:t>
              </a:r>
            </a:p>
            <a:p>
              <a:pPr algn="ctr"/>
              <a:r>
                <a:rPr lang="en-US" sz="800" dirty="0" smtClean="0"/>
                <a:t>(far side)</a:t>
              </a:r>
              <a:endParaRPr lang="en-US" sz="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038684" y="605353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5711" y="390448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38685" y="388272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4" name="TextBox 306"/>
            <p:cNvSpPr txBox="1"/>
            <p:nvPr/>
          </p:nvSpPr>
          <p:spPr>
            <a:xfrm>
              <a:off x="8306631" y="1287821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rgbClr val="0070C0"/>
                  </a:solidFill>
                </a:rPr>
                <a:t>4</a:t>
              </a:r>
              <a:r>
                <a:rPr lang="en-US" sz="800" dirty="0" smtClean="0">
                  <a:solidFill>
                    <a:srgbClr val="0070C0"/>
                  </a:solidFill>
                </a:rPr>
                <a:t>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038684" y="2233683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5711" y="2018778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038685" y="2006874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12750" y="605353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627227" y="390448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58778" y="390448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55546" y="1064789"/>
              <a:ext cx="235129" cy="111387"/>
            </a:xfrm>
            <a:prstGeom prst="rect">
              <a:avLst/>
            </a:prstGeom>
            <a:solidFill>
              <a:srgbClr val="009242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2" name="TextBox 314"/>
            <p:cNvSpPr txBox="1"/>
            <p:nvPr/>
          </p:nvSpPr>
          <p:spPr>
            <a:xfrm>
              <a:off x="8317989" y="1542653"/>
              <a:ext cx="992675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B050"/>
                  </a:solidFill>
                </a:rPr>
                <a:t>Flat 0.2mm x1</a:t>
              </a:r>
              <a:endParaRPr lang="en-US" sz="800" dirty="0">
                <a:solidFill>
                  <a:srgbClr val="00B05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624068" y="694377"/>
              <a:ext cx="66607" cy="1288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4" name="TextBox 316"/>
            <p:cNvSpPr txBox="1"/>
            <p:nvPr/>
          </p:nvSpPr>
          <p:spPr>
            <a:xfrm>
              <a:off x="8284723" y="1405018"/>
              <a:ext cx="1059208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FF0000"/>
                  </a:solidFill>
                </a:rPr>
                <a:t>5mm 0.2mm x1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512750" y="2233365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627227" y="2018460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358778" y="2018460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55546" y="2693686"/>
              <a:ext cx="235129" cy="111387"/>
            </a:xfrm>
            <a:prstGeom prst="rect">
              <a:avLst/>
            </a:prstGeom>
            <a:solidFill>
              <a:srgbClr val="009242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712945" y="2322389"/>
              <a:ext cx="66607" cy="1288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781833" y="2233365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888359" y="2018460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780143" y="605353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886669" y="390448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34" name="TextBox 326"/>
            <p:cNvSpPr txBox="1"/>
            <p:nvPr/>
          </p:nvSpPr>
          <p:spPr>
            <a:xfrm>
              <a:off x="8424831" y="122969"/>
              <a:ext cx="806381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P5/ P4/ P3</a:t>
              </a:r>
              <a:endParaRPr lang="en-US" sz="800" dirty="0"/>
            </a:p>
          </p:txBody>
        </p:sp>
        <p:sp>
          <p:nvSpPr>
            <p:cNvPr id="35" name="TextBox 327"/>
            <p:cNvSpPr txBox="1"/>
            <p:nvPr/>
          </p:nvSpPr>
          <p:spPr>
            <a:xfrm>
              <a:off x="8319449" y="2899551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rgbClr val="0070C0"/>
                  </a:solidFill>
                </a:rPr>
                <a:t>4</a:t>
              </a:r>
              <a:r>
                <a:rPr lang="en-US" sz="800" dirty="0" smtClean="0">
                  <a:solidFill>
                    <a:srgbClr val="0070C0"/>
                  </a:solidFill>
                </a:rPr>
                <a:t>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36" name="TextBox 328"/>
            <p:cNvSpPr txBox="1"/>
            <p:nvPr/>
          </p:nvSpPr>
          <p:spPr>
            <a:xfrm>
              <a:off x="8330808" y="3170012"/>
              <a:ext cx="992675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B050"/>
                  </a:solidFill>
                </a:rPr>
                <a:t>Flat 0.2mm x1</a:t>
              </a:r>
              <a:endParaRPr lang="en-US" sz="800" dirty="0">
                <a:solidFill>
                  <a:srgbClr val="00B050"/>
                </a:solidFill>
              </a:endParaRPr>
            </a:p>
          </p:txBody>
        </p:sp>
        <p:sp>
          <p:nvSpPr>
            <p:cNvPr id="37" name="TextBox 329"/>
            <p:cNvSpPr txBox="1"/>
            <p:nvPr/>
          </p:nvSpPr>
          <p:spPr>
            <a:xfrm>
              <a:off x="8297542" y="3024563"/>
              <a:ext cx="1059208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FF0000"/>
                  </a:solidFill>
                </a:rPr>
                <a:t>5mm 0.2mm x1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42911" y="612314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488939" y="397409"/>
              <a:ext cx="153972" cy="92257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40" name="TextBox 332"/>
            <p:cNvSpPr txBox="1"/>
            <p:nvPr/>
          </p:nvSpPr>
          <p:spPr>
            <a:xfrm>
              <a:off x="7332790" y="1341054"/>
              <a:ext cx="730343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Phase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377269" y="612314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914287" y="2236643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60315" y="2021738"/>
              <a:ext cx="153972" cy="92257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44" name="TextBox 336"/>
            <p:cNvSpPr txBox="1"/>
            <p:nvPr/>
          </p:nvSpPr>
          <p:spPr>
            <a:xfrm>
              <a:off x="7256043" y="1740832"/>
              <a:ext cx="943250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P57/P56/P55</a:t>
              </a:r>
              <a:endParaRPr lang="en-US" sz="800" dirty="0"/>
            </a:p>
          </p:txBody>
        </p:sp>
        <p:sp>
          <p:nvSpPr>
            <p:cNvPr id="45" name="TextBox 337"/>
            <p:cNvSpPr txBox="1"/>
            <p:nvPr/>
          </p:nvSpPr>
          <p:spPr>
            <a:xfrm>
              <a:off x="7357046" y="2964375"/>
              <a:ext cx="730343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Phase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648645" y="2236643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48337" y="604134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62814" y="389229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694365" y="389229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48338" y="377325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51" name="TextBox 343"/>
            <p:cNvSpPr txBox="1"/>
            <p:nvPr/>
          </p:nvSpPr>
          <p:spPr>
            <a:xfrm>
              <a:off x="6453114" y="1323841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4mm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48337" y="2236643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962814" y="2021738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694365" y="2021738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848338" y="2009834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56" name="TextBox 348"/>
            <p:cNvSpPr txBox="1"/>
            <p:nvPr/>
          </p:nvSpPr>
          <p:spPr>
            <a:xfrm>
              <a:off x="6693719" y="1741461"/>
              <a:ext cx="437598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P62</a:t>
              </a:r>
              <a:endParaRPr lang="en-US" sz="800" dirty="0"/>
            </a:p>
          </p:txBody>
        </p:sp>
        <p:sp>
          <p:nvSpPr>
            <p:cNvPr id="57" name="TextBox 349"/>
            <p:cNvSpPr txBox="1"/>
            <p:nvPr/>
          </p:nvSpPr>
          <p:spPr>
            <a:xfrm>
              <a:off x="6453114" y="2956350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4mm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125673" y="610137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240150" y="395232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971701" y="395232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25674" y="383328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62" name="TextBox 354"/>
            <p:cNvSpPr txBox="1"/>
            <p:nvPr/>
          </p:nvSpPr>
          <p:spPr>
            <a:xfrm>
              <a:off x="6000192" y="106192"/>
              <a:ext cx="437598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P76</a:t>
              </a:r>
              <a:endParaRPr lang="en-US" sz="800" dirty="0"/>
            </a:p>
          </p:txBody>
        </p:sp>
        <p:sp>
          <p:nvSpPr>
            <p:cNvPr id="63" name="TextBox 355"/>
            <p:cNvSpPr txBox="1"/>
            <p:nvPr/>
          </p:nvSpPr>
          <p:spPr>
            <a:xfrm>
              <a:off x="5730451" y="1329845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4mm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125673" y="2234695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40150" y="2019790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971701" y="2019790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25674" y="2007886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68" name="TextBox 360"/>
            <p:cNvSpPr txBox="1"/>
            <p:nvPr/>
          </p:nvSpPr>
          <p:spPr>
            <a:xfrm>
              <a:off x="6000192" y="1722800"/>
              <a:ext cx="437598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P76</a:t>
              </a:r>
              <a:endParaRPr lang="en-US" sz="800" dirty="0"/>
            </a:p>
          </p:txBody>
        </p:sp>
        <p:sp>
          <p:nvSpPr>
            <p:cNvPr id="69" name="TextBox 361"/>
            <p:cNvSpPr txBox="1"/>
            <p:nvPr/>
          </p:nvSpPr>
          <p:spPr>
            <a:xfrm>
              <a:off x="5730451" y="2946451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4mm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053595" y="610137"/>
              <a:ext cx="70753" cy="45504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54267" y="2234695"/>
              <a:ext cx="70753" cy="45504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72" name="TextBox 364"/>
            <p:cNvSpPr txBox="1"/>
            <p:nvPr/>
          </p:nvSpPr>
          <p:spPr>
            <a:xfrm>
              <a:off x="5745375" y="1501164"/>
              <a:ext cx="926140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FF0000"/>
                  </a:solidFill>
                </a:rPr>
                <a:t>40mm 0.2 x1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365"/>
            <p:cNvSpPr txBox="1"/>
            <p:nvPr/>
          </p:nvSpPr>
          <p:spPr>
            <a:xfrm>
              <a:off x="5745375" y="3112032"/>
              <a:ext cx="926140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FF0000"/>
                  </a:solidFill>
                </a:rPr>
                <a:t>40mm 0.2 x1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74" name="TextBox 366"/>
            <p:cNvSpPr txBox="1"/>
            <p:nvPr/>
          </p:nvSpPr>
          <p:spPr>
            <a:xfrm>
              <a:off x="6693719" y="104911"/>
              <a:ext cx="437598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P62</a:t>
              </a:r>
              <a:endParaRPr lang="en-US" sz="8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496557" y="599360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42585" y="384455"/>
              <a:ext cx="153972" cy="92257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77" name="TextBox 369"/>
            <p:cNvSpPr txBox="1"/>
            <p:nvPr/>
          </p:nvSpPr>
          <p:spPr>
            <a:xfrm>
              <a:off x="5073236" y="95415"/>
              <a:ext cx="69042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P78/P77</a:t>
              </a:r>
              <a:endParaRPr lang="en-US" sz="800" dirty="0"/>
            </a:p>
          </p:txBody>
        </p:sp>
        <p:sp>
          <p:nvSpPr>
            <p:cNvPr id="78" name="TextBox 370"/>
            <p:cNvSpPr txBox="1"/>
            <p:nvPr/>
          </p:nvSpPr>
          <p:spPr>
            <a:xfrm>
              <a:off x="5026459" y="1319067"/>
              <a:ext cx="730343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Phase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230915" y="599360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496557" y="2239591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342585" y="2024686"/>
              <a:ext cx="153972" cy="92257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82" name="TextBox 374"/>
            <p:cNvSpPr txBox="1"/>
            <p:nvPr/>
          </p:nvSpPr>
          <p:spPr>
            <a:xfrm>
              <a:off x="5026459" y="2959298"/>
              <a:ext cx="730343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Phase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230915" y="2239591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598906" y="602992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705432" y="388087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444934" y="388087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98907" y="376183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88" name="TextBox 380"/>
            <p:cNvSpPr txBox="1"/>
            <p:nvPr/>
          </p:nvSpPr>
          <p:spPr>
            <a:xfrm>
              <a:off x="4396837" y="99047"/>
              <a:ext cx="506032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P124</a:t>
              </a:r>
              <a:endParaRPr lang="en-US" sz="800" dirty="0"/>
            </a:p>
          </p:txBody>
        </p:sp>
        <p:sp>
          <p:nvSpPr>
            <p:cNvPr id="89" name="TextBox 381"/>
            <p:cNvSpPr txBox="1"/>
            <p:nvPr/>
          </p:nvSpPr>
          <p:spPr>
            <a:xfrm>
              <a:off x="4203684" y="1322699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4mm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598906" y="2235501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705432" y="2020596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444934" y="2020596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98907" y="2008692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94" name="TextBox 386"/>
            <p:cNvSpPr txBox="1"/>
            <p:nvPr/>
          </p:nvSpPr>
          <p:spPr>
            <a:xfrm>
              <a:off x="4396837" y="1731556"/>
              <a:ext cx="506032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P124</a:t>
              </a:r>
              <a:endParaRPr lang="en-US" sz="800" dirty="0"/>
            </a:p>
          </p:txBody>
        </p:sp>
        <p:sp>
          <p:nvSpPr>
            <p:cNvPr id="95" name="TextBox 387"/>
            <p:cNvSpPr txBox="1"/>
            <p:nvPr/>
          </p:nvSpPr>
          <p:spPr>
            <a:xfrm>
              <a:off x="4203684" y="2955209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4mm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851579" y="608856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966056" y="393951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697607" y="393951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99" name="TextBox 391"/>
            <p:cNvSpPr txBox="1"/>
            <p:nvPr/>
          </p:nvSpPr>
          <p:spPr>
            <a:xfrm>
              <a:off x="3649511" y="104911"/>
              <a:ext cx="506032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P131</a:t>
              </a:r>
              <a:endParaRPr lang="en-US" sz="800" dirty="0"/>
            </a:p>
          </p:txBody>
        </p:sp>
        <p:sp>
          <p:nvSpPr>
            <p:cNvPr id="100" name="TextBox 392"/>
            <p:cNvSpPr txBox="1"/>
            <p:nvPr/>
          </p:nvSpPr>
          <p:spPr>
            <a:xfrm>
              <a:off x="3391722" y="1325388"/>
              <a:ext cx="1061108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30mm 0.2 </a:t>
              </a:r>
              <a:r>
                <a:rPr lang="en-US" sz="800" dirty="0" err="1" smtClean="0">
                  <a:solidFill>
                    <a:srgbClr val="0070C0"/>
                  </a:solidFill>
                </a:rPr>
                <a:t>trj</a:t>
              </a:r>
              <a:r>
                <a:rPr lang="en-US" sz="800" dirty="0" smtClean="0">
                  <a:solidFill>
                    <a:srgbClr val="0070C0"/>
                  </a:solidFill>
                </a:rPr>
                <a:t> x2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62898" y="721344"/>
              <a:ext cx="72934" cy="2535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777066" y="721344"/>
              <a:ext cx="72934" cy="2535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851579" y="2238190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966056" y="2023285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697607" y="2023285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06" name="TextBox 398"/>
            <p:cNvSpPr txBox="1"/>
            <p:nvPr/>
          </p:nvSpPr>
          <p:spPr>
            <a:xfrm>
              <a:off x="3649511" y="1734246"/>
              <a:ext cx="506032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P131</a:t>
              </a:r>
              <a:endParaRPr lang="en-US" sz="800" dirty="0"/>
            </a:p>
          </p:txBody>
        </p:sp>
        <p:sp>
          <p:nvSpPr>
            <p:cNvPr id="107" name="TextBox 399"/>
            <p:cNvSpPr txBox="1"/>
            <p:nvPr/>
          </p:nvSpPr>
          <p:spPr>
            <a:xfrm>
              <a:off x="3391722" y="2938821"/>
              <a:ext cx="1061108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30mm 0.2 </a:t>
              </a:r>
              <a:r>
                <a:rPr lang="en-US" sz="800" dirty="0" err="1" smtClean="0">
                  <a:solidFill>
                    <a:srgbClr val="0070C0"/>
                  </a:solidFill>
                </a:rPr>
                <a:t>trj</a:t>
              </a:r>
              <a:r>
                <a:rPr lang="en-US" sz="800" dirty="0" smtClean="0">
                  <a:solidFill>
                    <a:srgbClr val="0070C0"/>
                  </a:solidFill>
                </a:rPr>
                <a:t> x2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962898" y="2350678"/>
              <a:ext cx="72934" cy="2535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777066" y="2350678"/>
              <a:ext cx="72934" cy="2535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016422" y="608571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130899" y="393666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862450" y="393666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016423" y="381762"/>
              <a:ext cx="111318" cy="58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14" name="TextBox 406"/>
            <p:cNvSpPr txBox="1"/>
            <p:nvPr/>
          </p:nvSpPr>
          <p:spPr>
            <a:xfrm>
              <a:off x="2814354" y="104626"/>
              <a:ext cx="506032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P146</a:t>
              </a:r>
              <a:endParaRPr lang="en-US" sz="800" dirty="0"/>
            </a:p>
          </p:txBody>
        </p:sp>
        <p:sp>
          <p:nvSpPr>
            <p:cNvPr id="115" name="TextBox 407"/>
            <p:cNvSpPr txBox="1"/>
            <p:nvPr/>
          </p:nvSpPr>
          <p:spPr>
            <a:xfrm>
              <a:off x="2621199" y="1328277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2mm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016422" y="2235825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130899" y="2020920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862450" y="2020920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016423" y="2013828"/>
              <a:ext cx="111318" cy="58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20" name="TextBox 412"/>
            <p:cNvSpPr txBox="1"/>
            <p:nvPr/>
          </p:nvSpPr>
          <p:spPr>
            <a:xfrm>
              <a:off x="2814354" y="1731880"/>
              <a:ext cx="506032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P146</a:t>
              </a:r>
              <a:endParaRPr lang="en-US" sz="800" dirty="0"/>
            </a:p>
          </p:txBody>
        </p:sp>
        <p:sp>
          <p:nvSpPr>
            <p:cNvPr id="121" name="TextBox 413"/>
            <p:cNvSpPr txBox="1"/>
            <p:nvPr/>
          </p:nvSpPr>
          <p:spPr>
            <a:xfrm>
              <a:off x="2621199" y="2955531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2mm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100815" y="4003441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207341" y="3788536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946843" y="3788536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9100816" y="3776632"/>
              <a:ext cx="111318" cy="58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26" name="TextBox 418"/>
            <p:cNvSpPr txBox="1"/>
            <p:nvPr/>
          </p:nvSpPr>
          <p:spPr>
            <a:xfrm>
              <a:off x="8898746" y="3499496"/>
              <a:ext cx="506032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P162</a:t>
              </a:r>
              <a:endParaRPr lang="en-US" sz="800" dirty="0"/>
            </a:p>
          </p:txBody>
        </p:sp>
        <p:sp>
          <p:nvSpPr>
            <p:cNvPr id="127" name="TextBox 419"/>
            <p:cNvSpPr txBox="1"/>
            <p:nvPr/>
          </p:nvSpPr>
          <p:spPr>
            <a:xfrm>
              <a:off x="8705593" y="4723148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2mm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9100815" y="5622744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9207341" y="5407839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946843" y="5407839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9100816" y="5391019"/>
              <a:ext cx="111318" cy="58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32" name="TextBox 424"/>
            <p:cNvSpPr txBox="1"/>
            <p:nvPr/>
          </p:nvSpPr>
          <p:spPr>
            <a:xfrm>
              <a:off x="8898746" y="5118800"/>
              <a:ext cx="506032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P162</a:t>
              </a:r>
              <a:endParaRPr lang="en-US" sz="800" dirty="0"/>
            </a:p>
          </p:txBody>
        </p:sp>
        <p:sp>
          <p:nvSpPr>
            <p:cNvPr id="133" name="TextBox 425"/>
            <p:cNvSpPr txBox="1"/>
            <p:nvPr/>
          </p:nvSpPr>
          <p:spPr>
            <a:xfrm>
              <a:off x="8705593" y="6342451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2mm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374943" y="4001585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8489420" y="3786680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8220971" y="3786680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37" name="TextBox 429"/>
            <p:cNvSpPr txBox="1"/>
            <p:nvPr/>
          </p:nvSpPr>
          <p:spPr>
            <a:xfrm>
              <a:off x="8160932" y="3497640"/>
              <a:ext cx="506032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P165</a:t>
              </a:r>
              <a:endParaRPr lang="en-US" sz="800" dirty="0"/>
            </a:p>
          </p:txBody>
        </p:sp>
        <p:sp>
          <p:nvSpPr>
            <p:cNvPr id="138" name="TextBox 430"/>
            <p:cNvSpPr txBox="1"/>
            <p:nvPr/>
          </p:nvSpPr>
          <p:spPr>
            <a:xfrm>
              <a:off x="7988182" y="4721292"/>
              <a:ext cx="926140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40mm 0.2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489783" y="3999747"/>
              <a:ext cx="72934" cy="4568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8374943" y="5632950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489420" y="5418045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8220971" y="5418045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43" name="TextBox 435"/>
            <p:cNvSpPr txBox="1"/>
            <p:nvPr/>
          </p:nvSpPr>
          <p:spPr>
            <a:xfrm>
              <a:off x="8160932" y="5129005"/>
              <a:ext cx="506032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P165</a:t>
              </a:r>
              <a:endParaRPr lang="en-US" sz="8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489132" y="5631112"/>
              <a:ext cx="72934" cy="4568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613042" y="3995531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459070" y="3780626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613043" y="3768722"/>
              <a:ext cx="111318" cy="58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48" name="TextBox 440"/>
            <p:cNvSpPr txBox="1"/>
            <p:nvPr/>
          </p:nvSpPr>
          <p:spPr>
            <a:xfrm>
              <a:off x="7081803" y="4707006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2mm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613042" y="5632472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7459070" y="5417567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7613043" y="5405663"/>
              <a:ext cx="111318" cy="58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52" name="TextBox 444"/>
            <p:cNvSpPr txBox="1"/>
            <p:nvPr/>
          </p:nvSpPr>
          <p:spPr>
            <a:xfrm>
              <a:off x="7099322" y="6350290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2mm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871462" y="3992374"/>
              <a:ext cx="110550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724908" y="5414177"/>
              <a:ext cx="153972" cy="92257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563228" y="3997745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677705" y="3782840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409256" y="3782840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563229" y="3770936"/>
              <a:ext cx="111318" cy="58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59" name="TextBox 451"/>
            <p:cNvSpPr txBox="1"/>
            <p:nvPr/>
          </p:nvSpPr>
          <p:spPr>
            <a:xfrm>
              <a:off x="6361160" y="3493800"/>
              <a:ext cx="506032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P177</a:t>
              </a:r>
              <a:endParaRPr lang="en-US" sz="800" dirty="0"/>
            </a:p>
          </p:txBody>
        </p:sp>
        <p:sp>
          <p:nvSpPr>
            <p:cNvPr id="160" name="TextBox 452"/>
            <p:cNvSpPr txBox="1"/>
            <p:nvPr/>
          </p:nvSpPr>
          <p:spPr>
            <a:xfrm>
              <a:off x="6168005" y="4717452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2mm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563228" y="5648852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677705" y="5418045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409256" y="5418045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6563229" y="5406141"/>
              <a:ext cx="111318" cy="58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65" name="TextBox 457"/>
            <p:cNvSpPr txBox="1"/>
            <p:nvPr/>
          </p:nvSpPr>
          <p:spPr>
            <a:xfrm>
              <a:off x="6361160" y="5129005"/>
              <a:ext cx="506032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P177</a:t>
              </a:r>
              <a:endParaRPr lang="en-US" sz="800" dirty="0"/>
            </a:p>
          </p:txBody>
        </p:sp>
        <p:sp>
          <p:nvSpPr>
            <p:cNvPr id="166" name="TextBox 458"/>
            <p:cNvSpPr txBox="1"/>
            <p:nvPr/>
          </p:nvSpPr>
          <p:spPr>
            <a:xfrm>
              <a:off x="6168005" y="6352657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2mm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847142" y="4000856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961619" y="3785951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693170" y="3785951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5847143" y="3778859"/>
              <a:ext cx="111318" cy="58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71" name="TextBox 463"/>
            <p:cNvSpPr txBox="1"/>
            <p:nvPr/>
          </p:nvSpPr>
          <p:spPr>
            <a:xfrm>
              <a:off x="5645074" y="3496911"/>
              <a:ext cx="506032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P215</a:t>
              </a:r>
              <a:endParaRPr lang="en-US" sz="800" dirty="0"/>
            </a:p>
          </p:txBody>
        </p:sp>
        <p:sp>
          <p:nvSpPr>
            <p:cNvPr id="172" name="TextBox 464"/>
            <p:cNvSpPr txBox="1"/>
            <p:nvPr/>
          </p:nvSpPr>
          <p:spPr>
            <a:xfrm>
              <a:off x="5451919" y="4720563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2mm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847142" y="5644012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961619" y="5413205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693170" y="5413205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847143" y="5406113"/>
              <a:ext cx="111318" cy="58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77" name="TextBox 469"/>
            <p:cNvSpPr txBox="1"/>
            <p:nvPr/>
          </p:nvSpPr>
          <p:spPr>
            <a:xfrm>
              <a:off x="5645074" y="5124165"/>
              <a:ext cx="506032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P215</a:t>
              </a:r>
              <a:endParaRPr lang="en-US" sz="800" dirty="0"/>
            </a:p>
          </p:txBody>
        </p:sp>
        <p:sp>
          <p:nvSpPr>
            <p:cNvPr id="178" name="TextBox 470"/>
            <p:cNvSpPr txBox="1"/>
            <p:nvPr/>
          </p:nvSpPr>
          <p:spPr>
            <a:xfrm>
              <a:off x="5451919" y="6347817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2mm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129864" y="4002802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244341" y="3787897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975892" y="3787897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129865" y="3780805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83" name="TextBox 475"/>
            <p:cNvSpPr txBox="1"/>
            <p:nvPr/>
          </p:nvSpPr>
          <p:spPr>
            <a:xfrm>
              <a:off x="4927795" y="3498857"/>
              <a:ext cx="506032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P239</a:t>
              </a:r>
              <a:endParaRPr lang="en-US" sz="800" dirty="0"/>
            </a:p>
          </p:txBody>
        </p:sp>
        <p:sp>
          <p:nvSpPr>
            <p:cNvPr id="184" name="TextBox 476"/>
            <p:cNvSpPr txBox="1"/>
            <p:nvPr/>
          </p:nvSpPr>
          <p:spPr>
            <a:xfrm>
              <a:off x="4734642" y="4722509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4mm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129864" y="5643262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244341" y="5412455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975892" y="5412455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29865" y="5400551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89" name="TextBox 481"/>
            <p:cNvSpPr txBox="1"/>
            <p:nvPr/>
          </p:nvSpPr>
          <p:spPr>
            <a:xfrm>
              <a:off x="4927795" y="5123415"/>
              <a:ext cx="506032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P239</a:t>
              </a:r>
              <a:endParaRPr lang="en-US" sz="800" dirty="0"/>
            </a:p>
          </p:txBody>
        </p:sp>
        <p:sp>
          <p:nvSpPr>
            <p:cNvPr id="190" name="TextBox 482"/>
            <p:cNvSpPr txBox="1"/>
            <p:nvPr/>
          </p:nvSpPr>
          <p:spPr>
            <a:xfrm>
              <a:off x="4734642" y="6347066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4mm Side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379537" y="4002802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486063" y="3787897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4225565" y="3787897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379538" y="3780805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4379537" y="5640227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4486063" y="5409420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225565" y="5409420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379538" y="6230499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116788" y="4001071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962816" y="3786166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116789" y="4607245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4114044" y="5643657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960072" y="5412850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4114045" y="5410674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855514" y="4006644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701542" y="3783788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855515" y="3780799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08" name="TextBox 500"/>
            <p:cNvSpPr txBox="1"/>
            <p:nvPr/>
          </p:nvSpPr>
          <p:spPr>
            <a:xfrm>
              <a:off x="1828473" y="3508893"/>
              <a:ext cx="3076110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P258/P257/P256/P255/P254/P253/P252/P251/P250</a:t>
              </a:r>
              <a:endParaRPr lang="en-US" sz="800" dirty="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578865" y="5636809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693342" y="5413953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578866" y="5400988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843803" y="5643657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061510" y="4002933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907538" y="3784017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055306" y="5651273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901334" y="5412444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3322008" y="4004799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3168036" y="3781872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3173642" y="4043919"/>
              <a:ext cx="63569" cy="20326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249154" y="4231219"/>
              <a:ext cx="63569" cy="20326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317092" y="5643309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163120" y="5412502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168726" y="5877619"/>
              <a:ext cx="63569" cy="20326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3244238" y="5695622"/>
              <a:ext cx="63569" cy="20326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3429238" y="5412501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3435377" y="3782659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052887" y="5410400"/>
              <a:ext cx="111318" cy="17366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7491514" y="2018460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381459" y="2236643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7749437" y="389229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7904988" y="612314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32" name="TextBox 524"/>
            <p:cNvSpPr txBox="1"/>
            <p:nvPr/>
          </p:nvSpPr>
          <p:spPr>
            <a:xfrm>
              <a:off x="7256043" y="118949"/>
              <a:ext cx="943250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P57/P56/P55</a:t>
              </a:r>
              <a:endParaRPr lang="en-US" sz="800" dirty="0"/>
            </a:p>
          </p:txBody>
        </p:sp>
        <p:sp>
          <p:nvSpPr>
            <p:cNvPr id="233" name="TextBox 525"/>
            <p:cNvSpPr txBox="1"/>
            <p:nvPr/>
          </p:nvSpPr>
          <p:spPr>
            <a:xfrm>
              <a:off x="8424830" y="1752435"/>
              <a:ext cx="806381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P5/ P4/ P3</a:t>
              </a:r>
              <a:endParaRPr lang="en-US" sz="800" dirty="0"/>
            </a:p>
          </p:txBody>
        </p:sp>
        <p:sp>
          <p:nvSpPr>
            <p:cNvPr id="234" name="TextBox 526"/>
            <p:cNvSpPr txBox="1"/>
            <p:nvPr/>
          </p:nvSpPr>
          <p:spPr>
            <a:xfrm>
              <a:off x="5073237" y="1733122"/>
              <a:ext cx="69042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P78/P77</a:t>
              </a:r>
              <a:endParaRPr lang="en-US" sz="800" dirty="0"/>
            </a:p>
          </p:txBody>
        </p:sp>
        <p:sp>
          <p:nvSpPr>
            <p:cNvPr id="235" name="TextBox 527"/>
            <p:cNvSpPr txBox="1"/>
            <p:nvPr/>
          </p:nvSpPr>
          <p:spPr>
            <a:xfrm>
              <a:off x="6703325" y="5128195"/>
              <a:ext cx="1645545" cy="28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P169/P168/P167/P166</a:t>
              </a:r>
              <a:endParaRPr lang="en-US" sz="800" dirty="0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318136" y="6228988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37" name="TextBox 529"/>
            <p:cNvSpPr txBox="1"/>
            <p:nvPr/>
          </p:nvSpPr>
          <p:spPr>
            <a:xfrm>
              <a:off x="3571679" y="4705964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4mm Side x4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238" name="TextBox 530"/>
            <p:cNvSpPr txBox="1"/>
            <p:nvPr/>
          </p:nvSpPr>
          <p:spPr>
            <a:xfrm>
              <a:off x="2846519" y="4699468"/>
              <a:ext cx="926140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FF0000"/>
                  </a:solidFill>
                </a:rPr>
                <a:t>20mm 0.2 x4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239" name="TextBox 531"/>
            <p:cNvSpPr txBox="1"/>
            <p:nvPr/>
          </p:nvSpPr>
          <p:spPr>
            <a:xfrm>
              <a:off x="3304405" y="4850543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B050"/>
                  </a:solidFill>
                </a:rPr>
                <a:t>8mm Side x1</a:t>
              </a:r>
              <a:endParaRPr lang="en-US" sz="800" dirty="0">
                <a:solidFill>
                  <a:srgbClr val="00B050"/>
                </a:solidFill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317092" y="3777079"/>
              <a:ext cx="111318" cy="17366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053559" y="4596629"/>
              <a:ext cx="111318" cy="105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7720844" y="3780626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884684" y="5632472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7341464" y="5632472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7182960" y="5414177"/>
              <a:ext cx="153972" cy="92257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7065502" y="5632472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7089418" y="3995531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7347838" y="3992374"/>
              <a:ext cx="110550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197220" y="3780626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50" name="TextBox 542"/>
            <p:cNvSpPr txBox="1"/>
            <p:nvPr/>
          </p:nvSpPr>
          <p:spPr>
            <a:xfrm>
              <a:off x="6703325" y="3523191"/>
              <a:ext cx="1645545" cy="28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P169/P168/P167/P166</a:t>
              </a:r>
              <a:endParaRPr lang="en-US" sz="800" dirty="0"/>
            </a:p>
          </p:txBody>
        </p:sp>
        <p:sp>
          <p:nvSpPr>
            <p:cNvPr id="251" name="TextBox 543"/>
            <p:cNvSpPr txBox="1"/>
            <p:nvPr/>
          </p:nvSpPr>
          <p:spPr>
            <a:xfrm>
              <a:off x="7988182" y="6350803"/>
              <a:ext cx="926140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40mm 0.2 x1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252" name="TextBox 544"/>
            <p:cNvSpPr txBox="1"/>
            <p:nvPr/>
          </p:nvSpPr>
          <p:spPr>
            <a:xfrm>
              <a:off x="7080416" y="6505046"/>
              <a:ext cx="935646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FF0000"/>
                  </a:solidFill>
                </a:rPr>
                <a:t>Phase 0.2 x2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3594319" y="3998693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2794713" y="4002933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2640741" y="3784017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528547" y="4002933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2374575" y="3784017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2263279" y="4002933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2109307" y="3784017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2789355" y="5651273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2635383" y="5412444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2524406" y="5651273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2370434" y="5412444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2258702" y="5651273"/>
              <a:ext cx="111318" cy="4550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2104730" y="5412444"/>
              <a:ext cx="153972" cy="922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2904749" y="4161083"/>
              <a:ext cx="59377" cy="16146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4F2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2989266" y="5786436"/>
              <a:ext cx="59377" cy="16146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4F2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2381518" y="4043919"/>
              <a:ext cx="63569" cy="20326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2457030" y="4231219"/>
              <a:ext cx="63569" cy="20326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2381518" y="5684651"/>
              <a:ext cx="63569" cy="20326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2457030" y="5871951"/>
              <a:ext cx="63569" cy="20326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2258702" y="4649312"/>
              <a:ext cx="111318" cy="58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2258702" y="6272712"/>
              <a:ext cx="111318" cy="58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2258702" y="3845663"/>
              <a:ext cx="111318" cy="58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2258702" y="5477293"/>
              <a:ext cx="111318" cy="581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276" name="TextBox 568"/>
            <p:cNvSpPr txBox="1"/>
            <p:nvPr/>
          </p:nvSpPr>
          <p:spPr>
            <a:xfrm>
              <a:off x="2125716" y="4699468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2mm Side x2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277" name="TextBox 569"/>
            <p:cNvSpPr txBox="1"/>
            <p:nvPr/>
          </p:nvSpPr>
          <p:spPr>
            <a:xfrm>
              <a:off x="1828473" y="5161371"/>
              <a:ext cx="3076110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P258/P257/P256/P255/P254/P253/P252/P251/P250</a:t>
              </a:r>
              <a:endParaRPr lang="en-US" sz="800" dirty="0"/>
            </a:p>
          </p:txBody>
        </p:sp>
        <p:sp>
          <p:nvSpPr>
            <p:cNvPr id="278" name="TextBox 570"/>
            <p:cNvSpPr txBox="1"/>
            <p:nvPr/>
          </p:nvSpPr>
          <p:spPr>
            <a:xfrm>
              <a:off x="2622987" y="4847603"/>
              <a:ext cx="926140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7030A0"/>
                  </a:solidFill>
                </a:rPr>
                <a:t>15mm 0.2 x1</a:t>
              </a:r>
              <a:endParaRPr lang="en-US" sz="800" dirty="0">
                <a:solidFill>
                  <a:srgbClr val="7030A0"/>
                </a:solidFill>
              </a:endParaRPr>
            </a:p>
          </p:txBody>
        </p:sp>
        <p:sp>
          <p:nvSpPr>
            <p:cNvPr id="279" name="TextBox 571"/>
            <p:cNvSpPr txBox="1"/>
            <p:nvPr/>
          </p:nvSpPr>
          <p:spPr>
            <a:xfrm>
              <a:off x="3571679" y="6332144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4mm Side x4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280" name="TextBox 572"/>
            <p:cNvSpPr txBox="1"/>
            <p:nvPr/>
          </p:nvSpPr>
          <p:spPr>
            <a:xfrm>
              <a:off x="2846519" y="6325648"/>
              <a:ext cx="926140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FF0000"/>
                  </a:solidFill>
                </a:rPr>
                <a:t>20mm 0.2 x4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281" name="TextBox 573"/>
            <p:cNvSpPr txBox="1"/>
            <p:nvPr/>
          </p:nvSpPr>
          <p:spPr>
            <a:xfrm>
              <a:off x="3304405" y="6476724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B050"/>
                  </a:solidFill>
                </a:rPr>
                <a:t>8mm Side x1</a:t>
              </a:r>
              <a:endParaRPr lang="en-US" sz="800" dirty="0">
                <a:solidFill>
                  <a:srgbClr val="00B050"/>
                </a:solidFill>
              </a:endParaRPr>
            </a:p>
          </p:txBody>
        </p:sp>
        <p:sp>
          <p:nvSpPr>
            <p:cNvPr id="282" name="TextBox 574"/>
            <p:cNvSpPr txBox="1"/>
            <p:nvPr/>
          </p:nvSpPr>
          <p:spPr>
            <a:xfrm>
              <a:off x="2125716" y="6325648"/>
              <a:ext cx="931844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0070C0"/>
                  </a:solidFill>
                </a:rPr>
                <a:t>2mm Side x2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  <p:sp>
          <p:nvSpPr>
            <p:cNvPr id="283" name="TextBox 575"/>
            <p:cNvSpPr txBox="1"/>
            <p:nvPr/>
          </p:nvSpPr>
          <p:spPr>
            <a:xfrm>
              <a:off x="2622987" y="6473783"/>
              <a:ext cx="926140" cy="28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rgbClr val="7030A0"/>
                  </a:solidFill>
                </a:rPr>
                <a:t>15mm 0.2 x1</a:t>
              </a:r>
              <a:endParaRPr lang="en-US" sz="8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2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15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Attachments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5243"/>
            <a:ext cx="7886700" cy="494172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" name="Picture 3" descr="K:\HGVPU34\ctl11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35243"/>
            <a:ext cx="3920490" cy="393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:\HGVPU34\ctl08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40" y="1246673"/>
            <a:ext cx="3966210" cy="3927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5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15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Attachments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5243"/>
            <a:ext cx="7886700" cy="494172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67792"/>
            <a:ext cx="4002225" cy="3557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875" y="478409"/>
            <a:ext cx="4000642" cy="3557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192" y="3146558"/>
            <a:ext cx="4001432" cy="355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15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Attachments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1098083"/>
            <a:ext cx="7886700" cy="494172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" y="1098083"/>
            <a:ext cx="3920490" cy="303195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098083"/>
            <a:ext cx="4038600" cy="303195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" y="4130040"/>
            <a:ext cx="3939540" cy="231648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10" y="4134802"/>
            <a:ext cx="4042410" cy="231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15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Attachments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1098083"/>
            <a:ext cx="7886700" cy="494172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" y="1099662"/>
            <a:ext cx="3939540" cy="295899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10" y="1098082"/>
            <a:ext cx="3943350" cy="303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Outline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HGVPU: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3.4m full length device with progressive conical spring force compensation mechanism.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Revised pole height from 1.2mm to 0.5mm elevation above the surface of magnets.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Re-calibrated spring cages.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New aluminum girder.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4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HGVPU in MM1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59" y="1524000"/>
            <a:ext cx="7407282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36" y="487046"/>
            <a:ext cx="7886700" cy="101449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Forces on the actuators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&lt; +/-30 </a:t>
            </a:r>
            <a:r>
              <a:rPr lang="en-US" dirty="0" err="1" smtClean="0">
                <a:solidFill>
                  <a:srgbClr val="0070C0"/>
                </a:solidFill>
              </a:rPr>
              <a:t>lbs</a:t>
            </a:r>
            <a:r>
              <a:rPr lang="en-US" dirty="0" smtClean="0">
                <a:solidFill>
                  <a:srgbClr val="0070C0"/>
                </a:solidFill>
              </a:rPr>
              <a:t> across the gaps.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K:\HGVPU34\ctl2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1600200"/>
            <a:ext cx="2861945" cy="251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K:\HGVPU34\ctl15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29" y="1600200"/>
            <a:ext cx="2894965" cy="255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K:\HGVPU34\ctl20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44" y="1602105"/>
            <a:ext cx="2940685" cy="251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K:\HGVPU34\ctl13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4117340"/>
            <a:ext cx="2893060" cy="255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K:\HGVPU34\ctl7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29" y="4159483"/>
            <a:ext cx="2886075" cy="253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K:\HGVPU34\ctl09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4121150"/>
            <a:ext cx="2909570" cy="2576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3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straightness of the poles and the gap  &lt;+/- 10 microns at gap of 7.2mm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1645920"/>
            <a:ext cx="5574030" cy="2516187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4061460"/>
            <a:ext cx="5574030" cy="2564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0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Peak field distribution in Z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at the gaps of 7.2mm and 9mm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3" y="1994232"/>
            <a:ext cx="4468757" cy="3972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04864"/>
            <a:ext cx="4470945" cy="396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Peak field distribution in Z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at the gaps of 13mm and 20mm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6" y="2004864"/>
            <a:ext cx="4453284" cy="3961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04864"/>
            <a:ext cx="4471855" cy="396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45" y="214480"/>
            <a:ext cx="7886700" cy="103680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Magnetic field tuning results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5" y="1331493"/>
            <a:ext cx="7886700" cy="53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Gap dependent horizontal trajectories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618297"/>
            <a:ext cx="8351520" cy="46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18379</TotalTime>
  <Words>679</Words>
  <Application>Microsoft Office PowerPoint</Application>
  <PresentationFormat>Letter Paper (8.5x11 in)</PresentationFormat>
  <Paragraphs>254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Clarity</vt:lpstr>
      <vt:lpstr>HGVPU final tuning results</vt:lpstr>
      <vt:lpstr>Outline</vt:lpstr>
      <vt:lpstr>HGVPU in MM1</vt:lpstr>
      <vt:lpstr>Forces on the actuators &lt; +/-30 lbs across the gaps. </vt:lpstr>
      <vt:lpstr>The straightness of the poles and the gap  &lt;+/- 10 microns at gap of 7.2mm</vt:lpstr>
      <vt:lpstr>Peak field distribution in Z at the gaps of 7.2mm and 9mm</vt:lpstr>
      <vt:lpstr>Peak field distribution in Z at the gaps of 13mm and 20mm</vt:lpstr>
      <vt:lpstr>Magnetic field tuning results</vt:lpstr>
      <vt:lpstr>Gap dependent horizontal trajectories</vt:lpstr>
      <vt:lpstr>Gap dependent vertical trajectories</vt:lpstr>
      <vt:lpstr>Gap dependent RMS phase errors</vt:lpstr>
      <vt:lpstr>Gap dependent effective fields and RMS phase errors</vt:lpstr>
      <vt:lpstr>Gap dependent integrals and  multipoles</vt:lpstr>
      <vt:lpstr>Conclusion.</vt:lpstr>
      <vt:lpstr>Magnetic shim map</vt:lpstr>
      <vt:lpstr>Attachments</vt:lpstr>
      <vt:lpstr>Attachments</vt:lpstr>
      <vt:lpstr>Attachments</vt:lpstr>
      <vt:lpstr>Attachments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</dc:creator>
  <cp:lastModifiedBy>Vasserman, Isaac</cp:lastModifiedBy>
  <cp:revision>168</cp:revision>
  <cp:lastPrinted>2015-03-16T13:53:00Z</cp:lastPrinted>
  <dcterms:created xsi:type="dcterms:W3CDTF">2014-10-19T00:23:38Z</dcterms:created>
  <dcterms:modified xsi:type="dcterms:W3CDTF">2016-03-16T18:17:01Z</dcterms:modified>
</cp:coreProperties>
</file>