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79" r:id="rId3"/>
    <p:sldId id="281" r:id="rId4"/>
    <p:sldId id="282" r:id="rId5"/>
    <p:sldId id="283" r:id="rId6"/>
    <p:sldId id="284" r:id="rId7"/>
    <p:sldId id="285" r:id="rId8"/>
    <p:sldId id="286" r:id="rId9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3" autoAdjust="0"/>
    <p:restoredTop sz="94685" autoAdjust="0"/>
  </p:normalViewPr>
  <p:slideViewPr>
    <p:cSldViewPr snapToObjects="1" showGuides="1">
      <p:cViewPr varScale="1">
        <p:scale>
          <a:sx n="157" d="100"/>
          <a:sy n="157" d="100"/>
        </p:scale>
        <p:origin x="420" y="138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solidFill>
                  <a:schemeClr val="tx1"/>
                </a:solidFill>
              </a:rPr>
              <a:t>First field integrals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I1Y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(integrals_table!$F$22,integrals_table!$F$26,integrals_table!$F$30,integrals_table!$F$34,integrals_table!$F$38,integrals_table!$F$42,integrals_table!$F$46,integrals_table!$F$50,integrals_table!$F$54,integrals_table!$F$58,integrals_table!$F$62)</c:f>
              <c:numCache>
                <c:formatCode>0.00E+00</c:formatCode>
                <c:ptCount val="11"/>
                <c:pt idx="0">
                  <c:v>-14.538333333333334</c:v>
                </c:pt>
                <c:pt idx="1">
                  <c:v>2.5209999999999999</c:v>
                </c:pt>
                <c:pt idx="2">
                  <c:v>28.045666666666666</c:v>
                </c:pt>
                <c:pt idx="3">
                  <c:v>32.140333333333331</c:v>
                </c:pt>
                <c:pt idx="4">
                  <c:v>30.188666666666666</c:v>
                </c:pt>
                <c:pt idx="5">
                  <c:v>21.394666666666669</c:v>
                </c:pt>
                <c:pt idx="6">
                  <c:v>9.0436666666666685</c:v>
                </c:pt>
                <c:pt idx="7">
                  <c:v>9.2033333333333331</c:v>
                </c:pt>
                <c:pt idx="8">
                  <c:v>-9.8726666666666656</c:v>
                </c:pt>
                <c:pt idx="9">
                  <c:v>-20.569666666666667</c:v>
                </c:pt>
                <c:pt idx="10">
                  <c:v>-28.895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BA-4B7A-8B83-EFF970E25A33}"/>
            </c:ext>
          </c:extLst>
        </c:ser>
        <c:ser>
          <c:idx val="1"/>
          <c:order val="1"/>
          <c:tx>
            <c:v>Lower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(integrals_table!$R$22,integrals_table!$R$26,integrals_table!$R$30,integrals_table!$R$34,integrals_table!$R$38,integrals_table!$R$42,integrals_table!$R$46,integrals_table!$R$50,integrals_table!$R$54,integrals_table!$R$58,integrals_table!$R$62)</c:f>
              <c:numCache>
                <c:formatCode>General</c:formatCode>
                <c:ptCount val="11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  <c:pt idx="4">
                  <c:v>-50</c:v>
                </c:pt>
                <c:pt idx="5">
                  <c:v>-50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-50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BA-4B7A-8B83-EFF970E25A33}"/>
            </c:ext>
          </c:extLst>
        </c:ser>
        <c:ser>
          <c:idx val="2"/>
          <c:order val="2"/>
          <c:tx>
            <c:v>Higher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(integrals_table!$S$22,integrals_table!$S$26,integrals_table!$S$30,integrals_table!$S$34,integrals_table!$S$38,integrals_table!$S$42,integrals_table!$S$46,integrals_table!$S$50,integrals_table!$S$54,integrals_table!$S$58,integrals_table!$S$62)</c:f>
              <c:numCache>
                <c:formatCode>General</c:formatCode>
                <c:ptCount val="1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BA-4B7A-8B83-EFF970E25A33}"/>
            </c:ext>
          </c:extLst>
        </c:ser>
        <c:ser>
          <c:idx val="3"/>
          <c:order val="3"/>
          <c:tx>
            <c:v>I1X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(integrals_table!$D$22,integrals_table!$D$26,integrals_table!$D$30,integrals_table!$D$34,integrals_table!$D$38,integrals_table!$D$42,integrals_table!$D$46,integrals_table!$D$50,integrals_table!$D$54,integrals_table!$D$58,integrals_table!$D$62)</c:f>
              <c:numCache>
                <c:formatCode>0.00E+00</c:formatCode>
                <c:ptCount val="11"/>
                <c:pt idx="0">
                  <c:v>-1.2169999999999999</c:v>
                </c:pt>
                <c:pt idx="1">
                  <c:v>-2.8410000000000002</c:v>
                </c:pt>
                <c:pt idx="2">
                  <c:v>5.1376666666666662</c:v>
                </c:pt>
                <c:pt idx="3">
                  <c:v>18.274333333333331</c:v>
                </c:pt>
                <c:pt idx="4">
                  <c:v>25.988</c:v>
                </c:pt>
                <c:pt idx="5">
                  <c:v>34.727333333333334</c:v>
                </c:pt>
                <c:pt idx="6">
                  <c:v>28.575666666666667</c:v>
                </c:pt>
                <c:pt idx="7">
                  <c:v>28.987999999999996</c:v>
                </c:pt>
                <c:pt idx="8">
                  <c:v>-35.585000000000001</c:v>
                </c:pt>
                <c:pt idx="9">
                  <c:v>-62.400333333333336</c:v>
                </c:pt>
                <c:pt idx="10">
                  <c:v>-66.824333333333328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BA-4B7A-8B83-EFF970E25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612800"/>
        <c:axId val="522613456"/>
      </c:scatterChart>
      <c:valAx>
        <c:axId val="522612800"/>
        <c:scaling>
          <c:orientation val="minMax"/>
          <c:max val="40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chemeClr val="tx1"/>
                    </a:solidFill>
                  </a:rPr>
                  <a:t>Gap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3456"/>
        <c:crossesAt val="-100"/>
        <c:crossBetween val="midCat"/>
      </c:valAx>
      <c:valAx>
        <c:axId val="5226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>
                    <a:solidFill>
                      <a:schemeClr val="tx1"/>
                    </a:solidFill>
                  </a:rPr>
                  <a:t>ᶴ</a:t>
                </a:r>
                <a:r>
                  <a:rPr lang="en-US" sz="900" dirty="0" err="1">
                    <a:solidFill>
                      <a:schemeClr val="tx1"/>
                    </a:solidFill>
                  </a:rPr>
                  <a:t>B</a:t>
                </a:r>
                <a:r>
                  <a:rPr lang="en-US" sz="900" i="1" dirty="0" err="1">
                    <a:solidFill>
                      <a:schemeClr val="tx1"/>
                    </a:solidFill>
                  </a:rPr>
                  <a:t>dz</a:t>
                </a:r>
                <a:r>
                  <a:rPr lang="en-US" sz="900" dirty="0">
                    <a:solidFill>
                      <a:schemeClr val="tx1"/>
                    </a:solidFill>
                  </a:rPr>
                  <a:t> [µTm]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2800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1875345398681321"/>
          <c:y val="0.46895705745115196"/>
          <c:w val="0.13648005290030618"/>
          <c:h val="0.145835520559930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solidFill>
                  <a:schemeClr val="tx1"/>
                </a:solidFill>
              </a:rPr>
              <a:t>Second Field Integrals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Lower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(integrals_table!$P$22,integrals_table!$P$26,integrals_table!$P$30,integrals_table!$P$34,integrals_table!$P$38,integrals_table!$P$42,integrals_table!$P$46,integrals_table!$P$50,integrals_table!$P$54,integrals_table!$P$58,integrals_table!$P$62)</c:f>
              <c:numCache>
                <c:formatCode>General</c:formatCode>
                <c:ptCount val="11"/>
                <c:pt idx="0">
                  <c:v>-200</c:v>
                </c:pt>
                <c:pt idx="1">
                  <c:v>-200</c:v>
                </c:pt>
                <c:pt idx="2">
                  <c:v>-200</c:v>
                </c:pt>
                <c:pt idx="3">
                  <c:v>-200</c:v>
                </c:pt>
                <c:pt idx="4">
                  <c:v>-200</c:v>
                </c:pt>
                <c:pt idx="5">
                  <c:v>-200</c:v>
                </c:pt>
                <c:pt idx="6">
                  <c:v>-200</c:v>
                </c:pt>
                <c:pt idx="7">
                  <c:v>-200</c:v>
                </c:pt>
                <c:pt idx="8">
                  <c:v>-200</c:v>
                </c:pt>
                <c:pt idx="9">
                  <c:v>-200</c:v>
                </c:pt>
                <c:pt idx="10">
                  <c:v>-200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A3-4230-9804-E44CA245429B}"/>
            </c:ext>
          </c:extLst>
        </c:ser>
        <c:ser>
          <c:idx val="2"/>
          <c:order val="1"/>
          <c:tx>
            <c:v>Higher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(integrals_table!$Q$22,integrals_table!$Q$26,integrals_table!$Q$30,integrals_table!$Q$34,integrals_table!$Q$38,integrals_table!$Q$42,integrals_table!$Q$46,integrals_table!$Q$50,integrals_table!$Q$54,integrals_table!$Q$58,integrals_table!$Q$62)</c:f>
              <c:numCache>
                <c:formatCode>General</c:formatCode>
                <c:ptCount val="11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A3-4230-9804-E44CA245429B}"/>
            </c:ext>
          </c:extLst>
        </c:ser>
        <c:ser>
          <c:idx val="3"/>
          <c:order val="2"/>
          <c:tx>
            <c:v>I2X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(integrals_table!$E$22,integrals_table!$E$26,integrals_table!$E$30,integrals_table!$E$34,integrals_table!$E$38,integrals_table!$E$42,integrals_table!$E$46,integrals_table!$E$50,integrals_table!$E$54,integrals_table!$E$58,integrals_table!$E$62)</c:f>
              <c:numCache>
                <c:formatCode>0.00E+00</c:formatCode>
                <c:ptCount val="11"/>
                <c:pt idx="0">
                  <c:v>19.701333333333331</c:v>
                </c:pt>
                <c:pt idx="1">
                  <c:v>21.297666666666665</c:v>
                </c:pt>
                <c:pt idx="2">
                  <c:v>22.222333333333335</c:v>
                </c:pt>
                <c:pt idx="3">
                  <c:v>30.104333333333333</c:v>
                </c:pt>
                <c:pt idx="4">
                  <c:v>19.251666666666669</c:v>
                </c:pt>
                <c:pt idx="5">
                  <c:v>-0.81333333333333346</c:v>
                </c:pt>
                <c:pt idx="6">
                  <c:v>-21.887666666666671</c:v>
                </c:pt>
                <c:pt idx="7">
                  <c:v>-12.848666666666666</c:v>
                </c:pt>
                <c:pt idx="8">
                  <c:v>-106.789</c:v>
                </c:pt>
                <c:pt idx="9">
                  <c:v>-157.34533333333331</c:v>
                </c:pt>
                <c:pt idx="10">
                  <c:v>-173.59799999999998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A3-4230-9804-E44CA245429B}"/>
            </c:ext>
          </c:extLst>
        </c:ser>
        <c:ser>
          <c:idx val="0"/>
          <c:order val="3"/>
          <c:tx>
            <c:v>I2Y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(integrals_table!$G$22,integrals_table!$G$26,integrals_table!$G$30,integrals_table!$G$34,integrals_table!$G$38,integrals_table!$G$42,integrals_table!$G$46,integrals_table!$G$50,integrals_table!$G$54,integrals_table!$G$58,integrals_table!$G$62)</c:f>
              <c:numCache>
                <c:formatCode>0.00E+00</c:formatCode>
                <c:ptCount val="11"/>
                <c:pt idx="0">
                  <c:v>-58.326999999999998</c:v>
                </c:pt>
                <c:pt idx="1">
                  <c:v>-41.087333333333326</c:v>
                </c:pt>
                <c:pt idx="2">
                  <c:v>-28.212666666666664</c:v>
                </c:pt>
                <c:pt idx="3">
                  <c:v>-23.169666666666664</c:v>
                </c:pt>
                <c:pt idx="4">
                  <c:v>-23.019666666666669</c:v>
                </c:pt>
                <c:pt idx="5">
                  <c:v>-15.828000000000001</c:v>
                </c:pt>
                <c:pt idx="6">
                  <c:v>-18.654333333333334</c:v>
                </c:pt>
                <c:pt idx="7">
                  <c:v>-19.564666666666668</c:v>
                </c:pt>
                <c:pt idx="8">
                  <c:v>-34.322999999999993</c:v>
                </c:pt>
                <c:pt idx="9">
                  <c:v>-52.050333333333334</c:v>
                </c:pt>
                <c:pt idx="10">
                  <c:v>-69.225999999999985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A3-4230-9804-E44CA2454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612800"/>
        <c:axId val="522613456"/>
      </c:scatterChart>
      <c:valAx>
        <c:axId val="522612800"/>
        <c:scaling>
          <c:orientation val="minMax"/>
          <c:max val="40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chemeClr val="tx1"/>
                    </a:solidFill>
                  </a:rPr>
                  <a:t>Gap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3456"/>
        <c:crossesAt val="-800"/>
        <c:crossBetween val="midCat"/>
      </c:valAx>
      <c:valAx>
        <c:axId val="5226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>
                    <a:solidFill>
                      <a:schemeClr val="tx1"/>
                    </a:solidFill>
                  </a:rPr>
                  <a:t>ᶴ</a:t>
                </a:r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ᶴ</a:t>
                </a:r>
                <a:r>
                  <a:rPr lang="en-US" sz="900" dirty="0" err="1">
                    <a:solidFill>
                      <a:schemeClr val="tx1"/>
                    </a:solidFill>
                  </a:rPr>
                  <a:t>B</a:t>
                </a:r>
                <a:r>
                  <a:rPr lang="en-US" sz="900" i="1" dirty="0" err="1">
                    <a:solidFill>
                      <a:schemeClr val="tx1"/>
                    </a:solidFill>
                  </a:rPr>
                  <a:t>dzdz</a:t>
                </a:r>
                <a:r>
                  <a:rPr lang="en-US" sz="900" dirty="0">
                    <a:solidFill>
                      <a:schemeClr val="tx1"/>
                    </a:solidFill>
                  </a:rPr>
                  <a:t> [µTm</a:t>
                </a:r>
                <a:r>
                  <a:rPr lang="en-US" sz="9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aseline="0" dirty="0">
                    <a:solidFill>
                      <a:schemeClr val="tx1"/>
                    </a:solidFill>
                  </a:rPr>
                  <a:t>]</a:t>
                </a:r>
                <a:endParaRPr lang="en-US" sz="9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2800"/>
        <c:crossesAt val="0"/>
        <c:crossBetween val="midCat"/>
      </c:valAx>
      <c:spPr>
        <a:noFill/>
        <a:ln>
          <a:noFill/>
        </a:ln>
        <a:effectLst/>
      </c:spPr>
    </c:plotArea>
    <c:legend>
      <c:legendPos val="t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995231450426421"/>
          <c:y val="0.31677631519032756"/>
          <c:w val="0.11449205974050349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Director's Review, February 12-14, 2019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HE-SXU-000 Transportation &amp; Storage test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04950"/>
            <a:ext cx="5475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Initial measurements (October 12, 2022)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Transportation test (Test- October 20, 2022; Measurements Nov.2, 2022)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Storage test (Dec. 6, 2022 – Jan. 17, 2023)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Temperature test (Jan. – Feb. 2023), in progress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526780"/>
            <a:ext cx="4652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Z. </a:t>
            </a:r>
            <a:r>
              <a:rPr lang="en-US" sz="800" dirty="0"/>
              <a:t>Wolf, </a:t>
            </a:r>
            <a:r>
              <a:rPr lang="en-US" sz="800" dirty="0" smtClean="0"/>
              <a:t>Y. Levashov. LCLS-II-HE </a:t>
            </a:r>
            <a:r>
              <a:rPr lang="en-US" sz="800" dirty="0"/>
              <a:t>SXR Undulator Transportation Test </a:t>
            </a:r>
            <a:r>
              <a:rPr lang="en-US" sz="800" dirty="0" smtClean="0"/>
              <a:t>Results.  LCLS-TN-22-10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156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HE-SXU-000 Tuning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914384" y="3333750"/>
            <a:ext cx="3962399" cy="1524000"/>
          </a:xfrm>
        </p:spPr>
        <p:txBody>
          <a:bodyPr>
            <a:noAutofit/>
          </a:bodyPr>
          <a:lstStyle/>
          <a:p>
            <a:pPr marL="233362" lvl="1" indent="0">
              <a:buNone/>
            </a:pPr>
            <a:r>
              <a:rPr lang="en-US" sz="1200" dirty="0"/>
              <a:t>Summary:</a:t>
            </a:r>
          </a:p>
          <a:p>
            <a:pPr lvl="1"/>
            <a:r>
              <a:rPr lang="en-US" sz="1200" dirty="0" smtClean="0"/>
              <a:t>Field </a:t>
            </a:r>
            <a:r>
              <a:rPr lang="en-US" sz="1200" dirty="0"/>
              <a:t>integrals tuned to tolerances in operational range 7.2mm to 33mm.</a:t>
            </a:r>
          </a:p>
          <a:p>
            <a:pPr lvl="1"/>
            <a:r>
              <a:rPr lang="en-US" sz="1200" dirty="0"/>
              <a:t>Phase errors tuned well below tolerance in operational range.</a:t>
            </a:r>
          </a:p>
          <a:p>
            <a:pPr lvl="1"/>
            <a:r>
              <a:rPr lang="en-CA" sz="1200" dirty="0"/>
              <a:t>The K-value at 7.2mm gap is 9.7355 (~5% higher than required).</a:t>
            </a:r>
            <a:endParaRPr lang="en-US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784375"/>
              </p:ext>
            </p:extLst>
          </p:nvPr>
        </p:nvGraphicFramePr>
        <p:xfrm>
          <a:off x="193676" y="895350"/>
          <a:ext cx="4296484" cy="200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400866"/>
              </p:ext>
            </p:extLst>
          </p:nvPr>
        </p:nvGraphicFramePr>
        <p:xfrm>
          <a:off x="217582" y="2899758"/>
          <a:ext cx="4272578" cy="219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432C77D-CD46-E252-D9D4-25BD9BD0E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954676"/>
            <a:ext cx="5069564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71550"/>
            <a:ext cx="818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undulator was moved to the tunnel and brought back the same day. After the transportation, the undulator was in the temperature stabilization area for 2 days, then moved to the Kugler bench for measurements.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3" y="1617881"/>
            <a:ext cx="2032944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64" y="1617881"/>
            <a:ext cx="2183865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2835057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Dataset 1 -  Initial calibration</a:t>
            </a:r>
          </a:p>
          <a:p>
            <a:r>
              <a:rPr lang="en-US" sz="1200" dirty="0" smtClean="0"/>
              <a:t>Dataset 2 – After the test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45" y="3294281"/>
            <a:ext cx="2506319" cy="1899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657" y="3294281"/>
            <a:ext cx="2454744" cy="19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</a:t>
            </a:r>
            <a:r>
              <a:rPr lang="en-US" dirty="0" smtClean="0"/>
              <a:t>Test, 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3632092" cy="280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92" y="1249966"/>
            <a:ext cx="3759821" cy="29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5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929" y="104775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undulator was moved to the storage area in December 2022 and was back for measurements in 5 weeks.</a:t>
            </a:r>
          </a:p>
          <a:p>
            <a:r>
              <a:rPr lang="en-US" sz="1200" dirty="0" smtClean="0"/>
              <a:t>Two temperature loggers were attached to the upper and lower jaws to record the temperature change.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816" y="2035969"/>
            <a:ext cx="2419348" cy="1814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559722"/>
            <a:ext cx="4639235" cy="29384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47710" y="3028950"/>
            <a:ext cx="1081090" cy="22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7710" y="2114550"/>
            <a:ext cx="108109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640" y="2782729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Temp.</a:t>
            </a:r>
          </a:p>
          <a:p>
            <a:r>
              <a:rPr lang="en-US" sz="1000" dirty="0" smtClean="0"/>
              <a:t>Loggers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49541" y="4600188"/>
            <a:ext cx="4626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room heaters were running all the time by shipping/receiving 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61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smtClean="0"/>
              <a:t>test, continue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1047750"/>
            <a:ext cx="2536665" cy="198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894" y="1047750"/>
            <a:ext cx="2557506" cy="2027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" y="3034149"/>
            <a:ext cx="2643384" cy="2048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1" y="3152339"/>
            <a:ext cx="2438400" cy="1916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5448" y="2921506"/>
            <a:ext cx="261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Dataset 2 -  After transportation test</a:t>
            </a:r>
          </a:p>
          <a:p>
            <a:r>
              <a:rPr lang="en-US" sz="1200" dirty="0" smtClean="0"/>
              <a:t>Dataset 3 – After the storage test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39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test, </a:t>
            </a:r>
            <a:r>
              <a:rPr lang="en-US" dirty="0" smtClean="0"/>
              <a:t>continue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1" y="1352550"/>
            <a:ext cx="3235660" cy="253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99084"/>
            <a:ext cx="3181001" cy="25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test, temperature calibration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001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temperature calibration </a:t>
            </a:r>
            <a:r>
              <a:rPr lang="en-US" sz="1200" dirty="0"/>
              <a:t>test </a:t>
            </a:r>
            <a:r>
              <a:rPr lang="en-US" sz="1200" dirty="0" smtClean="0"/>
              <a:t>(measuring temperature coefficients of phase shifter and undulator) is in progress. We’ll do it for one undulator and one phase shifter.</a:t>
            </a:r>
          </a:p>
          <a:p>
            <a:r>
              <a:rPr lang="en-US" sz="1200" dirty="0" smtClean="0"/>
              <a:t>Five temperature points, 6 measurements: </a:t>
            </a:r>
            <a:r>
              <a:rPr lang="en-US" sz="1200" dirty="0"/>
              <a:t>20.0C</a:t>
            </a:r>
            <a:r>
              <a:rPr lang="en-US" sz="1200" dirty="0" smtClean="0"/>
              <a:t>, 19.0C, 19.5C, 20.5C, 21.0C, 20.0C.</a:t>
            </a:r>
          </a:p>
          <a:p>
            <a:r>
              <a:rPr lang="en-US" sz="1200" dirty="0" smtClean="0"/>
              <a:t>Hall probe re-calibration, bench granite re-alignment, and bench scale adjustment at each temperature.</a:t>
            </a:r>
          </a:p>
          <a:p>
            <a:r>
              <a:rPr lang="en-US" sz="1200" dirty="0" smtClean="0"/>
              <a:t>On-axis Hall probe measurements (K and phase errors).</a:t>
            </a:r>
          </a:p>
          <a:p>
            <a:r>
              <a:rPr lang="en-US" sz="1200" dirty="0" smtClean="0"/>
              <a:t>The first 3 points are done. The temperature in MMF is 20.5C now. We’re waiting for the instrument’s acclimatization.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8" y="2700819"/>
            <a:ext cx="2871859" cy="2314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40" y="2523351"/>
            <a:ext cx="239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HE-SXU-000 average coefficient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00350"/>
            <a:ext cx="2857109" cy="2257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0183" y="2562319"/>
            <a:ext cx="2442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SXHEPS-000 average coefficient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4607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380</Words>
  <Application>Microsoft Office PowerPoint</Application>
  <PresentationFormat>On-screen Show (16:9)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Blank</vt:lpstr>
      <vt:lpstr>HE-SXU-000 Transportation &amp; Storage test Results</vt:lpstr>
      <vt:lpstr>HE-SXU-000 Tuning Results</vt:lpstr>
      <vt:lpstr>Transportation Test</vt:lpstr>
      <vt:lpstr>Transportation Test, cont.</vt:lpstr>
      <vt:lpstr>Storage test</vt:lpstr>
      <vt:lpstr>Storage test, continue</vt:lpstr>
      <vt:lpstr>Storage test, continue</vt:lpstr>
      <vt:lpstr>Next test, temperature calibration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2023-02-07T20:03:33Z</dcterms:modified>
</cp:coreProperties>
</file>