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69" r:id="rId2"/>
    <p:sldId id="281" r:id="rId3"/>
    <p:sldId id="282" r:id="rId4"/>
    <p:sldId id="288" r:id="rId5"/>
    <p:sldId id="264" r:id="rId6"/>
    <p:sldId id="289" r:id="rId7"/>
    <p:sldId id="275" r:id="rId8"/>
    <p:sldId id="276" r:id="rId9"/>
    <p:sldId id="280" r:id="rId10"/>
    <p:sldId id="295" r:id="rId11"/>
    <p:sldId id="277" r:id="rId12"/>
    <p:sldId id="293" r:id="rId13"/>
    <p:sldId id="294" r:id="rId14"/>
    <p:sldId id="278" r:id="rId15"/>
    <p:sldId id="279" r:id="rId16"/>
    <p:sldId id="283" r:id="rId17"/>
    <p:sldId id="284" r:id="rId18"/>
    <p:sldId id="287" r:id="rId19"/>
    <p:sldId id="285" r:id="rId20"/>
    <p:sldId id="286" r:id="rId21"/>
    <p:sldId id="292" r:id="rId22"/>
    <p:sldId id="290" r:id="rId23"/>
    <p:sldId id="274" r:id="rId24"/>
  </p:sldIdLst>
  <p:sldSz cx="9144000" cy="6858000" type="screen4x3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1E32"/>
    <a:srgbClr val="FFFFFF"/>
    <a:srgbClr val="C75B12"/>
    <a:srgbClr val="E17000"/>
    <a:srgbClr val="5B8F22"/>
    <a:srgbClr val="D2C295"/>
    <a:srgbClr val="A79E70"/>
    <a:srgbClr val="4D4F53"/>
    <a:srgbClr val="0099CC"/>
    <a:srgbClr val="69BE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Objects="1" showGuides="1">
      <p:cViewPr>
        <p:scale>
          <a:sx n="100" d="100"/>
          <a:sy n="100" d="100"/>
        </p:scale>
        <p:origin x="-510" y="-72"/>
      </p:cViewPr>
      <p:guideLst>
        <p:guide orient="horz" pos="326"/>
        <p:guide orient="horz" pos="1294"/>
        <p:guide orient="horz" pos="3745"/>
        <p:guide orient="horz" pos="3980"/>
        <p:guide orient="horz" pos="1052"/>
        <p:guide orient="horz" pos="1741"/>
        <p:guide orient="horz" pos="4183"/>
        <p:guide orient="horz" pos="566"/>
        <p:guide orient="horz" pos="2808"/>
        <p:guide pos="2880"/>
        <p:guide pos="363"/>
        <p:guide pos="5396"/>
        <p:guide pos="282"/>
        <p:guide pos="3784"/>
        <p:guide pos="3736"/>
        <p:guide pos="2179"/>
        <p:guide pos="5464"/>
        <p:guide pos="386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 showGuides="1">
      <p:cViewPr varScale="1">
        <p:scale>
          <a:sx n="85" d="100"/>
          <a:sy n="85" d="100"/>
        </p:scale>
        <p:origin x="-313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BF33E-D9A7-42CC-B598-9AD8356CBB5A}" type="datetimeFigureOut">
              <a:rPr lang="en-US" smtClean="0"/>
              <a:pPr/>
              <a:t>5/20/2016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EAAB5D-0CC4-45A8-B4B6-0B8B738A4E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4619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B58700-9FA2-48CE-AC88-D71D45EB490A}" type="datetimeFigureOut">
              <a:rPr lang="en-US" smtClean="0"/>
              <a:pPr/>
              <a:t>5/20/2016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BC4E5-2BC1-4F43-85DD-A1B8F74CB7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0042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434" y="6196867"/>
            <a:ext cx="2275566" cy="6611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019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646170"/>
            <a:ext cx="7989887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2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Insert Presentation Title in Slide Master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Insert Presentation Title in Slide Master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Insert Presentation Title in Slide Master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646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Insert Presentation Title in Slide Master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472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 lIns="432000"/>
          <a:lstStyle>
            <a:lvl1pPr>
              <a:defRPr b="1" baseline="0">
                <a:solidFill>
                  <a:srgbClr val="FF0000"/>
                </a:solidFill>
              </a:defRPr>
            </a:lvl1pPr>
          </a:lstStyle>
          <a:p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>***INSTRUCTIONS ON HOW TO APPLY IMAGE MASKING TO SLIDE LAYOUT***</a:t>
            </a:r>
            <a:br>
              <a:rPr lang="en-CA" dirty="0" smtClean="0"/>
            </a:br>
            <a:r>
              <a:rPr lang="en-CA" dirty="0" smtClean="0"/>
              <a:t>STEP 1: Click icon to insert image</a:t>
            </a:r>
            <a:br>
              <a:rPr lang="en-CA" dirty="0" smtClean="0"/>
            </a:br>
            <a:r>
              <a:rPr lang="en-CA" dirty="0" smtClean="0"/>
              <a:t>STEP 2: Once image is inserted, right-click image, and choose ‘Send to Back’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7691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Insert Presentation Title in Slide Master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53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74" r:id="rId3"/>
    <p:sldLayoutId id="2147483671" r:id="rId4"/>
    <p:sldLayoutId id="2147483672" r:id="rId5"/>
    <p:sldLayoutId id="2147483673" r:id="rId6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"/><Relationship Id="rId2" Type="http://schemas.openxmlformats.org/officeDocument/2006/relationships/image" Target="../media/image27.t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"/><Relationship Id="rId2" Type="http://schemas.openxmlformats.org/officeDocument/2006/relationships/image" Target="../media/image29.t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"/><Relationship Id="rId2" Type="http://schemas.openxmlformats.org/officeDocument/2006/relationships/image" Target="../media/image36.t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"/><Relationship Id="rId2" Type="http://schemas.openxmlformats.org/officeDocument/2006/relationships/image" Target="../media/image38.t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"/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"/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CA" dirty="0" smtClean="0"/>
              <a:t>HXU32 Measurements</a:t>
            </a:r>
            <a:endParaRPr lang="en-CA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CA" dirty="0" smtClean="0"/>
              <a:t>Zack Wolf,</a:t>
            </a:r>
          </a:p>
          <a:p>
            <a:pPr algn="ctr"/>
            <a:r>
              <a:rPr lang="en-CA" dirty="0" smtClean="0"/>
              <a:t>Yurii Levashov</a:t>
            </a:r>
          </a:p>
          <a:p>
            <a:pPr algn="ctr"/>
            <a:r>
              <a:rPr lang="en-CA" dirty="0" smtClean="0"/>
              <a:t>5/19/16</a:t>
            </a:r>
            <a:endParaRPr lang="en-CA" dirty="0"/>
          </a:p>
        </p:txBody>
      </p:sp>
      <p:sp>
        <p:nvSpPr>
          <p:cNvPr id="3" name="TextBox 2"/>
          <p:cNvSpPr txBox="1"/>
          <p:nvPr/>
        </p:nvSpPr>
        <p:spPr>
          <a:xfrm>
            <a:off x="3724102" y="665850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77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Strength And Phase Errors At Different Gaps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8792255"/>
              </p:ext>
            </p:extLst>
          </p:nvPr>
        </p:nvGraphicFramePr>
        <p:xfrm>
          <a:off x="517525" y="2076271"/>
          <a:ext cx="8110538" cy="5178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07952"/>
                <a:gridCol w="570614"/>
                <a:gridCol w="570614"/>
                <a:gridCol w="570614"/>
                <a:gridCol w="570614"/>
                <a:gridCol w="570614"/>
                <a:gridCol w="570614"/>
                <a:gridCol w="570614"/>
                <a:gridCol w="570614"/>
                <a:gridCol w="570614"/>
                <a:gridCol w="441765"/>
                <a:gridCol w="441765"/>
                <a:gridCol w="441765"/>
                <a:gridCol w="441765"/>
              </a:tblGrid>
              <a:tr h="172614"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05" marR="6905" marT="69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7.2 mm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05" marR="6905" marT="69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8 mm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05" marR="6905" marT="69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10 mm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05" marR="6905" marT="69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15 mm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05" marR="6905" marT="69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20 mm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05" marR="6905" marT="69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25 mm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05" marR="6905" marT="69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50 mm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05" marR="6905" marT="69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100 mm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05" marR="6905" marT="69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160 mm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05" marR="6905" marT="690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05" marR="6905" marT="690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05" marR="6905" marT="690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05" marR="6905" marT="690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05" marR="6905" marT="6905" marB="0" anchor="b"/>
                </a:tc>
              </a:tr>
              <a:tr h="17261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LBNL Beff (T)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05" marR="6905" marT="69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1.2836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05" marR="6905" marT="69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1.1605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05" marR="6905" marT="69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0.90633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05" marR="6905" marT="69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0.51968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05" marR="6905" marT="69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0.31038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05" marR="6905" marT="69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0.188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05" marR="6905" marT="690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05" marR="6905" marT="690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05" marR="6905" marT="690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05" marR="6905" marT="690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05" marR="6905" marT="6905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From field harmonics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05" marR="6905" marT="690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7261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SLAC Beff (T)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05" marR="6905" marT="69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1.2821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05" marR="6905" marT="69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1.1589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05" marR="6905" marT="69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0.90449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05" marR="6905" marT="69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0.51841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05" marR="6905" marT="69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0.30959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05" marR="6905" marT="690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05" marR="6905" marT="690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05" marR="6905" marT="690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05" marR="6905" marT="690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05" marR="6905" marT="690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05" marR="6905" marT="690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From K value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05" marR="6905" marT="690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05" marR="6905" marT="6905" marB="0" anchor="b"/>
                </a:tc>
              </a:tr>
            </a:tbl>
          </a:graphicData>
        </a:graphic>
      </p:graphicFrame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5" y="1247596"/>
            <a:ext cx="168592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3028772"/>
            <a:ext cx="20955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H="1">
            <a:off x="1219200" y="1619071"/>
            <a:ext cx="823913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1143000" y="2685872"/>
            <a:ext cx="900113" cy="5333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524000" y="3600271"/>
            <a:ext cx="609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measure the undulator strength differently.  The values differ by about 0.15</a:t>
            </a:r>
            <a:r>
              <a:rPr lang="en-US" dirty="0" smtClean="0"/>
              <a:t>%.  This </a:t>
            </a:r>
            <a:r>
              <a:rPr lang="en-US" dirty="0" smtClean="0"/>
              <a:t>does not affect our plan to do all the final measurements at SLAC with the same systematic errors for all the undulators.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4839306"/>
              </p:ext>
            </p:extLst>
          </p:nvPr>
        </p:nvGraphicFramePr>
        <p:xfrm>
          <a:off x="1095375" y="5467350"/>
          <a:ext cx="6667500" cy="4762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43100"/>
                <a:gridCol w="787400"/>
                <a:gridCol w="787400"/>
                <a:gridCol w="787400"/>
                <a:gridCol w="787400"/>
                <a:gridCol w="787400"/>
                <a:gridCol w="787400"/>
              </a:tblGrid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LBNL Phase Err (deg)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3.02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2.97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2.88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2.41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1.74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SLAC Phase Err (deg)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2.94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2.81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2.55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1.99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1.58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9401163"/>
              </p:ext>
            </p:extLst>
          </p:nvPr>
        </p:nvGraphicFramePr>
        <p:xfrm>
          <a:off x="3028950" y="5162550"/>
          <a:ext cx="4724400" cy="2381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7400"/>
                <a:gridCol w="787400"/>
                <a:gridCol w="787400"/>
                <a:gridCol w="787400"/>
                <a:gridCol w="787400"/>
                <a:gridCol w="787400"/>
              </a:tblGrid>
              <a:tr h="238125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7.2 mm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8 mm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10 mm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15 mm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20 mm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25 mm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cxnSp>
        <p:nvCxnSpPr>
          <p:cNvPr id="13" name="Straight Connector 12"/>
          <p:cNvCxnSpPr/>
          <p:nvPr/>
        </p:nvCxnSpPr>
        <p:spPr>
          <a:xfrm>
            <a:off x="228600" y="4953000"/>
            <a:ext cx="865648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494935" y="6133585"/>
            <a:ext cx="4134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phase error measurements agree.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0221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Second Field Integrals, Gap = 15 mm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475" y="1400175"/>
            <a:ext cx="5343525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71870" y="1905000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LBNL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14400" y="4659868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SLAC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429000"/>
            <a:ext cx="4267200" cy="3200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77000" y="3962400"/>
            <a:ext cx="259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Measurements corrected to first integrals from long coil.  </a:t>
            </a:r>
            <a:r>
              <a:rPr lang="en-US" dirty="0" smtClean="0"/>
              <a:t>Rough agreement.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0424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Use LBNL First Field Integrals For Correction</a:t>
            </a:r>
            <a:r>
              <a:rPr lang="en-CA" sz="2000" dirty="0"/>
              <a:t> , Gap = </a:t>
            </a:r>
            <a:r>
              <a:rPr lang="en-CA" sz="2000" dirty="0" smtClean="0"/>
              <a:t>15 </a:t>
            </a:r>
            <a:r>
              <a:rPr lang="en-CA" sz="2000" dirty="0"/>
              <a:t>mm</a:t>
            </a:r>
            <a:endParaRPr lang="en-US" sz="20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475" y="1400175"/>
            <a:ext cx="5343525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71870" y="1905000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LBNL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14400" y="4659868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SLAC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505200"/>
            <a:ext cx="4267200" cy="3200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553200" y="3950137"/>
            <a:ext cx="24190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SLAC trajectories corrected to LBNL first field integrals.  </a:t>
            </a:r>
            <a:r>
              <a:rPr lang="en-US" sz="1600" dirty="0" smtClean="0"/>
              <a:t>Still only rough agreement.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169745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Use LBNL First Field Integrals For Correction</a:t>
            </a:r>
            <a:r>
              <a:rPr lang="en-CA" sz="2000" dirty="0"/>
              <a:t> , Gap = 15 mm</a:t>
            </a:r>
            <a:endParaRPr lang="en-US" sz="20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475" y="1400175"/>
            <a:ext cx="5343525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71870" y="1905000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LBNL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14400" y="4659868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SLAC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352800"/>
            <a:ext cx="4267200" cy="3200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599082" y="3715434"/>
            <a:ext cx="2286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Added -12 </a:t>
            </a:r>
            <a:r>
              <a:rPr lang="el-GR" dirty="0" smtClean="0">
                <a:latin typeface="Calibri"/>
              </a:rPr>
              <a:t>μ</a:t>
            </a:r>
            <a:r>
              <a:rPr lang="en-US" dirty="0" smtClean="0">
                <a:latin typeface="Calibri"/>
              </a:rPr>
              <a:t>Tm shim at Z = -0.4 m. Corrected to LBNL first field integrals. </a:t>
            </a:r>
            <a:r>
              <a:rPr lang="en-US" dirty="0" smtClean="0">
                <a:latin typeface="Calibri"/>
              </a:rPr>
              <a:t>  Good agreement.  Why is a shim and a field integral addition required for agreement?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7392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Phase Errors, Gap = 15 mm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014" y="1371600"/>
            <a:ext cx="537210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14400" y="1849328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LBNL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99646" y="4893784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SLAC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429000"/>
            <a:ext cx="4267200" cy="3200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81800" y="4514165"/>
            <a:ext cx="1905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Phase errors agree.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6069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Peak Fields, Gap = 15 mm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33" y="1828800"/>
            <a:ext cx="4267200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882" y="1828800"/>
            <a:ext cx="42672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3529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Field Integrals vs Gap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846521"/>
            <a:ext cx="4267200" cy="3200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828800"/>
            <a:ext cx="4267200" cy="3200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4400" y="5276671"/>
            <a:ext cx="35188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Large Gap</a:t>
            </a:r>
          </a:p>
          <a:p>
            <a:r>
              <a:rPr lang="en-US" dirty="0" smtClean="0"/>
              <a:t>Earth Field Difference Over 4 m:</a:t>
            </a:r>
          </a:p>
          <a:p>
            <a:r>
              <a:rPr lang="en-US" dirty="0" err="1" smtClean="0">
                <a:latin typeface="Calibri"/>
              </a:rPr>
              <a:t>ΔBx</a:t>
            </a:r>
            <a:r>
              <a:rPr lang="en-US" dirty="0" smtClean="0">
                <a:latin typeface="Calibri"/>
              </a:rPr>
              <a:t> = -0.395 G  </a:t>
            </a:r>
            <a:r>
              <a:rPr lang="en-US" dirty="0" smtClean="0">
                <a:latin typeface="Calibri"/>
                <a:sym typeface="Wingdings" panose="05000000000000000000" pitchFamily="2" charset="2"/>
              </a:rPr>
              <a:t>  </a:t>
            </a:r>
            <a:r>
              <a:rPr lang="el-GR" dirty="0" smtClean="0">
                <a:latin typeface="Calibri"/>
                <a:sym typeface="Wingdings" panose="05000000000000000000" pitchFamily="2" charset="2"/>
              </a:rPr>
              <a:t>Δ</a:t>
            </a:r>
            <a:r>
              <a:rPr lang="en-US" dirty="0" smtClean="0">
                <a:latin typeface="Calibri"/>
                <a:sym typeface="Wingdings" panose="05000000000000000000" pitchFamily="2" charset="2"/>
              </a:rPr>
              <a:t>I1x = -158 </a:t>
            </a:r>
            <a:r>
              <a:rPr lang="en-US" dirty="0" err="1" smtClean="0">
                <a:latin typeface="Calibri"/>
                <a:sym typeface="Wingdings" panose="05000000000000000000" pitchFamily="2" charset="2"/>
              </a:rPr>
              <a:t>Gcm</a:t>
            </a:r>
            <a:endParaRPr lang="en-US" dirty="0" smtClean="0">
              <a:latin typeface="Calibri"/>
              <a:sym typeface="Wingdings" panose="05000000000000000000" pitchFamily="2" charset="2"/>
            </a:endParaRPr>
          </a:p>
          <a:p>
            <a:r>
              <a:rPr lang="en-US" dirty="0" err="1" smtClean="0">
                <a:latin typeface="Calibri"/>
              </a:rPr>
              <a:t>ΔBy</a:t>
            </a:r>
            <a:r>
              <a:rPr lang="en-US" dirty="0" smtClean="0">
                <a:latin typeface="Calibri"/>
              </a:rPr>
              <a:t> </a:t>
            </a:r>
            <a:r>
              <a:rPr lang="en-US" dirty="0">
                <a:latin typeface="Calibri"/>
              </a:rPr>
              <a:t>= -</a:t>
            </a:r>
            <a:r>
              <a:rPr lang="en-US" dirty="0" smtClean="0">
                <a:latin typeface="Calibri"/>
              </a:rPr>
              <a:t>0.008 </a:t>
            </a:r>
            <a:r>
              <a:rPr lang="en-US" dirty="0">
                <a:latin typeface="Calibri"/>
              </a:rPr>
              <a:t>G  </a:t>
            </a:r>
            <a:r>
              <a:rPr lang="en-US" dirty="0">
                <a:latin typeface="Calibri"/>
                <a:sym typeface="Wingdings" panose="05000000000000000000" pitchFamily="2" charset="2"/>
              </a:rPr>
              <a:t>  </a:t>
            </a:r>
            <a:r>
              <a:rPr lang="el-GR" dirty="0">
                <a:latin typeface="Calibri"/>
                <a:sym typeface="Wingdings" panose="05000000000000000000" pitchFamily="2" charset="2"/>
              </a:rPr>
              <a:t>Δ</a:t>
            </a:r>
            <a:r>
              <a:rPr lang="en-US" dirty="0">
                <a:latin typeface="Calibri"/>
                <a:sym typeface="Wingdings" panose="05000000000000000000" pitchFamily="2" charset="2"/>
              </a:rPr>
              <a:t>I1x = </a:t>
            </a:r>
            <a:r>
              <a:rPr lang="en-US" dirty="0" smtClean="0">
                <a:latin typeface="Calibri"/>
                <a:sym typeface="Wingdings" panose="05000000000000000000" pitchFamily="2" charset="2"/>
              </a:rPr>
              <a:t>-3 </a:t>
            </a:r>
            <a:r>
              <a:rPr lang="en-US" dirty="0" err="1" smtClean="0">
                <a:latin typeface="Calibri"/>
                <a:sym typeface="Wingdings" panose="05000000000000000000" pitchFamily="2" charset="2"/>
              </a:rPr>
              <a:t>Gcm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126392" y="5276026"/>
            <a:ext cx="342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Difference in I1x at large gap partially explained.  Difference at small gap not explained.</a:t>
            </a:r>
            <a:endParaRPr lang="en-US" dirty="0"/>
          </a:p>
        </p:txBody>
      </p:sp>
      <p:cxnSp>
        <p:nvCxnSpPr>
          <p:cNvPr id="9" name="Straight Arrow Connector 8"/>
          <p:cNvCxnSpPr>
            <a:endCxn id="4" idx="1"/>
          </p:cNvCxnSpPr>
          <p:nvPr/>
        </p:nvCxnSpPr>
        <p:spPr>
          <a:xfrm flipV="1">
            <a:off x="4572000" y="5737691"/>
            <a:ext cx="554392" cy="28210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4343400" y="5046921"/>
            <a:ext cx="782992" cy="51567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76599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XFEL Earth Field Studies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307" y="129091"/>
            <a:ext cx="4295775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538634"/>
            <a:ext cx="4029075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330" y="2568317"/>
            <a:ext cx="391001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18" y="5410200"/>
            <a:ext cx="7743825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09871" y="1415534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Uwe </a:t>
            </a:r>
            <a:r>
              <a:rPr lang="en-US" dirty="0" err="1" smtClean="0"/>
              <a:t>Englisch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0177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Field Integral </a:t>
            </a:r>
            <a:r>
              <a:rPr lang="en-US" dirty="0" smtClean="0"/>
              <a:t>Gradients Might Explain Small Gap Differences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27" y="1268730"/>
            <a:ext cx="3780473" cy="5589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>
            <a:off x="1981200" y="3581400"/>
            <a:ext cx="2819400" cy="141235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029200" y="2819400"/>
            <a:ext cx="393306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</a:t>
            </a:r>
            <a:r>
              <a:rPr lang="en-US" dirty="0" smtClean="0"/>
              <a:t> = 124 G = 124 </a:t>
            </a:r>
            <a:r>
              <a:rPr lang="en-US" dirty="0" err="1" smtClean="0"/>
              <a:t>Gcm</a:t>
            </a:r>
            <a:r>
              <a:rPr lang="en-US" dirty="0" smtClean="0"/>
              <a:t> / cm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This implies</a:t>
            </a:r>
          </a:p>
          <a:p>
            <a:r>
              <a:rPr lang="en-US" dirty="0" smtClean="0">
                <a:latin typeface="Calibri"/>
                <a:sym typeface="Wingdings" panose="05000000000000000000" pitchFamily="2" charset="2"/>
              </a:rPr>
              <a:t>ΔI1x = 40 </a:t>
            </a:r>
            <a:r>
              <a:rPr lang="en-US" dirty="0" err="1" smtClean="0">
                <a:latin typeface="Calibri"/>
                <a:sym typeface="Wingdings" panose="05000000000000000000" pitchFamily="2" charset="2"/>
              </a:rPr>
              <a:t>Gcm</a:t>
            </a:r>
            <a:r>
              <a:rPr lang="en-US" dirty="0" smtClean="0">
                <a:latin typeface="Calibri"/>
                <a:sym typeface="Wingdings" panose="05000000000000000000" pitchFamily="2" charset="2"/>
              </a:rPr>
              <a:t> comes from measuring</a:t>
            </a:r>
          </a:p>
          <a:p>
            <a:r>
              <a:rPr lang="en-US" dirty="0">
                <a:latin typeface="Calibri"/>
                <a:sym typeface="Wingdings" panose="05000000000000000000" pitchFamily="2" charset="2"/>
              </a:rPr>
              <a:t>a</a:t>
            </a:r>
            <a:r>
              <a:rPr lang="en-US" dirty="0" smtClean="0">
                <a:latin typeface="Calibri"/>
                <a:sym typeface="Wingdings" panose="05000000000000000000" pitchFamily="2" charset="2"/>
              </a:rPr>
              <a:t>t positions 3 mm apart</a:t>
            </a:r>
          </a:p>
          <a:p>
            <a:endParaRPr lang="en-US" dirty="0">
              <a:latin typeface="Calibri"/>
              <a:sym typeface="Wingdings" panose="05000000000000000000" pitchFamily="2" charset="2"/>
            </a:endParaRPr>
          </a:p>
          <a:p>
            <a:r>
              <a:rPr lang="en-US" dirty="0" smtClean="0">
                <a:latin typeface="Calibri"/>
                <a:sym typeface="Wingdings" panose="05000000000000000000" pitchFamily="2" charset="2"/>
              </a:rPr>
              <a:t>Perhaps this explains the I1x differences</a:t>
            </a:r>
          </a:p>
          <a:p>
            <a:r>
              <a:rPr lang="en-US" dirty="0">
                <a:latin typeface="Calibri"/>
                <a:sym typeface="Wingdings" panose="05000000000000000000" pitchFamily="2" charset="2"/>
              </a:rPr>
              <a:t>a</a:t>
            </a:r>
            <a:r>
              <a:rPr lang="en-US" dirty="0" smtClean="0">
                <a:latin typeface="Calibri"/>
                <a:sym typeface="Wingdings" panose="05000000000000000000" pitchFamily="2" charset="2"/>
              </a:rPr>
              <a:t>t small gap.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1622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000" dirty="0" smtClean="0"/>
              <a:t>Check Coil With Fluxgate </a:t>
            </a:r>
            <a:r>
              <a:rPr lang="en-US" sz="2000" dirty="0" smtClean="0"/>
              <a:t>Measurements, Gap = 180 mm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1798482" y="5402011"/>
            <a:ext cx="563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Large fields from shims even at 180 mm gap.</a:t>
            </a:r>
          </a:p>
          <a:p>
            <a:r>
              <a:rPr lang="en-US" dirty="0" smtClean="0"/>
              <a:t>Gradients in the shim fields put positioning accuracy requirements on the long coil.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87033"/>
            <a:ext cx="4267200" cy="3200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882" y="1687033"/>
            <a:ext cx="42672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9397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Coordinate System</a:t>
            </a:r>
            <a:endParaRPr lang="en-US" dirty="0"/>
          </a:p>
        </p:txBody>
      </p:sp>
      <p:pic>
        <p:nvPicPr>
          <p:cNvPr id="6" name="Picture 5" descr="LCLS2_Undulator_Powerpoint-01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0" y="1910316"/>
            <a:ext cx="6249809" cy="3913405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4572000" y="1295400"/>
            <a:ext cx="0" cy="4572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724400" y="1368056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Y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6858000" y="3377609"/>
            <a:ext cx="5334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448079" y="3192943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Z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2209800" y="5715000"/>
            <a:ext cx="533400" cy="3048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573923" y="5987534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X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670" y="1176844"/>
            <a:ext cx="2403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Tied to undulator</a:t>
            </a:r>
          </a:p>
          <a:p>
            <a:r>
              <a:rPr lang="en-US" dirty="0" smtClean="0"/>
              <a:t>HXR system in tunnel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786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Add Fluxgate To Field Integral Plot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96" y="1830572"/>
            <a:ext cx="4267200" cy="3200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828800"/>
            <a:ext cx="4267200" cy="3200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0" y="5562600"/>
            <a:ext cx="78803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SLAC long coil measurements agree with the fluxgate measurements.</a:t>
            </a:r>
          </a:p>
          <a:p>
            <a:r>
              <a:rPr lang="en-US" dirty="0" smtClean="0"/>
              <a:t>Differences seem to be due to the Earth’s field and to field gradients and differences in long coil positions.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0159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Different Methods For Determining The Magnetic Axis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612" y="1390650"/>
            <a:ext cx="3914775" cy="4076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00400" y="5682734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LBNL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34000" y="5650468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SLAC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600200" y="4038600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Peak B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77000" y="4038600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Symmetry point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04800" y="1600200"/>
            <a:ext cx="3048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We use different methods to find the magnetic axis.  This can lead to large differences if the poles have a cant angle.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253677" y="5650468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Done at 25 mm gap.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1752600" y="4800600"/>
            <a:ext cx="685800" cy="6667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708775" y="5624989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Done at 10 mm gap.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6708775" y="5105400"/>
            <a:ext cx="454025" cy="3619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143000" y="6318251"/>
            <a:ext cx="6819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We need to study to see if we are measuring along different axes.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4434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14608" y="1404717"/>
            <a:ext cx="83980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Earth’s field orientation is different at LBNL and SLAC for SXR undulators.  It is the same for HXR undulators.  Only a small correction, if any, is needed to account for the difference for the HXR.  This is good for HGVPU tuning.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2" t="15643" r="31163" b="49479"/>
          <a:stretch/>
        </p:blipFill>
        <p:spPr>
          <a:xfrm>
            <a:off x="914400" y="2667000"/>
            <a:ext cx="3498112" cy="17791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9" t="10618" r="48372" b="41883"/>
          <a:stretch/>
        </p:blipFill>
        <p:spPr>
          <a:xfrm>
            <a:off x="5486400" y="2362200"/>
            <a:ext cx="2402958" cy="251991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0612" y="5257800"/>
            <a:ext cx="7696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shims have large gradients which make placing the long coil at the Hall probe position more difficult.  Perhaps we can reduce the gradient.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We use different methods to determine the magnetic axis.  This can lead to different tuning with the gradients.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Otherwise, the LBNL and SLAC measurements generally agree.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981200" y="4419600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UMF HXR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096000" y="4876800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SLAC HXR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8285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7" cy="68579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822" y="304800"/>
            <a:ext cx="8103570" cy="1743633"/>
          </a:xfrm>
        </p:spPr>
        <p:txBody>
          <a:bodyPr/>
          <a:lstStyle/>
          <a:p>
            <a:pPr algn="ctr"/>
            <a:r>
              <a:rPr lang="en-CA" dirty="0" smtClean="0"/>
              <a:t>End</a:t>
            </a:r>
            <a:endParaRPr lang="en-CA" sz="1600" dirty="0"/>
          </a:p>
        </p:txBody>
      </p:sp>
    </p:spTree>
    <p:extLst>
      <p:ext uri="{BB962C8B-B14F-4D97-AF65-F5344CB8AC3E}">
        <p14:creationId xmlns:p14="http://schemas.microsoft.com/office/powerpoint/2010/main" val="341323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Earth’s Field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80547" y="5394921"/>
            <a:ext cx="16722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LBNL</a:t>
            </a:r>
          </a:p>
          <a:p>
            <a:r>
              <a:rPr lang="en-US" dirty="0" err="1" smtClean="0"/>
              <a:t>Bx</a:t>
            </a:r>
            <a:r>
              <a:rPr lang="en-US" dirty="0" smtClean="0"/>
              <a:t> = +0.126 G</a:t>
            </a:r>
          </a:p>
          <a:p>
            <a:r>
              <a:rPr lang="en-US" dirty="0" smtClean="0"/>
              <a:t>By = -0.335 G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791200" y="5418324"/>
            <a:ext cx="16145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SLAC</a:t>
            </a:r>
          </a:p>
          <a:p>
            <a:r>
              <a:rPr lang="en-US" dirty="0" err="1" smtClean="0"/>
              <a:t>Bx</a:t>
            </a:r>
            <a:r>
              <a:rPr lang="en-US" dirty="0" smtClean="0"/>
              <a:t> = -0.269 G</a:t>
            </a:r>
          </a:p>
          <a:p>
            <a:r>
              <a:rPr lang="en-US" dirty="0" smtClean="0"/>
              <a:t>By = -0.343 G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2" t="596" r="31667" b="32724"/>
          <a:stretch/>
        </p:blipFill>
        <p:spPr>
          <a:xfrm>
            <a:off x="604284" y="1828800"/>
            <a:ext cx="3739116" cy="34014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98" r="36163" b="36272"/>
          <a:stretch/>
        </p:blipFill>
        <p:spPr>
          <a:xfrm>
            <a:off x="4953000" y="1849323"/>
            <a:ext cx="3487480" cy="338093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69317" y="328126"/>
            <a:ext cx="205216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Bx</a:t>
            </a:r>
            <a:r>
              <a:rPr lang="en-US" dirty="0" smtClean="0"/>
              <a:t> </a:t>
            </a:r>
            <a:r>
              <a:rPr lang="en-US" dirty="0" err="1" smtClean="0"/>
              <a:t>lbl</a:t>
            </a:r>
            <a:r>
              <a:rPr lang="en-US" dirty="0" smtClean="0"/>
              <a:t> </a:t>
            </a:r>
            <a:r>
              <a:rPr lang="en-US" dirty="0" smtClean="0">
                <a:sym typeface="Mathematica1"/>
              </a:rPr>
              <a:t> - </a:t>
            </a:r>
            <a:r>
              <a:rPr lang="en-US" dirty="0" err="1" smtClean="0">
                <a:sym typeface="Mathematica1"/>
              </a:rPr>
              <a:t>Bx</a:t>
            </a:r>
            <a:r>
              <a:rPr lang="en-US" dirty="0" smtClean="0">
                <a:sym typeface="Mathematica1"/>
              </a:rPr>
              <a:t> </a:t>
            </a:r>
            <a:r>
              <a:rPr lang="en-US" dirty="0" err="1" smtClean="0">
                <a:sym typeface="Mathematica1"/>
              </a:rPr>
              <a:t>slac</a:t>
            </a:r>
            <a:endParaRPr lang="en-US" dirty="0" smtClean="0">
              <a:sym typeface="Mathematica1"/>
            </a:endParaRPr>
          </a:p>
          <a:p>
            <a:r>
              <a:rPr lang="en-US" sz="1200" dirty="0" smtClean="0">
                <a:sym typeface="Mathematica1"/>
              </a:rPr>
              <a:t>(undulator reference frame)</a:t>
            </a:r>
            <a:endParaRPr lang="en-US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1295400" y="6338500"/>
            <a:ext cx="23839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(from background field integrals)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5257800" y="6338500"/>
            <a:ext cx="26677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(from fluxgate probe measurements)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10806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LBNL Data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59" y="1524000"/>
            <a:ext cx="40767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57800" y="3505200"/>
            <a:ext cx="3506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LBNL measurement data</a:t>
            </a:r>
          </a:p>
          <a:p>
            <a:r>
              <a:rPr lang="en-US" dirty="0"/>
              <a:t>c</a:t>
            </a:r>
            <a:r>
              <a:rPr lang="en-US" dirty="0" smtClean="0"/>
              <a:t>ame from this very good report.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882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29" name="Title 2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/>
              <a:t>Second Field Integrals, Gap = 7.2 mm</a:t>
            </a:r>
            <a:endParaRPr lang="en-C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451344"/>
            <a:ext cx="549592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14653" y="1930108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LBNL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89005" y="4844534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SLAC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429000"/>
            <a:ext cx="4267200" cy="3200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53298" y="3581400"/>
            <a:ext cx="23145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Trajectories corrected so first field integrals agree with long coil.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6753298" y="3124200"/>
            <a:ext cx="257102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6477000" y="4114800"/>
            <a:ext cx="276298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124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000" dirty="0" smtClean="0"/>
              <a:t>Use LBNL First Field Integrals For Correction</a:t>
            </a:r>
            <a:r>
              <a:rPr lang="en-CA" sz="2000" dirty="0"/>
              <a:t> , Gap = 7.2 mm</a:t>
            </a:r>
            <a:endParaRPr lang="en-US" sz="20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451344"/>
            <a:ext cx="549592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14653" y="1930108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LBNL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89005" y="4844534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SLAC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429000"/>
            <a:ext cx="4267200" cy="3200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553200" y="3617655"/>
            <a:ext cx="24190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SLAC trajectories corrected to LBNL first field </a:t>
            </a:r>
            <a:r>
              <a:rPr lang="en-US" sz="1600" dirty="0" smtClean="0"/>
              <a:t>integrals.  The </a:t>
            </a:r>
            <a:r>
              <a:rPr lang="en-US" sz="1600" dirty="0" smtClean="0"/>
              <a:t>Hall probe measurements mostly agree.  </a:t>
            </a:r>
            <a:r>
              <a:rPr lang="en-US" sz="1600" dirty="0" smtClean="0"/>
              <a:t>The required </a:t>
            </a:r>
            <a:r>
              <a:rPr lang="en-US" sz="1600" dirty="0" smtClean="0"/>
              <a:t>field integral </a:t>
            </a:r>
            <a:r>
              <a:rPr lang="en-US" sz="1600" dirty="0" smtClean="0"/>
              <a:t>is not what we measured, however.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663400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Phase Errors, Gap = 7.2 mm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524000"/>
            <a:ext cx="546735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14400" y="2101334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LBNL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13561" y="4844534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SLAC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429000"/>
            <a:ext cx="4267200" cy="3200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05600" y="4191000"/>
            <a:ext cx="20270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phase error measurements agree.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7099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Peak Fields, Gap = 7.2 mm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905000"/>
            <a:ext cx="4267200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882" y="1905000"/>
            <a:ext cx="4267200" cy="3200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28700" y="5319823"/>
            <a:ext cx="708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General interest.</a:t>
            </a:r>
          </a:p>
          <a:p>
            <a:r>
              <a:rPr lang="en-US" dirty="0" smtClean="0"/>
              <a:t>The peak fields are uniform to 0.3%.  Most of the deviation is probably due to shims.</a:t>
            </a:r>
          </a:p>
          <a:p>
            <a:r>
              <a:rPr lang="en-US" dirty="0" smtClean="0"/>
              <a:t>The peak spacing is uniform to 26 microns rms.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7904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Radiation Spectrum, Gap = 7.2 mm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33600"/>
            <a:ext cx="420624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057400"/>
            <a:ext cx="4267200" cy="3200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62453" y="5377934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LBNL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324600" y="5379706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SLAC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080845" y="6133585"/>
            <a:ext cx="4929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calculated radiation spectra are the same.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52169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ESENTER_VERSION" val="6"/>
  <p:tag name="ARTICULATE_PROJECT_CHECK" val="0"/>
  <p:tag name="ARTICULATE_PROJECT_OPEN" val="0"/>
</p:tagLst>
</file>

<file path=ppt/theme/theme1.xml><?xml version="1.0" encoding="utf-8"?>
<a:theme xmlns:a="http://schemas.openxmlformats.org/drawingml/2006/main" name="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SLAC_PPT_052412</Template>
  <TotalTime>0</TotalTime>
  <Words>832</Words>
  <Application>Microsoft Office PowerPoint</Application>
  <PresentationFormat>On-screen Show (4:3)</PresentationFormat>
  <Paragraphs>171</Paragraphs>
  <Slides>23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Blank</vt:lpstr>
      <vt:lpstr>HXU32 Measurements</vt:lpstr>
      <vt:lpstr>Coordinate System</vt:lpstr>
      <vt:lpstr>Earth’s Field</vt:lpstr>
      <vt:lpstr>LBNL Data</vt:lpstr>
      <vt:lpstr>Second Field Integrals, Gap = 7.2 mm</vt:lpstr>
      <vt:lpstr>Use LBNL First Field Integrals For Correction , Gap = 7.2 mm</vt:lpstr>
      <vt:lpstr>Phase Errors, Gap = 7.2 mm</vt:lpstr>
      <vt:lpstr>Peak Fields, Gap = 7.2 mm</vt:lpstr>
      <vt:lpstr>Radiation Spectrum, Gap = 7.2 mm</vt:lpstr>
      <vt:lpstr>Strength And Phase Errors At Different Gaps</vt:lpstr>
      <vt:lpstr>Second Field Integrals, Gap = 15 mm</vt:lpstr>
      <vt:lpstr>Use LBNL First Field Integrals For Correction , Gap = 15 mm</vt:lpstr>
      <vt:lpstr>Use LBNL First Field Integrals For Correction , Gap = 15 mm</vt:lpstr>
      <vt:lpstr>Phase Errors, Gap = 15 mm</vt:lpstr>
      <vt:lpstr>Peak Fields, Gap = 15 mm</vt:lpstr>
      <vt:lpstr>Field Integrals vs Gap</vt:lpstr>
      <vt:lpstr>XFEL Earth Field Studies</vt:lpstr>
      <vt:lpstr>Field Integral Gradients Might Explain Small Gap Differences</vt:lpstr>
      <vt:lpstr>Check Coil With Fluxgate Measurements, Gap = 180 mm</vt:lpstr>
      <vt:lpstr>Add Fluxgate To Field Integral Plot</vt:lpstr>
      <vt:lpstr>Different Methods For Determining The Magnetic Axis</vt:lpstr>
      <vt:lpstr>Conclusion</vt:lpstr>
      <vt:lpstr>End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2012-06-11T23:50:00Z</dcterms:created>
  <dcterms:modified xsi:type="dcterms:W3CDTF">2016-05-20T21:30:59Z</dcterms:modified>
</cp:coreProperties>
</file>