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2" r:id="rId4"/>
    <p:sldMasterId id="2147483948" r:id="rId5"/>
    <p:sldMasterId id="2147483923" r:id="rId6"/>
    <p:sldMasterId id="2147483899" r:id="rId7"/>
    <p:sldMasterId id="2147483911" r:id="rId8"/>
    <p:sldMasterId id="2147483887" r:id="rId9"/>
    <p:sldMasterId id="2147483875" r:id="rId10"/>
    <p:sldMasterId id="2147483863" r:id="rId11"/>
  </p:sldMasterIdLst>
  <p:notesMasterIdLst>
    <p:notesMasterId r:id="rId20"/>
  </p:notesMasterIdLst>
  <p:handoutMasterIdLst>
    <p:handoutMasterId r:id="rId21"/>
  </p:handoutMasterIdLst>
  <p:sldIdLst>
    <p:sldId id="447" r:id="rId12"/>
    <p:sldId id="488" r:id="rId13"/>
    <p:sldId id="507" r:id="rId14"/>
    <p:sldId id="509" r:id="rId15"/>
    <p:sldId id="510" r:id="rId16"/>
    <p:sldId id="508" r:id="rId17"/>
    <p:sldId id="511" r:id="rId18"/>
    <p:sldId id="512" r:id="rId19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909A"/>
    <a:srgbClr val="FD5565"/>
    <a:srgbClr val="FF00FF"/>
    <a:srgbClr val="0000FF"/>
    <a:srgbClr val="FF0000"/>
    <a:srgbClr val="FFCC99"/>
    <a:srgbClr val="FF9966"/>
    <a:srgbClr val="008000"/>
    <a:srgbClr val="669900"/>
    <a:srgbClr val="C0C0C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4595" autoAdjust="0"/>
  </p:normalViewPr>
  <p:slideViewPr>
    <p:cSldViewPr snapToGrid="0">
      <p:cViewPr varScale="1">
        <p:scale>
          <a:sx n="119" d="100"/>
          <a:sy n="119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2898" y="-96"/>
      </p:cViewPr>
      <p:guideLst>
        <p:guide orient="horz" pos="2924"/>
        <p:guide pos="220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5953" y="0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5953" y="8817612"/>
            <a:ext cx="3027466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89" tIns="45594" rIns="91189" bIns="4559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8226311-62EA-456F-8B76-9220A4C1A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5953" y="0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9133" y="4410392"/>
            <a:ext cx="5586735" cy="417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defTabSz="929627">
              <a:defRPr sz="13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5953" y="8819198"/>
            <a:ext cx="3027466" cy="46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16" tIns="46458" rIns="92916" bIns="46458" numCol="1" anchor="b" anchorCtr="0" compatLnSpc="1">
            <a:prstTxWarp prst="textNoShape">
              <a:avLst/>
            </a:prstTxWarp>
          </a:bodyPr>
          <a:lstStyle>
            <a:lvl1pPr algn="r" defTabSz="929627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8C1C09D7-2034-4A7F-959F-75165A7C71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33358E-CE59-44A9-940C-F5E33043BB0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C1C09D7-2034-4A7F-959F-75165A7C71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03802-CDC6-4775-B4BB-F54A9012AD66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27AAD7F-EFFB-4FB4-81D1-BEC488ED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BB979-86C5-426B-971D-2F3A2E18D447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2D66491-B4C8-4799-99D9-C0F491786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9575" y="152400"/>
            <a:ext cx="2155825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152400"/>
            <a:ext cx="6315075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4B6E-FCAD-4103-B380-6D1421C8595F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CD44664-1F0D-456B-B141-836EF5764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0CBB-9087-4F22-8A5E-D279E0FA6D64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84C88-EB58-4FA8-9ABC-502919A8D0ED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DB12-EB0B-49FD-BA55-CB42B357BA51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8C471-3D6D-4E18-8415-77105DF16DB3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1209-C626-4654-8B3A-04BC77EC2AC8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8D8B5-32D2-4529-A96E-FBD32CD4D916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242A-5990-47B8-BB9C-14AD9E5A43B4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3772-69E9-4529-AE60-0C03B4A5B90E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A0E65-6E18-4CE0-9BE9-5950FDF89371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8FE9268-36AC-44FB-BF8A-77C7D4EF6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853B1-7DFE-47C7-B702-ECF0B37D81A4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92D63-2AE2-4B9F-83D5-799A8682D907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4CBD6-9965-4AE5-9F1C-3A3080717261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04A93-D42C-4D28-B006-C3177296A561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3B3D7AA-16E4-4764-85F1-CEB5C6AC9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359E-E0E4-4AC3-BFF7-8A6320E09931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30182-97F8-405C-80A0-0855B3CBAA29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41CC2-6839-44A4-A296-307FBE9A14B7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90E94-9811-4F57-935C-D3400893E238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096DB-3BF8-4894-A406-C5A8A4B3046B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E063A-F649-4CEB-B04F-56B7AAD92BE7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21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192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EF18F-6E52-486E-9DBA-7C9DEBC8EF52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642632B-37A5-403B-B85D-32B158793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84C86-2C93-4A0D-83BF-ED9E146B3AD5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F03BF-0FFD-4860-AA8C-E331AEF3FD43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52C37-B0E2-4FB5-8F72-18B7BAD2741B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6BBF7-F6E8-444F-89D6-B10C9E162A15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7814-5FA6-4653-9338-738DBDCD7171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CA3AC-2872-477B-A0C1-09BA4BCF46B4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5490EF7-5ECE-494E-9866-920A6C6BD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D0C0A-B1DB-48BF-B0EF-73E783EC133F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8ECB-98BB-4F0C-8D86-DCF37EEBC44F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D96B-FE0F-4B6C-A999-C90472FCA06B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6226F-AE47-4B56-B919-B9A763F7CF44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9C07DB-9922-4CE9-9936-30EB790D9DF3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DCC07B6-95AA-4BFE-B0E3-E108FCDA2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7ADC0-3DF1-47C1-A87E-5EB5E899004E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20759-E8FE-4ACC-94C4-D1B5D66E3AF2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106BD-7672-438A-AAD1-C1904D28D74C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8A78D-6118-4129-BDA8-21B9772E3F56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649E-996F-439A-91FB-D8F5989166DF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67CFD-496D-4659-9D12-BADEC46CA54F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EAAC1-7519-45A2-807D-B8607594F794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365D8-C587-4BCD-A493-3464CB48FC86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563F608-6314-4472-910F-19BFC6AA0B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F1D83-F9EA-4D7A-A50D-FAFFD198AD07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29FBB1C-E1C0-4C8C-B4ED-001F93A40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D4624-0999-452D-BC79-1B2CDF420A74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BC572AB-5E92-4257-8F90-62CF5821E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3" descr="72089_ad_powerpoint_pg1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5992813"/>
            <a:ext cx="91440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61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2100" y="1219200"/>
            <a:ext cx="8610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3" name="Picture 22" descr="72089_ad_powerpoint_pg2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1000125"/>
            <a:ext cx="9144000" cy="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71800" y="63246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fld id="{B2D0A56C-D730-4346-8B22-62F7CBC9A076}" type="datetime1">
              <a:rPr lang="en-US" smtClean="0"/>
              <a:pPr>
                <a:defRPr/>
              </a:pPr>
              <a:t>3/15/2013</a:t>
            </a:fld>
            <a:endParaRPr lang="en-US"/>
          </a:p>
        </p:txBody>
      </p:sp>
      <p:sp>
        <p:nvSpPr>
          <p:cNvPr id="41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71800" y="6172200"/>
            <a:ext cx="335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/>
              <a:t>Presentation Title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971800" y="6477000"/>
            <a:ext cx="33528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/>
              <a:t>Slide </a:t>
            </a:r>
            <a:fld id="{751E0937-18B3-43D1-A029-85CF7D77A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43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43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43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43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43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9D343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9D343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9D343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9D343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9D343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84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4A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4A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4A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84A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556FD-5A2B-4DD8-9D15-337B6C722CF5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6A2B7-B966-4BE6-AD60-CB9E3D28D3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1037" name="Picture 13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55F22-7D58-4B2E-93F9-D00396330373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8D96E-CE23-477E-AC86-6B41BAFED9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1037" name="Picture 13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4F4FF-B68F-4EC6-ABBF-29BD19DEBC58}" type="datetime1">
              <a:rPr lang="en-US" smtClean="0"/>
              <a:pPr/>
              <a:t>3/15/2013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38BE9-15A1-4BB3-9E54-FA49B5601C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1037" name="Picture 13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LAC_Logo_hires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157913"/>
            <a:ext cx="1527175" cy="547687"/>
          </a:xfrm>
          <a:prstGeom prst="rect">
            <a:avLst/>
          </a:prstGeom>
          <a:noFill/>
        </p:spPr>
      </p:pic>
      <p:pic>
        <p:nvPicPr>
          <p:cNvPr id="1037" name="Picture 13" descr="ar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305800" y="6019800"/>
            <a:ext cx="712788" cy="7127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14400" y="1744579"/>
            <a:ext cx="7239000" cy="2667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ea typeface="ＭＳ Ｐゴシック" pitchFamily="-110" charset="-128"/>
              </a:rPr>
              <a:t>SSRL EPU</a:t>
            </a:r>
            <a:br>
              <a:rPr lang="en-US" sz="4000" dirty="0" smtClean="0">
                <a:ea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</a:rPr>
              <a:t>Magnetic Measurements</a:t>
            </a:r>
            <a:br>
              <a:rPr lang="en-US" sz="4000" dirty="0" smtClean="0">
                <a:ea typeface="ＭＳ Ｐゴシック" pitchFamily="-110" charset="-128"/>
              </a:rPr>
            </a:br>
            <a:r>
              <a:rPr lang="en-US" sz="2400" dirty="0" smtClean="0">
                <a:ea typeface="ＭＳ Ｐゴシック" pitchFamily="-110" charset="-128"/>
              </a:rPr>
              <a:t/>
            </a:r>
            <a:br>
              <a:rPr lang="en-US" sz="2400" dirty="0" smtClean="0">
                <a:ea typeface="ＭＳ Ｐゴシック" pitchFamily="-110" charset="-128"/>
              </a:rPr>
            </a:br>
            <a:r>
              <a:rPr lang="en-US" sz="2400" dirty="0" smtClean="0">
                <a:ea typeface="ＭＳ Ｐゴシック" pitchFamily="-110" charset="-128"/>
              </a:rPr>
              <a:t>Zachary Wolf</a:t>
            </a:r>
            <a:br>
              <a:rPr lang="en-US" sz="2400" dirty="0" smtClean="0">
                <a:ea typeface="ＭＳ Ｐゴシック" pitchFamily="-110" charset="-128"/>
              </a:rPr>
            </a:br>
            <a:r>
              <a:rPr lang="en-US" sz="2400" dirty="0" smtClean="0">
                <a:ea typeface="ＭＳ Ｐゴシック" pitchFamily="-110" charset="-128"/>
              </a:rPr>
              <a:t>March 15, 2013</a:t>
            </a:r>
            <a:endParaRPr lang="en-US" sz="2400" dirty="0" smtClean="0">
              <a:solidFill>
                <a:srgbClr val="C0C0C0"/>
              </a:solidFill>
              <a:ea typeface="ＭＳ Ｐゴシック" pitchFamily="-11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10" charset="-128"/>
              </a:rPr>
              <a:t>Outline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653045" y="1884943"/>
            <a:ext cx="7825205" cy="3633537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ea typeface="ＭＳ Ｐゴシック" pitchFamily="-110" charset="-128"/>
              </a:rPr>
              <a:t> Overview of SSRL EPU measurements</a:t>
            </a:r>
          </a:p>
          <a:p>
            <a:r>
              <a:rPr lang="en-US" dirty="0" smtClean="0">
                <a:ea typeface="ＭＳ Ｐゴシック" pitchFamily="-110" charset="-128"/>
              </a:rPr>
              <a:t> Field integral measurement methods</a:t>
            </a:r>
          </a:p>
          <a:p>
            <a:r>
              <a:rPr lang="en-US" dirty="0" smtClean="0">
                <a:ea typeface="ＭＳ Ｐゴシック" pitchFamily="-110" charset="-128"/>
              </a:rPr>
              <a:t> SSRL EPU field integrals - Scott</a:t>
            </a:r>
          </a:p>
          <a:p>
            <a:r>
              <a:rPr lang="en-US" dirty="0" smtClean="0">
                <a:ea typeface="ＭＳ Ｐゴシック" pitchFamily="-110" charset="-128"/>
              </a:rPr>
              <a:t> Discussion - 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8FE9268-36AC-44FB-BF8A-77C7D4EF66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47" y="168442"/>
            <a:ext cx="8742948" cy="802104"/>
          </a:xfrm>
        </p:spPr>
        <p:txBody>
          <a:bodyPr/>
          <a:lstStyle/>
          <a:p>
            <a:pPr algn="ctr"/>
            <a:r>
              <a:rPr lang="en-US" sz="3200" dirty="0" smtClean="0">
                <a:ea typeface="ＭＳ Ｐゴシック" pitchFamily="-110" charset="-128"/>
              </a:rPr>
              <a:t>Overview Of SSRL EPU Measurements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8FE9268-36AC-44FB-BF8A-77C7D4EF66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0632" y="1451808"/>
            <a:ext cx="872690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Danfysik</a:t>
            </a:r>
            <a:r>
              <a:rPr lang="en-US" dirty="0" smtClean="0"/>
              <a:t> measured the field integrals of the EPU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SLAC measurements with a long coil did not agree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wanted independent measurements using another </a:t>
            </a:r>
            <a:r>
              <a:rPr lang="en-US" dirty="0" smtClean="0"/>
              <a:t>technique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We a</a:t>
            </a:r>
            <a:r>
              <a:rPr lang="en-US" dirty="0" smtClean="0"/>
              <a:t>sked </a:t>
            </a:r>
            <a:r>
              <a:rPr lang="en-US" dirty="0" smtClean="0"/>
              <a:t>Diego Arbelaez of LBL </a:t>
            </a:r>
            <a:r>
              <a:rPr lang="en-US" dirty="0" smtClean="0"/>
              <a:t>to set up his pulsed </a:t>
            </a:r>
            <a:r>
              <a:rPr lang="en-US" dirty="0" smtClean="0"/>
              <a:t>wire system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SLAC </a:t>
            </a:r>
            <a:r>
              <a:rPr lang="en-US" dirty="0" smtClean="0"/>
              <a:t>was developing a single moving wire system for use in the Delta undulator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We set up the single moving wire and the pulsed wire together in the EPU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The single moving wire and the pulsed wire gave the same answer, they showed large gradients, however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SSRL found that one of the undulator jaws was not moving, fixed it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Moving wire and pulsed wire both gave the </a:t>
            </a:r>
            <a:r>
              <a:rPr lang="en-US" dirty="0" err="1" smtClean="0"/>
              <a:t>Danfysik</a:t>
            </a:r>
            <a:r>
              <a:rPr lang="en-US" dirty="0" smtClean="0"/>
              <a:t> results after the jaw was fixed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Set jaw back to broken mode, got high gradient answer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Set jaw back to fixed mode, got </a:t>
            </a:r>
            <a:r>
              <a:rPr lang="en-US" dirty="0" err="1" smtClean="0"/>
              <a:t>Danfysik</a:t>
            </a:r>
            <a:r>
              <a:rPr lang="en-US" dirty="0" smtClean="0"/>
              <a:t> answer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Setting up long coil again to repeat those measurements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Field Integrals: Moving Wire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8FE9268-36AC-44FB-BF8A-77C7D4EF66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Mov_Wire_I1_I2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53" y="1821529"/>
            <a:ext cx="3133725" cy="30384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3259" y="1106905"/>
            <a:ext cx="2362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9990" y="4907380"/>
            <a:ext cx="33718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30710" y="1284889"/>
            <a:ext cx="466025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Samples field locally</a:t>
            </a:r>
          </a:p>
          <a:p>
            <a:r>
              <a:rPr lang="en-US" dirty="0" smtClean="0"/>
              <a:t>    average over 0.5 mm wire move distance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 wire sag with </a:t>
            </a:r>
            <a:r>
              <a:rPr lang="en-US" dirty="0" err="1" smtClean="0"/>
              <a:t>CuBe</a:t>
            </a:r>
            <a:r>
              <a:rPr lang="en-US" dirty="0" smtClean="0"/>
              <a:t> wire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Straightforward measurement</a:t>
            </a:r>
          </a:p>
          <a:p>
            <a:r>
              <a:rPr lang="en-US" dirty="0" smtClean="0"/>
              <a:t>    know how far wire moved from stages,</a:t>
            </a:r>
          </a:p>
          <a:p>
            <a:r>
              <a:rPr lang="en-US" dirty="0" smtClean="0"/>
              <a:t>    numerically integrate voltage samples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Short measurement time, small drift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 signal from single wire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588" y="4351510"/>
            <a:ext cx="26289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08577" y="4189198"/>
            <a:ext cx="657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16487" y="4153673"/>
            <a:ext cx="1200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310183" y="4407243"/>
            <a:ext cx="123568" cy="1235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331676" y="4407243"/>
            <a:ext cx="172994" cy="11532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91979" y="1507530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15" name="TextBox 14"/>
          <p:cNvSpPr txBox="1"/>
          <p:nvPr/>
        </p:nvSpPr>
        <p:spPr>
          <a:xfrm>
            <a:off x="679621" y="3150973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Integrals: Pulsed Wire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8FE9268-36AC-44FB-BF8A-77C7D4EF66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 descr="Pulse_Wir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033" y="1412022"/>
            <a:ext cx="4495800" cy="3343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52612" y="1668813"/>
            <a:ext cx="38298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Calibration built into measurement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 sag with </a:t>
            </a:r>
            <a:r>
              <a:rPr lang="en-US" dirty="0" err="1" smtClean="0"/>
              <a:t>CuBe</a:t>
            </a:r>
            <a:r>
              <a:rPr lang="en-US" dirty="0" smtClean="0"/>
              <a:t> wire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 noise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 wire motion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1707" y="4968040"/>
            <a:ext cx="32194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2498" y="3371850"/>
            <a:ext cx="3848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932821" y="2959768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</a:t>
            </a:r>
            <a:r>
              <a:rPr lang="el-GR" dirty="0" smtClean="0"/>
              <a:t>μ</a:t>
            </a:r>
            <a:r>
              <a:rPr lang="en-US" dirty="0" smtClean="0"/>
              <a:t>Tm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8221579" y="3360821"/>
            <a:ext cx="192506" cy="2326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40380" y="2959769"/>
            <a:ext cx="518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 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002378" y="2959769"/>
            <a:ext cx="753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 </a:t>
            </a:r>
            <a:r>
              <a:rPr lang="el-GR" dirty="0" smtClean="0"/>
              <a:t>μ</a:t>
            </a:r>
            <a:r>
              <a:rPr lang="en-US" dirty="0" smtClean="0"/>
              <a:t>s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697579" y="3320716"/>
            <a:ext cx="200526" cy="288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flipH="1">
            <a:off x="7283116" y="3329101"/>
            <a:ext cx="96128" cy="1921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Integrals: Flip Coil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8FE9268-36AC-44FB-BF8A-77C7D4EF66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" name="Picture 5" descr="Flip_Coil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45" y="1486535"/>
            <a:ext cx="4428572" cy="21523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1937" y="4146884"/>
            <a:ext cx="45951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Averages field over coil width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Cu wires, potential sag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Many turns, large signal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Short measurement time, small offset drift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Bumps in coil can cause large errors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Integrals: Long Coil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8FE9268-36AC-44FB-BF8A-77C7D4EF66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4" descr="Mov_Wire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333" y="1662688"/>
            <a:ext cx="2933334" cy="119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8589" y="3449052"/>
            <a:ext cx="56467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Same as moving wire, but with many turns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Averages over volume of coil wire bundle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Coil assembly keeps wire bundle straight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Large signals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Low noise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Short measurement time, small offset drift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 bumps in wire bundle don’t affect field integral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Integrals: Hall Probe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58FE9268-36AC-44FB-BF8A-77C7D4EF66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 descr="Tune Two Quadran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478" y="1608221"/>
            <a:ext cx="3952875" cy="121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5368" y="3713747"/>
            <a:ext cx="503118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Hall probe samples field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Numerically integrate to get field integrals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Subtract large numbers to get small number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Small offsets in probe give large field integrals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Long measurement time, large offset drift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CLS II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9329F57F936E4BA4C3692EDF59ADC0" ma:contentTypeVersion="0" ma:contentTypeDescription="Create a new document." ma:contentTypeScope="" ma:versionID="05d9a00ad47ef4a39b8d1ac254eeb265">
  <xsd:schema xmlns:xsd="http://www.w3.org/2001/XMLSchema" xmlns:p="http://schemas.microsoft.com/office/2006/metadata/properties" targetNamespace="http://schemas.microsoft.com/office/2006/metadata/properties" ma:root="true" ma:fieldsID="f4d196f5c675f743c82a55ad494504e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DE3F1C6-E643-4597-BD68-C599B5629A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1B16AA-9221-46AE-B700-523442ABDABD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630479D4-B65E-41C0-A0F3-235092AE1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51066</TotalTime>
  <Words>424</Words>
  <Application>Microsoft Office PowerPoint</Application>
  <PresentationFormat>On-screen Show (4:3)</PresentationFormat>
  <Paragraphs>67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3_Default Design</vt:lpstr>
      <vt:lpstr>2_Custom Design</vt:lpstr>
      <vt:lpstr>LCLS II</vt:lpstr>
      <vt:lpstr>1_Custom Design</vt:lpstr>
      <vt:lpstr>2_Default Design</vt:lpstr>
      <vt:lpstr>Custom Design</vt:lpstr>
      <vt:lpstr>1_Default Design</vt:lpstr>
      <vt:lpstr>Default Design</vt:lpstr>
      <vt:lpstr>SSRL EPU Magnetic Measurements  Zachary Wolf March 15, 2013</vt:lpstr>
      <vt:lpstr>Outline</vt:lpstr>
      <vt:lpstr>Overview Of SSRL EPU Measurements</vt:lpstr>
      <vt:lpstr>Field Integrals: Moving Wire</vt:lpstr>
      <vt:lpstr>Field Integrals: Pulsed Wire</vt:lpstr>
      <vt:lpstr>Field Integrals: Flip Coil</vt:lpstr>
      <vt:lpstr>Field Integrals: Long Coil</vt:lpstr>
      <vt:lpstr>Field Integrals: Hall Probe</vt:lpstr>
    </vt:vector>
  </TitlesOfParts>
  <Company>SLAC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 CD-1 review </dc:title>
  <dc:creator>FACET</dc:creator>
  <cp:lastModifiedBy>SLAC</cp:lastModifiedBy>
  <cp:revision>1620</cp:revision>
  <cp:lastPrinted>2009-07-27T17:31:51Z</cp:lastPrinted>
  <dcterms:created xsi:type="dcterms:W3CDTF">2009-11-23T23:38:17Z</dcterms:created>
  <dcterms:modified xsi:type="dcterms:W3CDTF">2013-03-15T17:43:48Z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0x010100A49329F57F936E4BA4C3692EDF59ADC0</vt:lpwstr>
  </property>
  <property fmtid="{D5CDD505-2E9C-101B-9397-08002B2CF9AE}" pid="3" name="DocType">
    <vt:lpwstr>Presentation</vt:lpwstr>
  </property>
</Properties>
</file>